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5"/>
  </p:notesMasterIdLst>
  <p:sldIdLst>
    <p:sldId id="532" r:id="rId2"/>
    <p:sldId id="533" r:id="rId3"/>
    <p:sldId id="529" r:id="rId4"/>
    <p:sldId id="530" r:id="rId5"/>
    <p:sldId id="531" r:id="rId6"/>
    <p:sldId id="534" r:id="rId7"/>
    <p:sldId id="535" r:id="rId8"/>
    <p:sldId id="536" r:id="rId9"/>
    <p:sldId id="537" r:id="rId10"/>
    <p:sldId id="538" r:id="rId11"/>
    <p:sldId id="539" r:id="rId12"/>
    <p:sldId id="540" r:id="rId13"/>
    <p:sldId id="541" r:id="rId14"/>
    <p:sldId id="543" r:id="rId15"/>
    <p:sldId id="544" r:id="rId16"/>
    <p:sldId id="545" r:id="rId17"/>
    <p:sldId id="546" r:id="rId18"/>
    <p:sldId id="547" r:id="rId19"/>
    <p:sldId id="548" r:id="rId20"/>
    <p:sldId id="549" r:id="rId21"/>
    <p:sldId id="550" r:id="rId22"/>
    <p:sldId id="551" r:id="rId23"/>
    <p:sldId id="552" r:id="rId24"/>
    <p:sldId id="553" r:id="rId25"/>
    <p:sldId id="554" r:id="rId26"/>
    <p:sldId id="555" r:id="rId27"/>
    <p:sldId id="556" r:id="rId28"/>
    <p:sldId id="557" r:id="rId29"/>
    <p:sldId id="559" r:id="rId30"/>
    <p:sldId id="560" r:id="rId31"/>
    <p:sldId id="561" r:id="rId32"/>
    <p:sldId id="562" r:id="rId33"/>
    <p:sldId id="563" r:id="rId34"/>
    <p:sldId id="564" r:id="rId35"/>
    <p:sldId id="565" r:id="rId36"/>
    <p:sldId id="566" r:id="rId37"/>
    <p:sldId id="567" r:id="rId38"/>
    <p:sldId id="568" r:id="rId39"/>
    <p:sldId id="569" r:id="rId40"/>
    <p:sldId id="570" r:id="rId41"/>
    <p:sldId id="571" r:id="rId42"/>
    <p:sldId id="572" r:id="rId43"/>
    <p:sldId id="558"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7" autoAdjust="0"/>
    <p:restoredTop sz="94665" autoAdjust="0"/>
  </p:normalViewPr>
  <p:slideViewPr>
    <p:cSldViewPr>
      <p:cViewPr varScale="1">
        <p:scale>
          <a:sx n="83" d="100"/>
          <a:sy n="83" d="100"/>
        </p:scale>
        <p:origin x="893"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716B665-A5AA-4F2F-8AD7-1819C3E83748}" type="datetimeFigureOut">
              <a:rPr lang="en-US" smtClean="0"/>
              <a:pPr/>
              <a:t>6/28/2017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437BB59-A72E-4C4C-846F-25FB1BC1CE53}" type="slidenum">
              <a:rPr lang="en-US" smtClean="0"/>
              <a:pPr/>
              <a:t>‹#›</a:t>
            </a:fld>
            <a:endParaRPr lang="en-US" dirty="0"/>
          </a:p>
        </p:txBody>
      </p:sp>
    </p:spTree>
    <p:extLst>
      <p:ext uri="{BB962C8B-B14F-4D97-AF65-F5344CB8AC3E}">
        <p14:creationId xmlns:p14="http://schemas.microsoft.com/office/powerpoint/2010/main" val="3875351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EBE461-5610-456D-8AAD-8D1A689E9A6E}" type="datetime1">
              <a:rPr lang="en-US" smtClean="0"/>
              <a:pPr/>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37CE95-AA00-48AB-A6B1-88D98F297F5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576FA-112C-4323-8050-A3E492F0AA6A}" type="datetime1">
              <a:rPr lang="en-US" smtClean="0"/>
              <a:pPr/>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37CE95-AA00-48AB-A6B1-88D98F297F5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97226F-423D-4541-AC74-34F121D5241E}" type="datetime1">
              <a:rPr lang="en-US" smtClean="0"/>
              <a:pPr/>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37CE95-AA00-48AB-A6B1-88D98F297F5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CD4EC5-C497-408F-83E1-AD561D4CB4DD}" type="datetime1">
              <a:rPr lang="en-US" smtClean="0"/>
              <a:pPr/>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37CE95-AA00-48AB-A6B1-88D98F297F5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FFD826-11DD-46FC-AC9D-8CAF1CA7C390}" type="datetime1">
              <a:rPr lang="en-US" smtClean="0"/>
              <a:pPr/>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37CE95-AA00-48AB-A6B1-88D98F297F5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82E31F-E6FE-4E3B-BD02-3A7873A1A0C9}" type="datetime1">
              <a:rPr lang="en-US" smtClean="0"/>
              <a:pPr/>
              <a:t>6/28/2017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37CE95-AA00-48AB-A6B1-88D98F297F5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D2C645-5E19-4E86-86B7-A2104A9C34A8}" type="datetime1">
              <a:rPr lang="en-US" smtClean="0"/>
              <a:pPr/>
              <a:t>6/28/2017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C37CE95-AA00-48AB-A6B1-88D98F297F5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ABA723-DDF4-4986-94FC-3A1D3C353543}" type="datetime1">
              <a:rPr lang="en-US" smtClean="0"/>
              <a:pPr/>
              <a:t>6/28/2017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C37CE95-AA00-48AB-A6B1-88D98F297F5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C2F1D2-C1EC-4361-A66C-AB9D366586DE}" type="datetime1">
              <a:rPr lang="en-US" smtClean="0"/>
              <a:pPr/>
              <a:t>6/28/2017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C37CE95-AA00-48AB-A6B1-88D98F297F5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831A94-9F01-43D6-80EF-D58CAD176CF9}" type="datetime1">
              <a:rPr lang="en-US" smtClean="0"/>
              <a:pPr/>
              <a:t>6/28/2017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37CE95-AA00-48AB-A6B1-88D98F297F5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C9E1EB-CFB7-4691-A995-F0E142DD0267}" type="datetime1">
              <a:rPr lang="en-US" smtClean="0"/>
              <a:pPr/>
              <a:t>6/28/2017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37CE95-AA00-48AB-A6B1-88D98F297F5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gs>
            <a:gs pos="100000">
              <a:schemeClr val="bg1"/>
            </a:gs>
            <a:gs pos="0">
              <a:schemeClr val="accent3">
                <a:lumMod val="40000"/>
                <a:lumOff val="60000"/>
              </a:schemeClr>
            </a:gs>
            <a:gs pos="100000">
              <a:schemeClr val="accent3">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3138D4-EC0A-49CF-894B-B9C6D40DCF6C}" type="datetime1">
              <a:rPr lang="en-US" smtClean="0"/>
              <a:pPr/>
              <a:t>6/28/2017</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37CE95-AA00-48AB-A6B1-88D98F297F5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addmg.com/"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ll.com/newsroom-publications-172285#_ftn2" TargetMode="External"/><Relationship Id="rId2" Type="http://schemas.openxmlformats.org/officeDocument/2006/relationships/hyperlink" Target="http://www.justice.gov/iso/opa/resources/3052013829132756857467.pdf"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990600"/>
          </a:xfrm>
        </p:spPr>
        <p:txBody>
          <a:bodyPr/>
          <a:lstStyle/>
          <a:p>
            <a:r>
              <a:rPr lang="en-US" b="1" dirty="0" smtClean="0"/>
              <a:t>Let’s Talk Dope</a:t>
            </a:r>
            <a:endParaRPr lang="en-US" b="1" dirty="0"/>
          </a:p>
        </p:txBody>
      </p:sp>
      <p:sp>
        <p:nvSpPr>
          <p:cNvPr id="3" name="Subtitle 2"/>
          <p:cNvSpPr>
            <a:spLocks noGrp="1"/>
          </p:cNvSpPr>
          <p:nvPr>
            <p:ph type="subTitle" idx="1"/>
          </p:nvPr>
        </p:nvSpPr>
        <p:spPr>
          <a:xfrm>
            <a:off x="1371600" y="2177035"/>
            <a:ext cx="6400800" cy="1752600"/>
          </a:xfrm>
        </p:spPr>
        <p:txBody>
          <a:bodyPr/>
          <a:lstStyle/>
          <a:p>
            <a:r>
              <a:rPr lang="en-US" dirty="0" smtClean="0"/>
              <a:t>(Seriously, if our clients are now going to be selling marijuana, can we help protect their products?)</a:t>
            </a:r>
            <a:endParaRPr lang="en-US" dirty="0"/>
          </a:p>
        </p:txBody>
      </p:sp>
      <p:sp>
        <p:nvSpPr>
          <p:cNvPr id="4" name="Slide Number Placeholder 3"/>
          <p:cNvSpPr>
            <a:spLocks noGrp="1"/>
          </p:cNvSpPr>
          <p:nvPr>
            <p:ph type="sldNum" sz="quarter" idx="12"/>
          </p:nvPr>
        </p:nvSpPr>
        <p:spPr/>
        <p:txBody>
          <a:bodyPr/>
          <a:lstStyle/>
          <a:p>
            <a:fld id="{8C37CE95-AA00-48AB-A6B1-88D98F297F5A}" type="slidenum">
              <a:rPr lang="en-US" smtClean="0"/>
              <a:pPr/>
              <a:t>1</a:t>
            </a:fld>
            <a:endParaRPr lang="en-US" dirty="0"/>
          </a:p>
        </p:txBody>
      </p:sp>
      <p:pic>
        <p:nvPicPr>
          <p:cNvPr id="5" name="Picture 4" descr="Allen, Dyer, Doppelt + Gilchrist, PA">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553200" y="5997969"/>
            <a:ext cx="1600200" cy="685800"/>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6100" y="3929635"/>
            <a:ext cx="2971800" cy="1859502"/>
          </a:xfrm>
          <a:prstGeom prst="rect">
            <a:avLst/>
          </a:prstGeom>
        </p:spPr>
      </p:pic>
    </p:spTree>
    <p:extLst>
      <p:ext uri="{BB962C8B-B14F-4D97-AF65-F5344CB8AC3E}">
        <p14:creationId xmlns:p14="http://schemas.microsoft.com/office/powerpoint/2010/main" val="611559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1"/>
            <a:ext cx="8229600" cy="5211764"/>
          </a:xfrm>
        </p:spPr>
        <p:txBody>
          <a:bodyPr>
            <a:normAutofit fontScale="92500" lnSpcReduction="10000"/>
          </a:bodyPr>
          <a:lstStyle/>
          <a:p>
            <a:pPr marL="0" indent="0">
              <a:buNone/>
            </a:pPr>
            <a:r>
              <a:rPr lang="en-US" dirty="0" smtClean="0"/>
              <a:t>Currently there are seven licensed treatment centers operating in Florida</a:t>
            </a:r>
          </a:p>
          <a:p>
            <a:pPr marL="0" indent="0">
              <a:buNone/>
            </a:pPr>
            <a:endParaRPr lang="en-US" dirty="0" smtClean="0"/>
          </a:p>
          <a:p>
            <a:pPr marL="0" indent="0">
              <a:buNone/>
            </a:pPr>
            <a:r>
              <a:rPr lang="en-US" dirty="0" smtClean="0"/>
              <a:t>10 more allowed by October 3, 2017</a:t>
            </a:r>
          </a:p>
          <a:p>
            <a:pPr marL="0" indent="0">
              <a:buNone/>
            </a:pPr>
            <a:endParaRPr lang="en-US" dirty="0" smtClean="0"/>
          </a:p>
          <a:p>
            <a:pPr marL="0" indent="0">
              <a:buNone/>
            </a:pPr>
            <a:r>
              <a:rPr lang="en-US" dirty="0" smtClean="0"/>
              <a:t>In Orlando, Knox Cannabis Dispensary opened last month at 1901 N. Orange Avenue, across from Lake Ivanhoe</a:t>
            </a:r>
          </a:p>
          <a:p>
            <a:pPr marL="0" indent="0">
              <a:buNone/>
            </a:pPr>
            <a:endParaRPr lang="en-US" dirty="0"/>
          </a:p>
          <a:p>
            <a:pPr marL="0" indent="0">
              <a:buNone/>
            </a:pPr>
            <a:r>
              <a:rPr lang="en-US" dirty="0" smtClean="0"/>
              <a:t>There are rules for growing, manufacturing, testing, and dispensing</a:t>
            </a:r>
            <a:endParaRPr lang="en-US" dirty="0"/>
          </a:p>
        </p:txBody>
      </p:sp>
      <p:sp>
        <p:nvSpPr>
          <p:cNvPr id="4" name="Slide Number Placeholder 3"/>
          <p:cNvSpPr>
            <a:spLocks noGrp="1"/>
          </p:cNvSpPr>
          <p:nvPr>
            <p:ph type="sldNum" sz="quarter" idx="12"/>
          </p:nvPr>
        </p:nvSpPr>
        <p:spPr/>
        <p:txBody>
          <a:bodyPr/>
          <a:lstStyle/>
          <a:p>
            <a:fld id="{8C37CE95-AA00-48AB-A6B1-88D98F297F5A}" type="slidenum">
              <a:rPr lang="en-US" smtClean="0"/>
              <a:pPr/>
              <a:t>10</a:t>
            </a:fld>
            <a:endParaRPr lang="en-US" dirty="0"/>
          </a:p>
        </p:txBody>
      </p:sp>
      <p:pic>
        <p:nvPicPr>
          <p:cNvPr id="5" name="Picture 4"/>
          <p:cNvPicPr>
            <a:picLocks noChangeAspect="1"/>
          </p:cNvPicPr>
          <p:nvPr/>
        </p:nvPicPr>
        <p:blipFill>
          <a:blip r:embed="rId2"/>
          <a:stretch>
            <a:fillRect/>
          </a:stretch>
        </p:blipFill>
        <p:spPr>
          <a:xfrm>
            <a:off x="7696200" y="6064251"/>
            <a:ext cx="676275" cy="657225"/>
          </a:xfrm>
          <a:prstGeom prst="rect">
            <a:avLst/>
          </a:prstGeom>
        </p:spPr>
      </p:pic>
    </p:spTree>
    <p:extLst>
      <p:ext uri="{BB962C8B-B14F-4D97-AF65-F5344CB8AC3E}">
        <p14:creationId xmlns:p14="http://schemas.microsoft.com/office/powerpoint/2010/main" val="2051395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1"/>
            <a:ext cx="8229600" cy="5516564"/>
          </a:xfrm>
        </p:spPr>
        <p:txBody>
          <a:bodyPr>
            <a:normAutofit fontScale="92500" lnSpcReduction="20000"/>
          </a:bodyPr>
          <a:lstStyle/>
          <a:p>
            <a:pPr marL="0" indent="0">
              <a:buNone/>
            </a:pPr>
            <a:r>
              <a:rPr lang="en-US" dirty="0" smtClean="0"/>
              <a:t>Label requirements –</a:t>
            </a:r>
          </a:p>
          <a:p>
            <a:pPr marL="0" indent="0">
              <a:buNone/>
            </a:pPr>
            <a:r>
              <a:rPr lang="en-US" dirty="0" smtClean="0"/>
              <a:t>Include the </a:t>
            </a:r>
            <a:r>
              <a:rPr lang="en-US" i="1" dirty="0" smtClean="0"/>
              <a:t>product name</a:t>
            </a:r>
            <a:r>
              <a:rPr lang="en-US" dirty="0" smtClean="0"/>
              <a:t>, which “may not contain wording commonly associated with products marketed by or to children.”</a:t>
            </a:r>
          </a:p>
          <a:p>
            <a:pPr marL="0" indent="0">
              <a:buNone/>
            </a:pPr>
            <a:endParaRPr lang="en-US" dirty="0" smtClean="0"/>
          </a:p>
          <a:p>
            <a:pPr marL="0" indent="0">
              <a:buNone/>
            </a:pPr>
            <a:r>
              <a:rPr lang="en-US" dirty="0" smtClean="0"/>
              <a:t>Also, a “marijuana universal symbol developed by the department.”</a:t>
            </a:r>
          </a:p>
          <a:p>
            <a:pPr marL="0" indent="0">
              <a:buNone/>
            </a:pPr>
            <a:r>
              <a:rPr lang="en-US" dirty="0" smtClean="0"/>
              <a:t>(Ideas?)</a:t>
            </a:r>
          </a:p>
          <a:p>
            <a:pPr marL="0" indent="0">
              <a:buNone/>
            </a:pPr>
            <a:endParaRPr lang="en-US" dirty="0"/>
          </a:p>
          <a:p>
            <a:pPr marL="0" indent="0">
              <a:buNone/>
            </a:pPr>
            <a:r>
              <a:rPr lang="en-US" dirty="0" smtClean="0"/>
              <a:t>Can’t sell along with other types of marijuana, alcohol, pipes, bongs, wrapping papers (i.e., they are not head shops), and can’t display or dispense products in the lobby.</a:t>
            </a:r>
            <a:endParaRPr lang="en-US" dirty="0"/>
          </a:p>
        </p:txBody>
      </p:sp>
      <p:sp>
        <p:nvSpPr>
          <p:cNvPr id="4" name="Slide Number Placeholder 3"/>
          <p:cNvSpPr>
            <a:spLocks noGrp="1"/>
          </p:cNvSpPr>
          <p:nvPr>
            <p:ph type="sldNum" sz="quarter" idx="12"/>
          </p:nvPr>
        </p:nvSpPr>
        <p:spPr/>
        <p:txBody>
          <a:bodyPr/>
          <a:lstStyle/>
          <a:p>
            <a:fld id="{8C37CE95-AA00-48AB-A6B1-88D98F297F5A}" type="slidenum">
              <a:rPr lang="en-US" smtClean="0"/>
              <a:pPr/>
              <a:t>11</a:t>
            </a:fld>
            <a:endParaRPr lang="en-US" dirty="0"/>
          </a:p>
        </p:txBody>
      </p:sp>
      <p:pic>
        <p:nvPicPr>
          <p:cNvPr id="5" name="Picture 4"/>
          <p:cNvPicPr>
            <a:picLocks noChangeAspect="1"/>
          </p:cNvPicPr>
          <p:nvPr/>
        </p:nvPicPr>
        <p:blipFill>
          <a:blip r:embed="rId2"/>
          <a:stretch>
            <a:fillRect/>
          </a:stretch>
        </p:blipFill>
        <p:spPr>
          <a:xfrm>
            <a:off x="7696200" y="6064251"/>
            <a:ext cx="676275" cy="657225"/>
          </a:xfrm>
          <a:prstGeom prst="rect">
            <a:avLst/>
          </a:prstGeom>
        </p:spPr>
      </p:pic>
    </p:spTree>
    <p:extLst>
      <p:ext uri="{BB962C8B-B14F-4D97-AF65-F5344CB8AC3E}">
        <p14:creationId xmlns:p14="http://schemas.microsoft.com/office/powerpoint/2010/main" val="729742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1"/>
            <a:ext cx="8229600" cy="5440364"/>
          </a:xfrm>
        </p:spPr>
        <p:txBody>
          <a:bodyPr/>
          <a:lstStyle/>
          <a:p>
            <a:pPr marL="0" indent="0">
              <a:buNone/>
            </a:pPr>
            <a:r>
              <a:rPr lang="en-US" dirty="0" smtClean="0"/>
              <a:t>Products can be sold as edibles (made with marijuana oil only), vaping, oils, sprays or tinctures.</a:t>
            </a:r>
          </a:p>
          <a:p>
            <a:pPr marL="0" indent="0">
              <a:buNone/>
            </a:pPr>
            <a:endParaRPr lang="en-US" dirty="0"/>
          </a:p>
          <a:p>
            <a:pPr marL="0" indent="0">
              <a:buNone/>
            </a:pPr>
            <a:r>
              <a:rPr lang="en-US" dirty="0" smtClean="0"/>
              <a:t>But marijuana smoking is still banned (John Morgan says he will sue over this)</a:t>
            </a:r>
            <a:endParaRPr lang="en-US" dirty="0"/>
          </a:p>
        </p:txBody>
      </p:sp>
      <p:sp>
        <p:nvSpPr>
          <p:cNvPr id="4" name="Slide Number Placeholder 3"/>
          <p:cNvSpPr>
            <a:spLocks noGrp="1"/>
          </p:cNvSpPr>
          <p:nvPr>
            <p:ph type="sldNum" sz="quarter" idx="12"/>
          </p:nvPr>
        </p:nvSpPr>
        <p:spPr/>
        <p:txBody>
          <a:bodyPr/>
          <a:lstStyle/>
          <a:p>
            <a:fld id="{8C37CE95-AA00-48AB-A6B1-88D98F297F5A}" type="slidenum">
              <a:rPr lang="en-US" smtClean="0"/>
              <a:pPr/>
              <a:t>12</a:t>
            </a:fld>
            <a:endParaRPr lang="en-US" dirty="0"/>
          </a:p>
        </p:txBody>
      </p:sp>
      <p:pic>
        <p:nvPicPr>
          <p:cNvPr id="5" name="Picture 4"/>
          <p:cNvPicPr>
            <a:picLocks noChangeAspect="1"/>
          </p:cNvPicPr>
          <p:nvPr/>
        </p:nvPicPr>
        <p:blipFill>
          <a:blip r:embed="rId2"/>
          <a:stretch>
            <a:fillRect/>
          </a:stretch>
        </p:blipFill>
        <p:spPr>
          <a:xfrm>
            <a:off x="7696200" y="6064251"/>
            <a:ext cx="676275" cy="657225"/>
          </a:xfrm>
          <a:prstGeom prst="rect">
            <a:avLst/>
          </a:prstGeom>
        </p:spPr>
      </p:pic>
    </p:spTree>
    <p:extLst>
      <p:ext uri="{BB962C8B-B14F-4D97-AF65-F5344CB8AC3E}">
        <p14:creationId xmlns:p14="http://schemas.microsoft.com/office/powerpoint/2010/main" val="455786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1"/>
            <a:ext cx="8229600" cy="5592764"/>
          </a:xfrm>
        </p:spPr>
        <p:txBody>
          <a:bodyPr/>
          <a:lstStyle/>
          <a:p>
            <a:pPr marL="0" indent="0">
              <a:buNone/>
            </a:pPr>
            <a:r>
              <a:rPr lang="en-US" dirty="0" smtClean="0"/>
              <a:t>Treatment centers can engage in internet advertising and marketing –</a:t>
            </a:r>
          </a:p>
          <a:p>
            <a:r>
              <a:rPr lang="en-US" dirty="0" smtClean="0"/>
              <a:t>All advertising must be approved by the department.</a:t>
            </a:r>
          </a:p>
          <a:p>
            <a:r>
              <a:rPr lang="en-US" dirty="0" smtClean="0"/>
              <a:t>Cannot target children (and can’t use cartoons)</a:t>
            </a:r>
          </a:p>
          <a:p>
            <a:r>
              <a:rPr lang="en-US" dirty="0" smtClean="0"/>
              <a:t>No unsolicited pop-ups</a:t>
            </a:r>
          </a:p>
          <a:p>
            <a:r>
              <a:rPr lang="en-US" dirty="0" smtClean="0"/>
              <a:t>Opt-in marketing must include opt-out</a:t>
            </a:r>
          </a:p>
          <a:p>
            <a:r>
              <a:rPr lang="en-US" dirty="0" smtClean="0"/>
              <a:t>Rules as to information that must be on the website (products, prices, discounts)</a:t>
            </a:r>
            <a:endParaRPr lang="en-US" dirty="0"/>
          </a:p>
        </p:txBody>
      </p:sp>
      <p:sp>
        <p:nvSpPr>
          <p:cNvPr id="4" name="Slide Number Placeholder 3"/>
          <p:cNvSpPr>
            <a:spLocks noGrp="1"/>
          </p:cNvSpPr>
          <p:nvPr>
            <p:ph type="sldNum" sz="quarter" idx="12"/>
          </p:nvPr>
        </p:nvSpPr>
        <p:spPr/>
        <p:txBody>
          <a:bodyPr/>
          <a:lstStyle/>
          <a:p>
            <a:fld id="{8C37CE95-AA00-48AB-A6B1-88D98F297F5A}" type="slidenum">
              <a:rPr lang="en-US" smtClean="0"/>
              <a:pPr/>
              <a:t>13</a:t>
            </a:fld>
            <a:endParaRPr lang="en-US" dirty="0"/>
          </a:p>
        </p:txBody>
      </p:sp>
      <p:pic>
        <p:nvPicPr>
          <p:cNvPr id="5" name="Picture 4"/>
          <p:cNvPicPr>
            <a:picLocks noChangeAspect="1"/>
          </p:cNvPicPr>
          <p:nvPr/>
        </p:nvPicPr>
        <p:blipFill>
          <a:blip r:embed="rId2"/>
          <a:stretch>
            <a:fillRect/>
          </a:stretch>
        </p:blipFill>
        <p:spPr>
          <a:xfrm>
            <a:off x="7696200" y="6064251"/>
            <a:ext cx="676275" cy="657225"/>
          </a:xfrm>
          <a:prstGeom prst="rect">
            <a:avLst/>
          </a:prstGeom>
        </p:spPr>
      </p:pic>
    </p:spTree>
    <p:extLst>
      <p:ext uri="{BB962C8B-B14F-4D97-AF65-F5344CB8AC3E}">
        <p14:creationId xmlns:p14="http://schemas.microsoft.com/office/powerpoint/2010/main" val="2621112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1"/>
            <a:ext cx="8229600" cy="5364164"/>
          </a:xfrm>
        </p:spPr>
        <p:txBody>
          <a:bodyPr/>
          <a:lstStyle/>
          <a:p>
            <a:pPr marL="0" indent="0">
              <a:buNone/>
            </a:pPr>
            <a:endParaRPr lang="en-US" b="1" dirty="0" smtClean="0"/>
          </a:p>
          <a:p>
            <a:pPr marL="0" indent="0">
              <a:buNone/>
            </a:pPr>
            <a:endParaRPr lang="en-US" b="1" dirty="0"/>
          </a:p>
          <a:p>
            <a:pPr marL="0" indent="0">
              <a:buNone/>
            </a:pPr>
            <a:endParaRPr lang="en-US" b="1" dirty="0" smtClean="0"/>
          </a:p>
          <a:p>
            <a:pPr marL="0" indent="0">
              <a:buNone/>
            </a:pPr>
            <a:r>
              <a:rPr lang="en-US" b="1" dirty="0" smtClean="0"/>
              <a:t>BUT</a:t>
            </a:r>
            <a:r>
              <a:rPr lang="en-US" dirty="0" smtClean="0"/>
              <a:t>, marijuana is still illegal at the federal level, which impacts its IP protection.</a:t>
            </a:r>
            <a:endParaRPr lang="en-US" b="1" dirty="0"/>
          </a:p>
        </p:txBody>
      </p:sp>
      <p:sp>
        <p:nvSpPr>
          <p:cNvPr id="4" name="Slide Number Placeholder 3"/>
          <p:cNvSpPr>
            <a:spLocks noGrp="1"/>
          </p:cNvSpPr>
          <p:nvPr>
            <p:ph type="sldNum" sz="quarter" idx="12"/>
          </p:nvPr>
        </p:nvSpPr>
        <p:spPr/>
        <p:txBody>
          <a:bodyPr/>
          <a:lstStyle/>
          <a:p>
            <a:fld id="{8C37CE95-AA00-48AB-A6B1-88D98F297F5A}" type="slidenum">
              <a:rPr lang="en-US" smtClean="0"/>
              <a:pPr/>
              <a:t>14</a:t>
            </a:fld>
            <a:endParaRPr lang="en-US" dirty="0"/>
          </a:p>
        </p:txBody>
      </p:sp>
      <p:pic>
        <p:nvPicPr>
          <p:cNvPr id="5" name="Picture 4"/>
          <p:cNvPicPr>
            <a:picLocks noChangeAspect="1"/>
          </p:cNvPicPr>
          <p:nvPr/>
        </p:nvPicPr>
        <p:blipFill>
          <a:blip r:embed="rId2"/>
          <a:stretch>
            <a:fillRect/>
          </a:stretch>
        </p:blipFill>
        <p:spPr>
          <a:xfrm>
            <a:off x="7696200" y="6064251"/>
            <a:ext cx="676275" cy="657225"/>
          </a:xfrm>
          <a:prstGeom prst="rect">
            <a:avLst/>
          </a:prstGeom>
        </p:spPr>
      </p:pic>
    </p:spTree>
    <p:extLst>
      <p:ext uri="{BB962C8B-B14F-4D97-AF65-F5344CB8AC3E}">
        <p14:creationId xmlns:p14="http://schemas.microsoft.com/office/powerpoint/2010/main" val="3303349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Marijuana and Trademarks</a:t>
            </a:r>
            <a:endParaRPr lang="en-US" dirty="0"/>
          </a:p>
        </p:txBody>
      </p:sp>
      <p:sp>
        <p:nvSpPr>
          <p:cNvPr id="3" name="Content Placeholder 2"/>
          <p:cNvSpPr>
            <a:spLocks noGrp="1"/>
          </p:cNvSpPr>
          <p:nvPr>
            <p:ph idx="1"/>
          </p:nvPr>
        </p:nvSpPr>
        <p:spPr>
          <a:xfrm>
            <a:off x="457200" y="1295400"/>
            <a:ext cx="8229600" cy="4876799"/>
          </a:xfrm>
        </p:spPr>
        <p:txBody>
          <a:bodyPr>
            <a:normAutofit fontScale="62500" lnSpcReduction="20000"/>
          </a:bodyPr>
          <a:lstStyle/>
          <a:p>
            <a:pPr marL="0" indent="0">
              <a:buNone/>
            </a:pPr>
            <a:r>
              <a:rPr lang="en-US" dirty="0" smtClean="0"/>
              <a:t>	Companies </a:t>
            </a:r>
            <a:r>
              <a:rPr lang="en-US" dirty="0"/>
              <a:t>entering into the emerging and potentially massive market for medical and recreational marijuana products and services will face unique challenges when attempting to register their trademarks with the United States Patent and Trademark Office because the USPTO requires “lawful use in commerce” for registered marks 15 U.S.C. § 1052 (2014</a:t>
            </a:r>
            <a:r>
              <a:rPr lang="en-US" dirty="0" smtClean="0"/>
              <a:t>).	</a:t>
            </a:r>
          </a:p>
          <a:p>
            <a:pPr marL="0" indent="0">
              <a:buNone/>
            </a:pPr>
            <a:endParaRPr lang="en-US" dirty="0" smtClean="0"/>
          </a:p>
          <a:p>
            <a:pPr marL="0" indent="0">
              <a:buNone/>
            </a:pPr>
            <a:r>
              <a:rPr lang="en-US" dirty="0"/>
              <a:t>	</a:t>
            </a:r>
            <a:r>
              <a:rPr lang="en-US" dirty="0" smtClean="0"/>
              <a:t>For </a:t>
            </a:r>
            <a:r>
              <a:rPr lang="en-US" dirty="0"/>
              <a:t>decades, publishers of marijuana-themed magazines, pipe and rolling paper companies, and manufactures of grow lights have successfully registered their trademarks in the USPTO.  Likewise, marks used for marijuana-themed educational and entertainment services have been registered with relative ease in the USPTO</a:t>
            </a:r>
            <a:r>
              <a:rPr lang="en-US" dirty="0" smtClean="0"/>
              <a:t>.</a:t>
            </a:r>
          </a:p>
          <a:p>
            <a:pPr marL="0" indent="0">
              <a:buNone/>
            </a:pPr>
            <a:endParaRPr lang="en-US" dirty="0"/>
          </a:p>
          <a:p>
            <a:pPr marL="0" indent="0">
              <a:buNone/>
            </a:pPr>
            <a:r>
              <a:rPr lang="en-US" dirty="0" smtClean="0"/>
              <a:t>	At </a:t>
            </a:r>
            <a:r>
              <a:rPr lang="en-US" dirty="0"/>
              <a:t>best, the USPTO would treat applications covering such products and services just like applications for any other consumer goods or entertainment services.  At worst, and more recently, the USPTO has been asking whether the goods or services at issue violate the Federal Controlled Substances Act.  </a:t>
            </a:r>
            <a:r>
              <a:rPr lang="en-US" i="1" dirty="0"/>
              <a:t>Rankin v. Longs Drug Stores California, Inc.</a:t>
            </a:r>
            <a:r>
              <a:rPr lang="en-US" dirty="0"/>
              <a:t>, 169 Cal. App. 4th 1246, 87 Cal. Rptr. 3d 543, 2009.</a:t>
            </a:r>
          </a:p>
          <a:p>
            <a:pPr marL="0" indent="0">
              <a:buNone/>
            </a:pPr>
            <a:endParaRPr lang="en-US" dirty="0"/>
          </a:p>
        </p:txBody>
      </p:sp>
      <p:sp>
        <p:nvSpPr>
          <p:cNvPr id="4" name="Slide Number Placeholder 3"/>
          <p:cNvSpPr>
            <a:spLocks noGrp="1"/>
          </p:cNvSpPr>
          <p:nvPr>
            <p:ph type="sldNum" sz="quarter" idx="12"/>
          </p:nvPr>
        </p:nvSpPr>
        <p:spPr/>
        <p:txBody>
          <a:bodyPr/>
          <a:lstStyle/>
          <a:p>
            <a:fld id="{8C37CE95-AA00-48AB-A6B1-88D98F297F5A}" type="slidenum">
              <a:rPr lang="en-US" smtClean="0"/>
              <a:pPr/>
              <a:t>15</a:t>
            </a:fld>
            <a:endParaRPr lang="en-US" dirty="0"/>
          </a:p>
        </p:txBody>
      </p:sp>
      <p:pic>
        <p:nvPicPr>
          <p:cNvPr id="5" name="Picture 4"/>
          <p:cNvPicPr>
            <a:picLocks noChangeAspect="1"/>
          </p:cNvPicPr>
          <p:nvPr/>
        </p:nvPicPr>
        <p:blipFill>
          <a:blip r:embed="rId2"/>
          <a:stretch>
            <a:fillRect/>
          </a:stretch>
        </p:blipFill>
        <p:spPr>
          <a:xfrm>
            <a:off x="7696200" y="6064251"/>
            <a:ext cx="676275" cy="657225"/>
          </a:xfrm>
          <a:prstGeom prst="rect">
            <a:avLst/>
          </a:prstGeom>
        </p:spPr>
      </p:pic>
    </p:spTree>
    <p:extLst>
      <p:ext uri="{BB962C8B-B14F-4D97-AF65-F5344CB8AC3E}">
        <p14:creationId xmlns:p14="http://schemas.microsoft.com/office/powerpoint/2010/main" val="17320191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Lawful Use in Commerce</a:t>
            </a:r>
            <a:endParaRPr lang="en-US" dirty="0"/>
          </a:p>
        </p:txBody>
      </p:sp>
      <p:sp>
        <p:nvSpPr>
          <p:cNvPr id="3" name="Content Placeholder 2"/>
          <p:cNvSpPr>
            <a:spLocks noGrp="1"/>
          </p:cNvSpPr>
          <p:nvPr>
            <p:ph idx="1"/>
          </p:nvPr>
        </p:nvSpPr>
        <p:spPr>
          <a:xfrm>
            <a:off x="457200" y="1371600"/>
            <a:ext cx="8229600" cy="4876799"/>
          </a:xfrm>
        </p:spPr>
        <p:txBody>
          <a:bodyPr>
            <a:normAutofit fontScale="70000" lnSpcReduction="20000"/>
          </a:bodyPr>
          <a:lstStyle/>
          <a:p>
            <a:pPr marL="0" indent="0">
              <a:buNone/>
            </a:pPr>
            <a:r>
              <a:rPr lang="en-US" dirty="0"/>
              <a:t>“Commerce” is defined in the Lanham Act as “all commerce which may lawfully be regulated by Congress.”  15 U.S.C. §1127.  In other words, use in commerce only creates trademark rights when the use is lawful. </a:t>
            </a:r>
            <a:endParaRPr lang="en-US" dirty="0" smtClean="0"/>
          </a:p>
          <a:p>
            <a:pPr marL="0" indent="0">
              <a:buNone/>
            </a:pPr>
            <a:endParaRPr lang="en-US" dirty="0"/>
          </a:p>
          <a:p>
            <a:pPr marL="0" indent="0">
              <a:buNone/>
            </a:pPr>
            <a:r>
              <a:rPr lang="en-US" dirty="0"/>
              <a:t>The “unlawful use” doctrine has its origins in the common-law doctrine of unclean hands, s</a:t>
            </a:r>
            <a:r>
              <a:rPr lang="en-US" i="1" dirty="0"/>
              <a:t>ee Dessert Beauty, Inc. v. Fox</a:t>
            </a:r>
            <a:r>
              <a:rPr lang="en-US" dirty="0"/>
              <a:t>, 617 F. Supp. 2d 185, 190 (S.D.N.Y. 2007</a:t>
            </a:r>
            <a:r>
              <a:rPr lang="en-US" dirty="0" smtClean="0"/>
              <a:t>).</a:t>
            </a:r>
          </a:p>
          <a:p>
            <a:pPr marL="0" indent="0">
              <a:buNone/>
            </a:pPr>
            <a:endParaRPr lang="en-US" dirty="0"/>
          </a:p>
          <a:p>
            <a:pPr marL="0" indent="0">
              <a:buNone/>
            </a:pPr>
            <a:r>
              <a:rPr lang="en-US" dirty="0"/>
              <a:t>The Controlled Substances Act is the federal statute which prohibits the manufacture, distribution, possession and sale of marijuana, cocaine, heroin and scores of other substances.  21 U.S.C. §801-971.  If this were the end of the story, there would be no question that the USPTO would reject an application covering the sale or distribution of medical or recreational marijuana.  But the Controlled Substances Act is not the only law in the land.</a:t>
            </a:r>
          </a:p>
        </p:txBody>
      </p:sp>
      <p:sp>
        <p:nvSpPr>
          <p:cNvPr id="4" name="Slide Number Placeholder 3"/>
          <p:cNvSpPr>
            <a:spLocks noGrp="1"/>
          </p:cNvSpPr>
          <p:nvPr>
            <p:ph type="sldNum" sz="quarter" idx="12"/>
          </p:nvPr>
        </p:nvSpPr>
        <p:spPr/>
        <p:txBody>
          <a:bodyPr/>
          <a:lstStyle/>
          <a:p>
            <a:fld id="{8C37CE95-AA00-48AB-A6B1-88D98F297F5A}" type="slidenum">
              <a:rPr lang="en-US" smtClean="0"/>
              <a:pPr/>
              <a:t>16</a:t>
            </a:fld>
            <a:endParaRPr lang="en-US" dirty="0"/>
          </a:p>
        </p:txBody>
      </p:sp>
      <p:pic>
        <p:nvPicPr>
          <p:cNvPr id="5" name="Picture 4"/>
          <p:cNvPicPr>
            <a:picLocks noChangeAspect="1"/>
          </p:cNvPicPr>
          <p:nvPr/>
        </p:nvPicPr>
        <p:blipFill>
          <a:blip r:embed="rId2"/>
          <a:stretch>
            <a:fillRect/>
          </a:stretch>
        </p:blipFill>
        <p:spPr>
          <a:xfrm>
            <a:off x="7696200" y="6064251"/>
            <a:ext cx="676275" cy="657225"/>
          </a:xfrm>
          <a:prstGeom prst="rect">
            <a:avLst/>
          </a:prstGeom>
        </p:spPr>
      </p:pic>
    </p:spTree>
    <p:extLst>
      <p:ext uri="{BB962C8B-B14F-4D97-AF65-F5344CB8AC3E}">
        <p14:creationId xmlns:p14="http://schemas.microsoft.com/office/powerpoint/2010/main" val="14272852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1"/>
            <a:ext cx="8229600" cy="5516564"/>
          </a:xfrm>
        </p:spPr>
        <p:txBody>
          <a:bodyPr>
            <a:normAutofit fontScale="70000" lnSpcReduction="20000"/>
          </a:bodyPr>
          <a:lstStyle/>
          <a:p>
            <a:pPr marL="0" indent="0">
              <a:buNone/>
            </a:pPr>
            <a:r>
              <a:rPr lang="en-US" dirty="0" smtClean="0"/>
              <a:t>	United </a:t>
            </a:r>
            <a:r>
              <a:rPr lang="en-US" dirty="0"/>
              <a:t>States Department of Justice ("DOJ") established a policy of federal deference to state regulation of marijuana sales and distribution, provided certain criteria were satisfied.  In the most recent memo dated August 29, 2013, the DOJ identified 8 core objectives that it had followed for years to determine when to prosecute the sale and distribution of marijuana and when to leave such prosecution to state law enforcement. The 8 objectives are</a:t>
            </a:r>
            <a:r>
              <a:rPr lang="en-US" dirty="0" smtClean="0"/>
              <a:t>:</a:t>
            </a:r>
          </a:p>
          <a:p>
            <a:pPr marL="0" indent="0">
              <a:buNone/>
            </a:pPr>
            <a:endParaRPr lang="en-US" dirty="0"/>
          </a:p>
          <a:p>
            <a:pPr marL="0" indent="0">
              <a:buNone/>
            </a:pPr>
            <a:r>
              <a:rPr lang="en-US" dirty="0"/>
              <a:t>(</a:t>
            </a:r>
            <a:r>
              <a:rPr lang="en-US" dirty="0" smtClean="0"/>
              <a:t>1)  Preventing </a:t>
            </a:r>
            <a:r>
              <a:rPr lang="en-US" dirty="0"/>
              <a:t>the distribution of marijuana to minors;</a:t>
            </a:r>
          </a:p>
          <a:p>
            <a:pPr marL="461963" indent="-461963">
              <a:buNone/>
            </a:pPr>
            <a:r>
              <a:rPr lang="en-US" dirty="0"/>
              <a:t>(</a:t>
            </a:r>
            <a:r>
              <a:rPr lang="en-US" dirty="0" smtClean="0"/>
              <a:t>2)  Preventing </a:t>
            </a:r>
            <a:r>
              <a:rPr lang="en-US" dirty="0"/>
              <a:t>revenue from the sale of marijuana from going to </a:t>
            </a:r>
            <a:r>
              <a:rPr lang="en-US" dirty="0" smtClean="0"/>
              <a:t>criminal </a:t>
            </a:r>
            <a:r>
              <a:rPr lang="en-US" dirty="0"/>
              <a:t>enterprises, gangs, and cartels;</a:t>
            </a:r>
          </a:p>
          <a:p>
            <a:pPr marL="461963" indent="-461963">
              <a:buNone/>
            </a:pPr>
            <a:r>
              <a:rPr lang="en-US" dirty="0"/>
              <a:t>(</a:t>
            </a:r>
            <a:r>
              <a:rPr lang="en-US" dirty="0" smtClean="0"/>
              <a:t>3)</a:t>
            </a:r>
            <a:r>
              <a:rPr lang="en-US" dirty="0"/>
              <a:t> </a:t>
            </a:r>
            <a:r>
              <a:rPr lang="en-US" dirty="0" smtClean="0"/>
              <a:t> Preventing </a:t>
            </a:r>
            <a:r>
              <a:rPr lang="en-US" dirty="0"/>
              <a:t>the diversion of marijuana from states where it is legal under state law in some form to other states;</a:t>
            </a:r>
          </a:p>
          <a:p>
            <a:pPr marL="461963" indent="-461963">
              <a:buNone/>
            </a:pPr>
            <a:r>
              <a:rPr lang="en-US" dirty="0"/>
              <a:t>(</a:t>
            </a:r>
            <a:r>
              <a:rPr lang="en-US" dirty="0" smtClean="0"/>
              <a:t>4)  Preventing </a:t>
            </a:r>
            <a:r>
              <a:rPr lang="en-US" dirty="0"/>
              <a:t>state-authorized marijuana activity from being used as a cover or pretext for the trafficking of other illegal drugs or other illegal activity;</a:t>
            </a:r>
          </a:p>
          <a:p>
            <a:pPr marL="461963" indent="-461963">
              <a:buNone/>
            </a:pPr>
            <a:r>
              <a:rPr lang="en-US" dirty="0"/>
              <a:t>(</a:t>
            </a:r>
            <a:r>
              <a:rPr lang="en-US" dirty="0" smtClean="0"/>
              <a:t>5)  Preventing </a:t>
            </a:r>
            <a:r>
              <a:rPr lang="en-US" dirty="0"/>
              <a:t>violence and the use of firearms in the cultivation and distribution of marijuana;</a:t>
            </a:r>
          </a:p>
          <a:p>
            <a:pPr marL="0" indent="0">
              <a:buNone/>
            </a:pPr>
            <a:endParaRPr lang="en-US" dirty="0"/>
          </a:p>
        </p:txBody>
      </p:sp>
      <p:sp>
        <p:nvSpPr>
          <p:cNvPr id="4" name="Slide Number Placeholder 3"/>
          <p:cNvSpPr>
            <a:spLocks noGrp="1"/>
          </p:cNvSpPr>
          <p:nvPr>
            <p:ph type="sldNum" sz="quarter" idx="12"/>
          </p:nvPr>
        </p:nvSpPr>
        <p:spPr/>
        <p:txBody>
          <a:bodyPr/>
          <a:lstStyle/>
          <a:p>
            <a:fld id="{8C37CE95-AA00-48AB-A6B1-88D98F297F5A}" type="slidenum">
              <a:rPr lang="en-US" smtClean="0"/>
              <a:pPr/>
              <a:t>17</a:t>
            </a:fld>
            <a:endParaRPr lang="en-US" dirty="0"/>
          </a:p>
        </p:txBody>
      </p:sp>
      <p:pic>
        <p:nvPicPr>
          <p:cNvPr id="6" name="Picture 5"/>
          <p:cNvPicPr>
            <a:picLocks noChangeAspect="1"/>
          </p:cNvPicPr>
          <p:nvPr/>
        </p:nvPicPr>
        <p:blipFill>
          <a:blip r:embed="rId2"/>
          <a:stretch>
            <a:fillRect/>
          </a:stretch>
        </p:blipFill>
        <p:spPr>
          <a:xfrm>
            <a:off x="7696200" y="6064251"/>
            <a:ext cx="676275" cy="657225"/>
          </a:xfrm>
          <a:prstGeom prst="rect">
            <a:avLst/>
          </a:prstGeom>
        </p:spPr>
      </p:pic>
    </p:spTree>
    <p:extLst>
      <p:ext uri="{BB962C8B-B14F-4D97-AF65-F5344CB8AC3E}">
        <p14:creationId xmlns:p14="http://schemas.microsoft.com/office/powerpoint/2010/main" val="27595110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1"/>
            <a:ext cx="8229600" cy="5592764"/>
          </a:xfrm>
        </p:spPr>
        <p:txBody>
          <a:bodyPr>
            <a:normAutofit fontScale="62500" lnSpcReduction="20000"/>
          </a:bodyPr>
          <a:lstStyle/>
          <a:p>
            <a:pPr marL="0" indent="0">
              <a:buNone/>
            </a:pPr>
            <a:r>
              <a:rPr lang="en-US" dirty="0"/>
              <a:t>(</a:t>
            </a:r>
            <a:r>
              <a:rPr lang="en-US" dirty="0" smtClean="0"/>
              <a:t>6)  Preventing </a:t>
            </a:r>
            <a:r>
              <a:rPr lang="en-US" dirty="0"/>
              <a:t>drugged driving and the exacerbation of other adverse public health consequences associated with marijuana use;</a:t>
            </a:r>
          </a:p>
          <a:p>
            <a:pPr marL="0" indent="0">
              <a:buNone/>
            </a:pPr>
            <a:r>
              <a:rPr lang="en-US" dirty="0"/>
              <a:t>(</a:t>
            </a:r>
            <a:r>
              <a:rPr lang="en-US" dirty="0" smtClean="0"/>
              <a:t>7)  Preventing </a:t>
            </a:r>
            <a:r>
              <a:rPr lang="en-US" dirty="0"/>
              <a:t>the growing of marijuana on public lands and the attendant public safety and environmental dangers posed by marijuana production on public lands; and</a:t>
            </a:r>
          </a:p>
          <a:p>
            <a:pPr marL="514350" indent="-514350">
              <a:buAutoNum type="arabicParenBoth" startAt="8"/>
            </a:pPr>
            <a:r>
              <a:rPr lang="en-US" dirty="0" smtClean="0"/>
              <a:t>Preventing </a:t>
            </a:r>
            <a:r>
              <a:rPr lang="en-US" dirty="0"/>
              <a:t>marijuana possession or use on federal property</a:t>
            </a:r>
            <a:r>
              <a:rPr lang="en-US" dirty="0" smtClean="0"/>
              <a:t>.</a:t>
            </a:r>
          </a:p>
          <a:p>
            <a:pPr marL="514350" indent="-514350">
              <a:buAutoNum type="arabicParenBoth" startAt="8"/>
            </a:pPr>
            <a:endParaRPr lang="en-US" dirty="0"/>
          </a:p>
          <a:p>
            <a:pPr marL="0" indent="0" algn="ctr">
              <a:buNone/>
            </a:pPr>
            <a:r>
              <a:rPr lang="en-US" dirty="0">
                <a:hlinkClick r:id="rId2"/>
              </a:rPr>
              <a:t>http://</a:t>
            </a:r>
            <a:r>
              <a:rPr lang="en-US" dirty="0" smtClean="0">
                <a:hlinkClick r:id="rId2"/>
              </a:rPr>
              <a:t>www.justice.gov/iso/opa/resources/3052013829132756857467.pdf</a:t>
            </a:r>
            <a:endParaRPr lang="en-US" dirty="0" smtClean="0"/>
          </a:p>
          <a:p>
            <a:pPr marL="0" indent="0">
              <a:buNone/>
            </a:pPr>
            <a:endParaRPr lang="en-US" dirty="0"/>
          </a:p>
          <a:p>
            <a:pPr marL="0" indent="461963">
              <a:buNone/>
            </a:pPr>
            <a:r>
              <a:rPr lang="en-US" dirty="0" smtClean="0"/>
              <a:t>The </a:t>
            </a:r>
            <a:r>
              <a:rPr lang="en-US" dirty="0"/>
              <a:t>DOJ memo set forth a policy of not prosecuting marijuana distributors (a) if they were operating within a state that adopted and enforced effective laws that satisfied the 8 core objectives and (b) if the conduct at issue did not, in fact, interfere with these 8 objectives</a:t>
            </a:r>
            <a:r>
              <a:rPr lang="en-US" dirty="0" smtClean="0"/>
              <a:t>.</a:t>
            </a:r>
          </a:p>
          <a:p>
            <a:pPr marL="0" indent="461963">
              <a:buNone/>
            </a:pPr>
            <a:endParaRPr lang="en-US" dirty="0" smtClean="0"/>
          </a:p>
          <a:p>
            <a:pPr marL="0" indent="461963">
              <a:buNone/>
            </a:pPr>
            <a:r>
              <a:rPr lang="en-US" dirty="0" smtClean="0"/>
              <a:t>As </a:t>
            </a:r>
            <a:r>
              <a:rPr lang="en-US" dirty="0"/>
              <a:t>a result, medical marijuana has been “legalized” in more than half the states and even recreational marijuana has been “legalized” in some.  This patchwork of marijuana policies has created remarkable business opportunities, but presents unique challenges to those who want to avail themselves of those opportunities and participate in the emerging marijuana economy. </a:t>
            </a:r>
            <a:r>
              <a:rPr lang="en-US" dirty="0">
                <a:hlinkClick r:id="rId3"/>
              </a:rPr>
              <a:t>[2]</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8C37CE95-AA00-48AB-A6B1-88D98F297F5A}" type="slidenum">
              <a:rPr lang="en-US" smtClean="0"/>
              <a:pPr/>
              <a:t>18</a:t>
            </a:fld>
            <a:endParaRPr lang="en-US" dirty="0"/>
          </a:p>
        </p:txBody>
      </p:sp>
      <p:pic>
        <p:nvPicPr>
          <p:cNvPr id="5" name="Picture 4"/>
          <p:cNvPicPr>
            <a:picLocks noChangeAspect="1"/>
          </p:cNvPicPr>
          <p:nvPr/>
        </p:nvPicPr>
        <p:blipFill>
          <a:blip r:embed="rId4"/>
          <a:stretch>
            <a:fillRect/>
          </a:stretch>
        </p:blipFill>
        <p:spPr>
          <a:xfrm>
            <a:off x="7696200" y="6064251"/>
            <a:ext cx="676275" cy="657225"/>
          </a:xfrm>
          <a:prstGeom prst="rect">
            <a:avLst/>
          </a:prstGeom>
        </p:spPr>
      </p:pic>
    </p:spTree>
    <p:extLst>
      <p:ext uri="{BB962C8B-B14F-4D97-AF65-F5344CB8AC3E}">
        <p14:creationId xmlns:p14="http://schemas.microsoft.com/office/powerpoint/2010/main" val="38628302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Marijuana Related Trademarks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Companies catering to the marijuana counterculture have aggressively and successfully protected their trademarks, e.g., for magazines (The owner of </a:t>
            </a:r>
            <a:r>
              <a:rPr lang="en-US" i="1" dirty="0" smtClean="0"/>
              <a:t>High Times</a:t>
            </a:r>
            <a:r>
              <a:rPr lang="en-US" dirty="0" smtClean="0"/>
              <a:t> magazine owns 22 federal registrations for various goods and services).</a:t>
            </a:r>
          </a:p>
          <a:p>
            <a:pPr marL="0" indent="0">
              <a:buNone/>
            </a:pPr>
            <a:r>
              <a:rPr lang="en-US" dirty="0" smtClean="0"/>
              <a:t>But </a:t>
            </a:r>
            <a:r>
              <a:rPr lang="en-US" i="1" dirty="0" smtClean="0"/>
              <a:t>none</a:t>
            </a:r>
            <a:r>
              <a:rPr lang="en-US" dirty="0" smtClean="0"/>
              <a:t> are for actual marijuana products.</a:t>
            </a:r>
          </a:p>
          <a:p>
            <a:pPr marL="0" indent="0">
              <a:buNone/>
            </a:pPr>
            <a:endParaRPr lang="en-US" dirty="0"/>
          </a:p>
        </p:txBody>
      </p:sp>
      <p:sp>
        <p:nvSpPr>
          <p:cNvPr id="4" name="Slide Number Placeholder 3"/>
          <p:cNvSpPr>
            <a:spLocks noGrp="1"/>
          </p:cNvSpPr>
          <p:nvPr>
            <p:ph type="sldNum" sz="quarter" idx="12"/>
          </p:nvPr>
        </p:nvSpPr>
        <p:spPr/>
        <p:txBody>
          <a:bodyPr/>
          <a:lstStyle/>
          <a:p>
            <a:fld id="{8C37CE95-AA00-48AB-A6B1-88D98F297F5A}" type="slidenum">
              <a:rPr lang="en-US" smtClean="0"/>
              <a:pPr/>
              <a:t>19</a:t>
            </a:fld>
            <a:endParaRPr lang="en-US" dirty="0"/>
          </a:p>
        </p:txBody>
      </p:sp>
      <p:pic>
        <p:nvPicPr>
          <p:cNvPr id="5" name="Picture 4"/>
          <p:cNvPicPr>
            <a:picLocks noChangeAspect="1"/>
          </p:cNvPicPr>
          <p:nvPr/>
        </p:nvPicPr>
        <p:blipFill>
          <a:blip r:embed="rId2"/>
          <a:stretch>
            <a:fillRect/>
          </a:stretch>
        </p:blipFill>
        <p:spPr>
          <a:xfrm>
            <a:off x="7696200" y="6064251"/>
            <a:ext cx="676275" cy="657225"/>
          </a:xfrm>
          <a:prstGeom prst="rect">
            <a:avLst/>
          </a:prstGeom>
        </p:spPr>
      </p:pic>
    </p:spTree>
    <p:extLst>
      <p:ext uri="{BB962C8B-B14F-4D97-AF65-F5344CB8AC3E}">
        <p14:creationId xmlns:p14="http://schemas.microsoft.com/office/powerpoint/2010/main" val="4099331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	Ok, what </a:t>
            </a:r>
            <a:r>
              <a:rPr lang="en-US" i="1" dirty="0" smtClean="0"/>
              <a:t>is</a:t>
            </a:r>
            <a:r>
              <a:rPr lang="en-US" dirty="0" smtClean="0"/>
              <a:t> the medical marijuana law in Florida?  </a:t>
            </a:r>
          </a:p>
          <a:p>
            <a:r>
              <a:rPr lang="en-US" dirty="0" smtClean="0"/>
              <a:t>Last November, 71% of Florida voters approved Amendment 2, which took effect January 3, 2017.  Required that rules be in place by July 3, 2017 for how Floridians can qualify for and receive medical marijuana.</a:t>
            </a:r>
          </a:p>
          <a:p>
            <a:r>
              <a:rPr lang="en-US" dirty="0" smtClean="0"/>
              <a:t>Governor Scott signed SB8-A into law on June 23, 2017.</a:t>
            </a:r>
            <a:endParaRPr lang="en-US" dirty="0"/>
          </a:p>
        </p:txBody>
      </p:sp>
      <p:sp>
        <p:nvSpPr>
          <p:cNvPr id="4" name="Slide Number Placeholder 3"/>
          <p:cNvSpPr>
            <a:spLocks noGrp="1"/>
          </p:cNvSpPr>
          <p:nvPr>
            <p:ph type="sldNum" sz="quarter" idx="12"/>
          </p:nvPr>
        </p:nvSpPr>
        <p:spPr/>
        <p:txBody>
          <a:bodyPr/>
          <a:lstStyle/>
          <a:p>
            <a:fld id="{8C37CE95-AA00-48AB-A6B1-88D98F297F5A}" type="slidenum">
              <a:rPr lang="en-US" smtClean="0"/>
              <a:pPr/>
              <a:t>2</a:t>
            </a:fld>
            <a:endParaRPr lang="en-US" dirty="0"/>
          </a:p>
        </p:txBody>
      </p:sp>
      <p:pic>
        <p:nvPicPr>
          <p:cNvPr id="5" name="Picture 4"/>
          <p:cNvPicPr>
            <a:picLocks noChangeAspect="1"/>
          </p:cNvPicPr>
          <p:nvPr/>
        </p:nvPicPr>
        <p:blipFill>
          <a:blip r:embed="rId2"/>
          <a:stretch>
            <a:fillRect/>
          </a:stretch>
        </p:blipFill>
        <p:spPr>
          <a:xfrm>
            <a:off x="7696200" y="6064251"/>
            <a:ext cx="676275" cy="657225"/>
          </a:xfrm>
          <a:prstGeom prst="rect">
            <a:avLst/>
          </a:prstGeom>
        </p:spPr>
      </p:pic>
    </p:spTree>
    <p:extLst>
      <p:ext uri="{BB962C8B-B14F-4D97-AF65-F5344CB8AC3E}">
        <p14:creationId xmlns:p14="http://schemas.microsoft.com/office/powerpoint/2010/main" val="26483866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399"/>
            <a:ext cx="8229600" cy="5211765"/>
          </a:xfrm>
        </p:spPr>
        <p:txBody>
          <a:bodyPr/>
          <a:lstStyle/>
          <a:p>
            <a:pPr marL="0" indent="0">
              <a:buNone/>
            </a:pPr>
            <a:r>
              <a:rPr lang="en-US" dirty="0"/>
              <a:t>Yet –</a:t>
            </a:r>
          </a:p>
          <a:p>
            <a:pPr marL="0" indent="0">
              <a:buNone/>
            </a:pPr>
            <a:r>
              <a:rPr lang="en-US" dirty="0"/>
              <a:t>There are other federal trademarks registered for </a:t>
            </a:r>
            <a:r>
              <a:rPr lang="en-US" dirty="0" smtClean="0"/>
              <a:t>illegal </a:t>
            </a:r>
            <a:r>
              <a:rPr lang="en-US" dirty="0"/>
              <a:t>(in some states) goods or services </a:t>
            </a:r>
            <a:r>
              <a:rPr lang="en-US" dirty="0" smtClean="0"/>
              <a:t>–</a:t>
            </a:r>
          </a:p>
          <a:p>
            <a:r>
              <a:rPr lang="en-US" dirty="0" smtClean="0"/>
              <a:t>CAESARS for casino services</a:t>
            </a:r>
          </a:p>
          <a:p>
            <a:r>
              <a:rPr lang="en-US" dirty="0" smtClean="0"/>
              <a:t>FUZZBUSTER for radar detectors</a:t>
            </a:r>
          </a:p>
          <a:p>
            <a:r>
              <a:rPr lang="en-US" dirty="0" smtClean="0"/>
              <a:t>BLACK CAT for fireworks</a:t>
            </a:r>
          </a:p>
          <a:p>
            <a:r>
              <a:rPr lang="en-US" dirty="0" smtClean="0"/>
              <a:t>MUSTANG RANCH for brothel services</a:t>
            </a:r>
            <a:endParaRPr lang="en-US" dirty="0"/>
          </a:p>
          <a:p>
            <a:endParaRPr lang="en-US" dirty="0"/>
          </a:p>
        </p:txBody>
      </p:sp>
      <p:sp>
        <p:nvSpPr>
          <p:cNvPr id="4" name="Slide Number Placeholder 3"/>
          <p:cNvSpPr>
            <a:spLocks noGrp="1"/>
          </p:cNvSpPr>
          <p:nvPr>
            <p:ph type="sldNum" sz="quarter" idx="12"/>
          </p:nvPr>
        </p:nvSpPr>
        <p:spPr/>
        <p:txBody>
          <a:bodyPr/>
          <a:lstStyle/>
          <a:p>
            <a:fld id="{8C37CE95-AA00-48AB-A6B1-88D98F297F5A}" type="slidenum">
              <a:rPr lang="en-US" smtClean="0"/>
              <a:pPr/>
              <a:t>20</a:t>
            </a:fld>
            <a:endParaRPr lang="en-US" dirty="0"/>
          </a:p>
        </p:txBody>
      </p:sp>
      <p:pic>
        <p:nvPicPr>
          <p:cNvPr id="5" name="Picture 4"/>
          <p:cNvPicPr>
            <a:picLocks noChangeAspect="1"/>
          </p:cNvPicPr>
          <p:nvPr/>
        </p:nvPicPr>
        <p:blipFill>
          <a:blip r:embed="rId2"/>
          <a:stretch>
            <a:fillRect/>
          </a:stretch>
        </p:blipFill>
        <p:spPr>
          <a:xfrm>
            <a:off x="7696200" y="6064251"/>
            <a:ext cx="676275" cy="657225"/>
          </a:xfrm>
          <a:prstGeom prst="rect">
            <a:avLst/>
          </a:prstGeom>
        </p:spPr>
      </p:pic>
    </p:spTree>
    <p:extLst>
      <p:ext uri="{BB962C8B-B14F-4D97-AF65-F5344CB8AC3E}">
        <p14:creationId xmlns:p14="http://schemas.microsoft.com/office/powerpoint/2010/main" val="21306556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 for Federal Trademark Registration</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The closer the description of goods/services is to the sale or distribution of marijuana, the more likely the USPTO will not allow registration.</a:t>
            </a:r>
          </a:p>
          <a:p>
            <a:pPr marL="0" indent="0">
              <a:buNone/>
            </a:pPr>
            <a:endParaRPr lang="en-US" dirty="0"/>
          </a:p>
          <a:p>
            <a:pPr marL="0" indent="0">
              <a:buNone/>
            </a:pPr>
            <a:r>
              <a:rPr lang="en-US" dirty="0" smtClean="0"/>
              <a:t>The TTAB has, for example refused registration for:</a:t>
            </a:r>
          </a:p>
          <a:p>
            <a:pPr marL="0" indent="0">
              <a:buNone/>
            </a:pPr>
            <a:endParaRPr lang="en-US" dirty="0" smtClean="0"/>
          </a:p>
          <a:p>
            <a:r>
              <a:rPr lang="en-US" dirty="0"/>
              <a:t>HERBAL ACCESS &amp; Design mark in connection with "retail store services featuring </a:t>
            </a:r>
            <a:r>
              <a:rPr lang="en-US" dirty="0" smtClean="0"/>
              <a:t>herbs.” Rejected </a:t>
            </a:r>
            <a:r>
              <a:rPr lang="en-US" dirty="0"/>
              <a:t>by TTAB on the ground that the mark was being used in connection with the illegal sale of a substance (marijuana) in violation of the federal Controlled Substances Act ("CSA"). </a:t>
            </a:r>
            <a:r>
              <a:rPr lang="en-US" i="1" dirty="0"/>
              <a:t>In In re Brown</a:t>
            </a:r>
            <a:r>
              <a:rPr lang="en-US" dirty="0"/>
              <a:t>, 119 USPQ2d 1350, 1351(TTAB July 14, 2016</a:t>
            </a:r>
            <a:r>
              <a:rPr lang="en-US" dirty="0" smtClean="0"/>
              <a:t>).</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8C37CE95-AA00-48AB-A6B1-88D98F297F5A}" type="slidenum">
              <a:rPr lang="en-US" smtClean="0"/>
              <a:pPr/>
              <a:t>21</a:t>
            </a:fld>
            <a:endParaRPr lang="en-US" dirty="0"/>
          </a:p>
        </p:txBody>
      </p:sp>
      <p:pic>
        <p:nvPicPr>
          <p:cNvPr id="5" name="Picture 4"/>
          <p:cNvPicPr>
            <a:picLocks noChangeAspect="1"/>
          </p:cNvPicPr>
          <p:nvPr/>
        </p:nvPicPr>
        <p:blipFill>
          <a:blip r:embed="rId2"/>
          <a:stretch>
            <a:fillRect/>
          </a:stretch>
        </p:blipFill>
        <p:spPr>
          <a:xfrm>
            <a:off x="7696200" y="6064251"/>
            <a:ext cx="676275" cy="657225"/>
          </a:xfrm>
          <a:prstGeom prst="rect">
            <a:avLst/>
          </a:prstGeom>
        </p:spPr>
      </p:pic>
    </p:spTree>
    <p:extLst>
      <p:ext uri="{BB962C8B-B14F-4D97-AF65-F5344CB8AC3E}">
        <p14:creationId xmlns:p14="http://schemas.microsoft.com/office/powerpoint/2010/main" val="26472905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1"/>
            <a:ext cx="8229600" cy="5059364"/>
          </a:xfrm>
        </p:spPr>
        <p:txBody>
          <a:bodyPr>
            <a:normAutofit fontScale="70000" lnSpcReduction="20000"/>
          </a:bodyPr>
          <a:lstStyle/>
          <a:p>
            <a:r>
              <a:rPr lang="en-US" dirty="0"/>
              <a:t>POWERED BY JUJU and JUJU JOINTS for smokeless marijuana </a:t>
            </a:r>
            <a:r>
              <a:rPr lang="en-US" dirty="0" smtClean="0"/>
              <a:t>vaporizers. Rejected </a:t>
            </a:r>
            <a:r>
              <a:rPr lang="en-US" dirty="0"/>
              <a:t>by TTAB on the ground that the identified goods are illegal under the CSA and therefore use of the marks in commerce is unlawful. Applicant maintained that it does business only in states where marijuana is legal, and those jurisdictions comply with the Cole Memo. </a:t>
            </a:r>
            <a:r>
              <a:rPr lang="en-US" dirty="0" smtClean="0"/>
              <a:t>TTAB</a:t>
            </a:r>
            <a:r>
              <a:rPr lang="en-US" dirty="0"/>
              <a:t>, however, ruled that the CSA controls. </a:t>
            </a:r>
            <a:r>
              <a:rPr lang="en-US" i="1" dirty="0"/>
              <a:t>In re JJ206, LLC, </a:t>
            </a:r>
            <a:r>
              <a:rPr lang="en-US" dirty="0"/>
              <a:t>120 U.S.P.Q.2d 1568, 1569-70 (TTAB Oct. 27, 2016).</a:t>
            </a:r>
          </a:p>
          <a:p>
            <a:pPr marL="0" indent="0">
              <a:buNone/>
            </a:pPr>
            <a:endParaRPr lang="en-US" dirty="0"/>
          </a:p>
          <a:p>
            <a:r>
              <a:rPr lang="en-US" dirty="0"/>
              <a:t>PARIS OG KUSH INDICA and HARDCORE OG KUSH INDICA were rejected because TTAB found the marks to be deceptively misdescriptive of "medicinal herbs." Applicant stated that his goods "are not marijuana" and "are not derivative of marijuana in any way." However, PARIS OG, OG KUSH, HARDCORE OG, and INDICA are all descriptive of strains of marijuana. </a:t>
            </a:r>
            <a:r>
              <a:rPr lang="en-US" i="1" dirty="0"/>
              <a:t>In re Sharnazyan</a:t>
            </a:r>
            <a:r>
              <a:rPr lang="en-US" dirty="0"/>
              <a:t>, 2016 TTAB Lexis 416 4-5 (Aug. 30, 2016).</a:t>
            </a:r>
          </a:p>
          <a:p>
            <a:pPr marL="0" indent="0">
              <a:buNone/>
            </a:pPr>
            <a:endParaRPr lang="en-US" dirty="0"/>
          </a:p>
        </p:txBody>
      </p:sp>
      <p:sp>
        <p:nvSpPr>
          <p:cNvPr id="4" name="Slide Number Placeholder 3"/>
          <p:cNvSpPr>
            <a:spLocks noGrp="1"/>
          </p:cNvSpPr>
          <p:nvPr>
            <p:ph type="sldNum" sz="quarter" idx="12"/>
          </p:nvPr>
        </p:nvSpPr>
        <p:spPr/>
        <p:txBody>
          <a:bodyPr/>
          <a:lstStyle/>
          <a:p>
            <a:fld id="{8C37CE95-AA00-48AB-A6B1-88D98F297F5A}" type="slidenum">
              <a:rPr lang="en-US" smtClean="0"/>
              <a:pPr/>
              <a:t>22</a:t>
            </a:fld>
            <a:endParaRPr lang="en-US" dirty="0"/>
          </a:p>
        </p:txBody>
      </p:sp>
      <p:pic>
        <p:nvPicPr>
          <p:cNvPr id="5" name="Picture 4"/>
          <p:cNvPicPr>
            <a:picLocks noChangeAspect="1"/>
          </p:cNvPicPr>
          <p:nvPr/>
        </p:nvPicPr>
        <p:blipFill>
          <a:blip r:embed="rId2"/>
          <a:stretch>
            <a:fillRect/>
          </a:stretch>
        </p:blipFill>
        <p:spPr>
          <a:xfrm>
            <a:off x="7696200" y="6064251"/>
            <a:ext cx="676275" cy="657225"/>
          </a:xfrm>
          <a:prstGeom prst="rect">
            <a:avLst/>
          </a:prstGeom>
        </p:spPr>
      </p:pic>
    </p:spTree>
    <p:extLst>
      <p:ext uri="{BB962C8B-B14F-4D97-AF65-F5344CB8AC3E}">
        <p14:creationId xmlns:p14="http://schemas.microsoft.com/office/powerpoint/2010/main" val="13736021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333999"/>
          </a:xfrm>
        </p:spPr>
        <p:txBody>
          <a:bodyPr>
            <a:normAutofit fontScale="62500" lnSpcReduction="20000"/>
          </a:bodyPr>
          <a:lstStyle/>
          <a:p>
            <a:pPr marL="0" indent="0">
              <a:buNone/>
            </a:pPr>
            <a:r>
              <a:rPr lang="en-US" dirty="0" smtClean="0"/>
              <a:t>So what can we do?</a:t>
            </a:r>
          </a:p>
          <a:p>
            <a:pPr marL="0" indent="0">
              <a:buNone/>
            </a:pPr>
            <a:endParaRPr lang="en-US" dirty="0" smtClean="0"/>
          </a:p>
          <a:p>
            <a:pPr marL="461963" indent="-461963">
              <a:buAutoNum type="arabicPeriod"/>
            </a:pPr>
            <a:r>
              <a:rPr lang="en-US" dirty="0" smtClean="0"/>
              <a:t>Register around the edges –</a:t>
            </a:r>
          </a:p>
          <a:p>
            <a:pPr marL="0" indent="461963">
              <a:buNone/>
            </a:pPr>
            <a:r>
              <a:rPr lang="en-US" dirty="0" smtClean="0"/>
              <a:t>E.g., instead of trying to register your mark for a medical marijuana dispensary in Class 35 for retail services, offer written and online information about marijuana and file an application in Class 16 (print materials).</a:t>
            </a:r>
          </a:p>
          <a:p>
            <a:pPr marL="0" indent="461963">
              <a:buNone/>
            </a:pPr>
            <a:endParaRPr lang="en-US" dirty="0" smtClean="0"/>
          </a:p>
          <a:p>
            <a:pPr marL="461963" indent="-461963">
              <a:buNone/>
            </a:pPr>
            <a:r>
              <a:rPr lang="en-US" dirty="0" smtClean="0"/>
              <a:t>2.	Declare your intentions –</a:t>
            </a:r>
          </a:p>
          <a:p>
            <a:pPr marL="0" indent="461963">
              <a:buNone/>
            </a:pPr>
            <a:r>
              <a:rPr lang="en-US" dirty="0" smtClean="0"/>
              <a:t>The </a:t>
            </a:r>
            <a:r>
              <a:rPr lang="en-US" dirty="0"/>
              <a:t>legal landscape is shifting quickly when it comes to marijuana.  Perhaps within the time it could take an intent-to-use application to reach its final deadline to file a statement of use, marijuana will no longer be regulated under the Controlled Substances Act.  That being the case, perhaps the owner of a medical marijuana dispensary who files an application for “lawful medical marijuana dispensary services” today will find itself in a position of keeping that application alive long enough to see a registration issue, if and when the current conflict between federal prohibition and state regulation is resolved in such a way as to make those services lawful even under the CSA.</a:t>
            </a:r>
          </a:p>
        </p:txBody>
      </p:sp>
      <p:sp>
        <p:nvSpPr>
          <p:cNvPr id="4" name="Slide Number Placeholder 3"/>
          <p:cNvSpPr>
            <a:spLocks noGrp="1"/>
          </p:cNvSpPr>
          <p:nvPr>
            <p:ph type="sldNum" sz="quarter" idx="12"/>
          </p:nvPr>
        </p:nvSpPr>
        <p:spPr/>
        <p:txBody>
          <a:bodyPr/>
          <a:lstStyle/>
          <a:p>
            <a:fld id="{8C37CE95-AA00-48AB-A6B1-88D98F297F5A}" type="slidenum">
              <a:rPr lang="en-US" smtClean="0"/>
              <a:pPr/>
              <a:t>23</a:t>
            </a:fld>
            <a:endParaRPr lang="en-US" dirty="0"/>
          </a:p>
        </p:txBody>
      </p:sp>
      <p:pic>
        <p:nvPicPr>
          <p:cNvPr id="5" name="Picture 4"/>
          <p:cNvPicPr>
            <a:picLocks noChangeAspect="1"/>
          </p:cNvPicPr>
          <p:nvPr/>
        </p:nvPicPr>
        <p:blipFill>
          <a:blip r:embed="rId2"/>
          <a:stretch>
            <a:fillRect/>
          </a:stretch>
        </p:blipFill>
        <p:spPr>
          <a:xfrm>
            <a:off x="7696200" y="6064251"/>
            <a:ext cx="676275" cy="657225"/>
          </a:xfrm>
          <a:prstGeom prst="rect">
            <a:avLst/>
          </a:prstGeom>
        </p:spPr>
      </p:pic>
    </p:spTree>
    <p:extLst>
      <p:ext uri="{BB962C8B-B14F-4D97-AF65-F5344CB8AC3E}">
        <p14:creationId xmlns:p14="http://schemas.microsoft.com/office/powerpoint/2010/main" val="18525466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60438"/>
          </a:xfrm>
        </p:spPr>
        <p:txBody>
          <a:bodyPr/>
          <a:lstStyle/>
          <a:p>
            <a:r>
              <a:rPr lang="en-US" dirty="0" smtClean="0"/>
              <a:t>Alternatives to Federal Registration</a:t>
            </a:r>
            <a:endParaRPr lang="en-US" dirty="0"/>
          </a:p>
        </p:txBody>
      </p:sp>
      <p:sp>
        <p:nvSpPr>
          <p:cNvPr id="3" name="Content Placeholder 2"/>
          <p:cNvSpPr>
            <a:spLocks noGrp="1"/>
          </p:cNvSpPr>
          <p:nvPr>
            <p:ph idx="1"/>
          </p:nvPr>
        </p:nvSpPr>
        <p:spPr>
          <a:xfrm>
            <a:off x="457200" y="1371600"/>
            <a:ext cx="8229600" cy="4984751"/>
          </a:xfrm>
        </p:spPr>
        <p:txBody>
          <a:bodyPr>
            <a:normAutofit fontScale="55000" lnSpcReduction="20000"/>
          </a:bodyPr>
          <a:lstStyle/>
          <a:p>
            <a:pPr marL="0" indent="461963">
              <a:buNone/>
            </a:pPr>
            <a:r>
              <a:rPr lang="en-US" sz="3300" dirty="0" smtClean="0"/>
              <a:t>Whether </a:t>
            </a:r>
            <a:r>
              <a:rPr lang="en-US" sz="3300" dirty="0"/>
              <a:t>or not you pursue federal trademark registration, you also should proceed wisely within the common law and state law frameworks so you can protect your trademarks against competitors in your geographic area even if you can’t secure a federal trademark registration.  Below are some practical suggestions</a:t>
            </a:r>
            <a:r>
              <a:rPr lang="en-US" sz="3300" dirty="0" smtClean="0"/>
              <a:t>.</a:t>
            </a:r>
          </a:p>
          <a:p>
            <a:pPr marL="0" indent="0">
              <a:buNone/>
            </a:pPr>
            <a:endParaRPr lang="en-US" sz="3300" dirty="0"/>
          </a:p>
          <a:p>
            <a:pPr marL="0" indent="0">
              <a:buNone/>
            </a:pPr>
            <a:r>
              <a:rPr lang="en-US" sz="3300" b="1" i="1" dirty="0"/>
              <a:t>A. Clear Your Marks</a:t>
            </a:r>
            <a:endParaRPr lang="en-US" sz="3300" dirty="0"/>
          </a:p>
          <a:p>
            <a:pPr marL="0" indent="461963">
              <a:buNone/>
            </a:pPr>
            <a:r>
              <a:rPr lang="en-US" sz="3300" dirty="0" smtClean="0"/>
              <a:t>As with any mark, before </a:t>
            </a:r>
            <a:r>
              <a:rPr lang="en-US" sz="3300" dirty="0"/>
              <a:t>you begin using a mark, you should have a search done to see whether anyone has already used or applied to register your mark or one confusingly similar to it. </a:t>
            </a:r>
            <a:endParaRPr lang="en-US" sz="3300" dirty="0" smtClean="0"/>
          </a:p>
          <a:p>
            <a:pPr marL="0" indent="461963">
              <a:buNone/>
            </a:pPr>
            <a:endParaRPr lang="en-US" sz="3300" dirty="0"/>
          </a:p>
          <a:p>
            <a:pPr marL="0" indent="0">
              <a:buNone/>
            </a:pPr>
            <a:r>
              <a:rPr lang="en-US" sz="3300" b="1" i="1" dirty="0"/>
              <a:t>B. Common Law Rights</a:t>
            </a:r>
            <a:endParaRPr lang="en-US" sz="3300" dirty="0"/>
          </a:p>
          <a:p>
            <a:pPr marL="0" indent="461963">
              <a:buNone/>
            </a:pPr>
            <a:r>
              <a:rPr lang="en-US" sz="3300" dirty="0"/>
              <a:t>Once you have selected and cleared your mark, start using it.  By using your mark in commerce as a source identifier, you will develop common law rights in that mark.  Such rights will give you exclusive control over your mark and enable you to stop infringers.  But note, your common law rights will be only so broad as the geographic scope of your use.  If you are using your mark only locally within one or two states, your rights will be limited to those one or two states.  So you would be well-advised to sell your goods or offer your services as broadly as legally and practically possible as soon as possible.</a:t>
            </a:r>
          </a:p>
          <a:p>
            <a:pPr marL="0" indent="461963">
              <a:buNone/>
            </a:pPr>
            <a:endParaRPr lang="en-US" sz="2900" b="1" dirty="0"/>
          </a:p>
          <a:p>
            <a:pPr marL="0" indent="0">
              <a:buNone/>
            </a:pPr>
            <a:endParaRPr lang="en-US" dirty="0"/>
          </a:p>
        </p:txBody>
      </p:sp>
      <p:sp>
        <p:nvSpPr>
          <p:cNvPr id="4" name="Slide Number Placeholder 3"/>
          <p:cNvSpPr>
            <a:spLocks noGrp="1"/>
          </p:cNvSpPr>
          <p:nvPr>
            <p:ph type="sldNum" sz="quarter" idx="12"/>
          </p:nvPr>
        </p:nvSpPr>
        <p:spPr/>
        <p:txBody>
          <a:bodyPr/>
          <a:lstStyle/>
          <a:p>
            <a:fld id="{8C37CE95-AA00-48AB-A6B1-88D98F297F5A}" type="slidenum">
              <a:rPr lang="en-US" smtClean="0"/>
              <a:pPr/>
              <a:t>24</a:t>
            </a:fld>
            <a:endParaRPr lang="en-US" dirty="0"/>
          </a:p>
        </p:txBody>
      </p:sp>
      <p:pic>
        <p:nvPicPr>
          <p:cNvPr id="5" name="Picture 4"/>
          <p:cNvPicPr>
            <a:picLocks noChangeAspect="1"/>
          </p:cNvPicPr>
          <p:nvPr/>
        </p:nvPicPr>
        <p:blipFill>
          <a:blip r:embed="rId2"/>
          <a:stretch>
            <a:fillRect/>
          </a:stretch>
        </p:blipFill>
        <p:spPr>
          <a:xfrm>
            <a:off x="7696200" y="6064251"/>
            <a:ext cx="676275" cy="657225"/>
          </a:xfrm>
          <a:prstGeom prst="rect">
            <a:avLst/>
          </a:prstGeom>
        </p:spPr>
      </p:pic>
    </p:spTree>
    <p:extLst>
      <p:ext uri="{BB962C8B-B14F-4D97-AF65-F5344CB8AC3E}">
        <p14:creationId xmlns:p14="http://schemas.microsoft.com/office/powerpoint/2010/main" val="4000541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46751"/>
          </a:xfrm>
        </p:spPr>
        <p:txBody>
          <a:bodyPr>
            <a:normAutofit fontScale="47500" lnSpcReduction="20000"/>
          </a:bodyPr>
          <a:lstStyle/>
          <a:p>
            <a:pPr marL="0" indent="461963">
              <a:buNone/>
            </a:pPr>
            <a:r>
              <a:rPr lang="en-US" sz="4500" dirty="0"/>
              <a:t> </a:t>
            </a:r>
          </a:p>
          <a:p>
            <a:pPr marL="0" indent="0">
              <a:buNone/>
            </a:pPr>
            <a:r>
              <a:rPr lang="en-US" sz="4500" b="1" i="1" dirty="0"/>
              <a:t>C. State Registration</a:t>
            </a:r>
            <a:endParaRPr lang="en-US" sz="4500" dirty="0"/>
          </a:p>
          <a:p>
            <a:pPr marL="0" indent="461963">
              <a:buNone/>
            </a:pPr>
            <a:r>
              <a:rPr lang="en-US" sz="4500" dirty="0"/>
              <a:t>USPTO registration aside, those states in which marijuana and marijuana distribution services has been legalized probably will grant trademark registrations.  So you should consider developing a patch-work of state registrations.  The one significant shortcoming of the state trademark system is that none of the states will accept intent-to-use applications.  You must wait until you have actually begun use in a state before you can apply to register your mark in that state.  At best, this will be an inconvenience.  At worst, it will create land rush after land rush as additional states adopt laws permitting the growth, sale and use of marijuana. </a:t>
            </a:r>
            <a:endParaRPr lang="en-US" sz="4500" dirty="0" smtClean="0"/>
          </a:p>
          <a:p>
            <a:pPr marL="0" indent="461963">
              <a:buNone/>
            </a:pPr>
            <a:endParaRPr lang="en-US" sz="4500" dirty="0"/>
          </a:p>
          <a:p>
            <a:pPr marL="0" indent="461963">
              <a:buNone/>
            </a:pPr>
            <a:r>
              <a:rPr lang="en-US" sz="4500" dirty="0" smtClean="0"/>
              <a:t>Phone call with the Florida Department of State long-time Trademark Examiner Nanette Causseaux on June 27, 2017.  She confirmed that they had not been told </a:t>
            </a:r>
            <a:r>
              <a:rPr lang="en-US" sz="4500" i="1" dirty="0" smtClean="0"/>
              <a:t>not</a:t>
            </a:r>
            <a:r>
              <a:rPr lang="en-US" sz="4500" dirty="0" smtClean="0"/>
              <a:t> to register marijuana trademarks so they “would probably go through.”  She recalled that they had registered a few.</a:t>
            </a:r>
            <a:endParaRPr lang="en-US" sz="4500" dirty="0"/>
          </a:p>
        </p:txBody>
      </p:sp>
      <p:sp>
        <p:nvSpPr>
          <p:cNvPr id="4" name="Slide Number Placeholder 3"/>
          <p:cNvSpPr>
            <a:spLocks noGrp="1"/>
          </p:cNvSpPr>
          <p:nvPr>
            <p:ph type="sldNum" sz="quarter" idx="12"/>
          </p:nvPr>
        </p:nvSpPr>
        <p:spPr/>
        <p:txBody>
          <a:bodyPr/>
          <a:lstStyle/>
          <a:p>
            <a:fld id="{8C37CE95-AA00-48AB-A6B1-88D98F297F5A}" type="slidenum">
              <a:rPr lang="en-US" smtClean="0"/>
              <a:pPr/>
              <a:t>25</a:t>
            </a:fld>
            <a:endParaRPr lang="en-US" dirty="0"/>
          </a:p>
        </p:txBody>
      </p:sp>
      <p:pic>
        <p:nvPicPr>
          <p:cNvPr id="5" name="Picture 4"/>
          <p:cNvPicPr>
            <a:picLocks noChangeAspect="1"/>
          </p:cNvPicPr>
          <p:nvPr/>
        </p:nvPicPr>
        <p:blipFill>
          <a:blip r:embed="rId2"/>
          <a:stretch>
            <a:fillRect/>
          </a:stretch>
        </p:blipFill>
        <p:spPr>
          <a:xfrm>
            <a:off x="7696200" y="6064251"/>
            <a:ext cx="676275" cy="657225"/>
          </a:xfrm>
          <a:prstGeom prst="rect">
            <a:avLst/>
          </a:prstGeom>
        </p:spPr>
      </p:pic>
    </p:spTree>
    <p:extLst>
      <p:ext uri="{BB962C8B-B14F-4D97-AF65-F5344CB8AC3E}">
        <p14:creationId xmlns:p14="http://schemas.microsoft.com/office/powerpoint/2010/main" val="34321156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Trademark Registries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Per Lexis –</a:t>
            </a:r>
          </a:p>
          <a:p>
            <a:r>
              <a:rPr lang="en-US" dirty="0" smtClean="0"/>
              <a:t>More than 3,000 marks with “marijuana or “cannabis” in the goods/services</a:t>
            </a:r>
          </a:p>
          <a:p>
            <a:r>
              <a:rPr lang="en-US" dirty="0" smtClean="0"/>
              <a:t>Marijuana or cannabis in goods/services + Class 5 (pharmaceuticals) – 688 marks</a:t>
            </a:r>
          </a:p>
          <a:p>
            <a:r>
              <a:rPr lang="en-US" dirty="0" smtClean="0"/>
              <a:t>Only a very few were registered in the USPTO for Class 5 for a marijuana-based product</a:t>
            </a:r>
          </a:p>
          <a:p>
            <a:r>
              <a:rPr lang="en-US" dirty="0" smtClean="0"/>
              <a:t>Several registrations that specifically </a:t>
            </a:r>
            <a:r>
              <a:rPr lang="en-US" i="1" dirty="0" smtClean="0"/>
              <a:t>exclude</a:t>
            </a:r>
            <a:r>
              <a:rPr lang="en-US" dirty="0" smtClean="0"/>
              <a:t> marijuana in the ID…”none of the foregoing containing cannabis its derivatives.”  See, e.g.:</a:t>
            </a:r>
          </a:p>
          <a:p>
            <a:pPr marL="1828800" indent="0"/>
            <a:r>
              <a:rPr lang="en-US" dirty="0"/>
              <a:t> </a:t>
            </a:r>
            <a:r>
              <a:rPr lang="en-US" dirty="0" smtClean="0"/>
              <a:t> CHONG’S CHOICE </a:t>
            </a:r>
          </a:p>
          <a:p>
            <a:pPr marL="1828800" indent="0"/>
            <a:r>
              <a:rPr lang="en-US" dirty="0" smtClean="0"/>
              <a:t>  MILK BUDS</a:t>
            </a:r>
          </a:p>
          <a:p>
            <a:pPr marL="1828800" indent="0"/>
            <a:r>
              <a:rPr lang="en-US" dirty="0" smtClean="0"/>
              <a:t>  MED BALM</a:t>
            </a:r>
          </a:p>
          <a:p>
            <a:pPr marL="1828800" indent="0"/>
            <a:r>
              <a:rPr lang="en-US" dirty="0" smtClean="0"/>
              <a:t>  VEGAS EXTRACTS</a:t>
            </a:r>
          </a:p>
          <a:p>
            <a:pPr marL="1828800" indent="0"/>
            <a:r>
              <a:rPr lang="en-US" dirty="0" smtClean="0"/>
              <a:t>  HUMBOLT APOTHECARY</a:t>
            </a:r>
          </a:p>
        </p:txBody>
      </p:sp>
      <p:sp>
        <p:nvSpPr>
          <p:cNvPr id="4" name="Slide Number Placeholder 3"/>
          <p:cNvSpPr>
            <a:spLocks noGrp="1"/>
          </p:cNvSpPr>
          <p:nvPr>
            <p:ph type="sldNum" sz="quarter" idx="12"/>
          </p:nvPr>
        </p:nvSpPr>
        <p:spPr/>
        <p:txBody>
          <a:bodyPr/>
          <a:lstStyle/>
          <a:p>
            <a:fld id="{8C37CE95-AA00-48AB-A6B1-88D98F297F5A}" type="slidenum">
              <a:rPr lang="en-US" smtClean="0"/>
              <a:pPr/>
              <a:t>26</a:t>
            </a:fld>
            <a:endParaRPr lang="en-US" dirty="0"/>
          </a:p>
        </p:txBody>
      </p:sp>
      <p:pic>
        <p:nvPicPr>
          <p:cNvPr id="5" name="Picture 4"/>
          <p:cNvPicPr>
            <a:picLocks noChangeAspect="1"/>
          </p:cNvPicPr>
          <p:nvPr/>
        </p:nvPicPr>
        <p:blipFill>
          <a:blip r:embed="rId2"/>
          <a:stretch>
            <a:fillRect/>
          </a:stretch>
        </p:blipFill>
        <p:spPr>
          <a:xfrm>
            <a:off x="7696200" y="6064251"/>
            <a:ext cx="676275" cy="657225"/>
          </a:xfrm>
          <a:prstGeom prst="rect">
            <a:avLst/>
          </a:prstGeom>
        </p:spPr>
      </p:pic>
    </p:spTree>
    <p:extLst>
      <p:ext uri="{BB962C8B-B14F-4D97-AF65-F5344CB8AC3E}">
        <p14:creationId xmlns:p14="http://schemas.microsoft.com/office/powerpoint/2010/main" val="6287080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Q – Is it malpractice to file a federal application without cautioning your client that it will almost certainly be rejected?</a:t>
            </a:r>
            <a:endParaRPr lang="en-US" dirty="0"/>
          </a:p>
        </p:txBody>
      </p:sp>
      <p:sp>
        <p:nvSpPr>
          <p:cNvPr id="4" name="Slide Number Placeholder 3"/>
          <p:cNvSpPr>
            <a:spLocks noGrp="1"/>
          </p:cNvSpPr>
          <p:nvPr>
            <p:ph type="sldNum" sz="quarter" idx="12"/>
          </p:nvPr>
        </p:nvSpPr>
        <p:spPr/>
        <p:txBody>
          <a:bodyPr/>
          <a:lstStyle/>
          <a:p>
            <a:fld id="{8C37CE95-AA00-48AB-A6B1-88D98F297F5A}" type="slidenum">
              <a:rPr lang="en-US" smtClean="0"/>
              <a:pPr/>
              <a:t>27</a:t>
            </a:fld>
            <a:endParaRPr lang="en-US" dirty="0"/>
          </a:p>
        </p:txBody>
      </p:sp>
      <p:pic>
        <p:nvPicPr>
          <p:cNvPr id="5" name="Picture 4"/>
          <p:cNvPicPr>
            <a:picLocks noChangeAspect="1"/>
          </p:cNvPicPr>
          <p:nvPr/>
        </p:nvPicPr>
        <p:blipFill>
          <a:blip r:embed="rId2"/>
          <a:stretch>
            <a:fillRect/>
          </a:stretch>
        </p:blipFill>
        <p:spPr>
          <a:xfrm>
            <a:off x="7696200" y="6064251"/>
            <a:ext cx="676275" cy="657225"/>
          </a:xfrm>
          <a:prstGeom prst="rect">
            <a:avLst/>
          </a:prstGeom>
        </p:spPr>
      </p:pic>
    </p:spTree>
    <p:extLst>
      <p:ext uri="{BB962C8B-B14F-4D97-AF65-F5344CB8AC3E}">
        <p14:creationId xmlns:p14="http://schemas.microsoft.com/office/powerpoint/2010/main" val="37759145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1"/>
            <a:ext cx="8229600" cy="5440364"/>
          </a:xfrm>
        </p:spPr>
        <p:txBody>
          <a:bodyPr>
            <a:normAutofit fontScale="70000" lnSpcReduction="20000"/>
          </a:bodyPr>
          <a:lstStyle/>
          <a:p>
            <a:pPr marL="0" indent="0">
              <a:buNone/>
            </a:pPr>
            <a:r>
              <a:rPr lang="en-US" dirty="0" smtClean="0"/>
              <a:t>65 Colorado state registrations listed for marijuana products (registered or expired)</a:t>
            </a:r>
          </a:p>
          <a:p>
            <a:pPr marL="0" indent="0">
              <a:buNone/>
            </a:pPr>
            <a:endParaRPr lang="en-US" dirty="0"/>
          </a:p>
          <a:p>
            <a:pPr marL="0" indent="0">
              <a:buNone/>
            </a:pPr>
            <a:r>
              <a:rPr lang="en-US" dirty="0" smtClean="0"/>
              <a:t>In Florida, I found two:</a:t>
            </a:r>
          </a:p>
          <a:p>
            <a:pPr marL="0" indent="0">
              <a:buNone/>
            </a:pPr>
            <a:endParaRPr lang="en-US" dirty="0" smtClean="0"/>
          </a:p>
          <a:p>
            <a:pPr marL="0" indent="0">
              <a:buNone/>
            </a:pPr>
            <a:r>
              <a:rPr lang="en-US" dirty="0" smtClean="0"/>
              <a:t>MINDFUL MEDICINALS, registered by Mindful Medicinals, LLC of Sarasota for “all natural gourmet candy and CBO (Cannavidiol hemp oil); supplements”</a:t>
            </a:r>
          </a:p>
          <a:p>
            <a:pPr marL="0" indent="0" algn="ctr">
              <a:buNone/>
            </a:pPr>
            <a:r>
              <a:rPr lang="en-US" dirty="0" smtClean="0"/>
              <a:t>and</a:t>
            </a:r>
          </a:p>
          <a:p>
            <a:pPr marL="0" indent="0">
              <a:buNone/>
            </a:pPr>
            <a:endParaRPr lang="en-US" dirty="0"/>
          </a:p>
          <a:p>
            <a:pPr marL="0" indent="0">
              <a:buNone/>
            </a:pPr>
            <a:r>
              <a:rPr lang="en-US" dirty="0" smtClean="0"/>
              <a:t>KNOX, registered by Consortium Holdings LLC, of Coral Gables for “extracted cannabis, medically used for various illnesses and diseases.”</a:t>
            </a:r>
          </a:p>
          <a:p>
            <a:pPr marL="0" indent="0">
              <a:buNone/>
            </a:pPr>
            <a:endParaRPr lang="en-US" dirty="0"/>
          </a:p>
          <a:p>
            <a:pPr marL="0" indent="0">
              <a:buNone/>
            </a:pPr>
            <a:r>
              <a:rPr lang="en-US" dirty="0" smtClean="0"/>
              <a:t>Foreign registrations – There are marks registered for cannabis products in the UK, Canada and EU</a:t>
            </a:r>
          </a:p>
          <a:p>
            <a:pPr marL="0" indent="0">
              <a:buNone/>
            </a:pPr>
            <a:endParaRPr lang="en-US" dirty="0"/>
          </a:p>
        </p:txBody>
      </p:sp>
      <p:sp>
        <p:nvSpPr>
          <p:cNvPr id="4" name="Slide Number Placeholder 3"/>
          <p:cNvSpPr>
            <a:spLocks noGrp="1"/>
          </p:cNvSpPr>
          <p:nvPr>
            <p:ph type="sldNum" sz="quarter" idx="12"/>
          </p:nvPr>
        </p:nvSpPr>
        <p:spPr/>
        <p:txBody>
          <a:bodyPr/>
          <a:lstStyle/>
          <a:p>
            <a:fld id="{8C37CE95-AA00-48AB-A6B1-88D98F297F5A}" type="slidenum">
              <a:rPr lang="en-US" smtClean="0"/>
              <a:pPr/>
              <a:t>28</a:t>
            </a:fld>
            <a:endParaRPr lang="en-US" dirty="0"/>
          </a:p>
        </p:txBody>
      </p:sp>
      <p:pic>
        <p:nvPicPr>
          <p:cNvPr id="5" name="Picture 4"/>
          <p:cNvPicPr>
            <a:picLocks noChangeAspect="1"/>
          </p:cNvPicPr>
          <p:nvPr/>
        </p:nvPicPr>
        <p:blipFill>
          <a:blip r:embed="rId2"/>
          <a:stretch>
            <a:fillRect/>
          </a:stretch>
        </p:blipFill>
        <p:spPr>
          <a:xfrm>
            <a:off x="7696200" y="6064251"/>
            <a:ext cx="676275" cy="657225"/>
          </a:xfrm>
          <a:prstGeom prst="rect">
            <a:avLst/>
          </a:prstGeom>
        </p:spPr>
      </p:pic>
    </p:spTree>
    <p:extLst>
      <p:ext uri="{BB962C8B-B14F-4D97-AF65-F5344CB8AC3E}">
        <p14:creationId xmlns:p14="http://schemas.microsoft.com/office/powerpoint/2010/main" val="33996793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Patents and Patent-Type Protection	</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sz="3100" dirty="0" smtClean="0"/>
              <a:t>Biology of Marijuana</a:t>
            </a:r>
          </a:p>
          <a:p>
            <a:r>
              <a:rPr lang="en-US" sz="3100" dirty="0" smtClean="0"/>
              <a:t>Marijuana = Cannabis, a genus of flowering plants</a:t>
            </a:r>
          </a:p>
          <a:p>
            <a:r>
              <a:rPr lang="en-US" sz="3100" dirty="0" smtClean="0"/>
              <a:t>3 species:</a:t>
            </a:r>
          </a:p>
          <a:p>
            <a:pPr lvl="1"/>
            <a:r>
              <a:rPr lang="en-US" sz="3100" dirty="0" smtClean="0"/>
              <a:t>Cannabis sativa</a:t>
            </a:r>
          </a:p>
          <a:p>
            <a:pPr lvl="1"/>
            <a:r>
              <a:rPr lang="en-US" sz="3100" dirty="0" smtClean="0"/>
              <a:t>Cannabis indica</a:t>
            </a:r>
            <a:endParaRPr lang="en-US" sz="3100" dirty="0"/>
          </a:p>
          <a:p>
            <a:pPr lvl="1"/>
            <a:r>
              <a:rPr lang="en-US" sz="3100" dirty="0" smtClean="0"/>
              <a:t>Cannabis ruderalis</a:t>
            </a:r>
          </a:p>
          <a:p>
            <a:pPr marL="461963" lvl="1" indent="-461963">
              <a:buFont typeface="Arial" panose="020B0604020202020204" pitchFamily="34" charset="0"/>
              <a:buChar char="•"/>
            </a:pPr>
            <a:r>
              <a:rPr lang="en-US" sz="3100" dirty="0" smtClean="0"/>
              <a:t>Produced primarily for fiber, seeds, narcotics</a:t>
            </a:r>
          </a:p>
          <a:p>
            <a:pPr marL="461963" lvl="1" indent="-461963">
              <a:buFont typeface="Arial" panose="020B0604020202020204" pitchFamily="34" charset="0"/>
              <a:buChar char="•"/>
            </a:pPr>
            <a:r>
              <a:rPr lang="en-US" sz="3100" dirty="0" smtClean="0"/>
              <a:t>Most are dioecious = distinct make and female plants</a:t>
            </a:r>
          </a:p>
          <a:p>
            <a:pPr marL="801688" lvl="1" indent="-339725"/>
            <a:r>
              <a:rPr lang="en-US" sz="3100" dirty="0" smtClean="0"/>
              <a:t>Female plants tend to be the most desirable</a:t>
            </a:r>
          </a:p>
          <a:p>
            <a:pPr marL="461963" lvl="2" indent="-461963"/>
            <a:r>
              <a:rPr lang="en-US" sz="3100" dirty="0" smtClean="0"/>
              <a:t>Produce cannabinoids – May be used to treat or ameliorate various medical conditions</a:t>
            </a:r>
          </a:p>
          <a:p>
            <a:pPr marL="461963" lvl="2" indent="-461963"/>
            <a:r>
              <a:rPr lang="en-US" sz="3100" dirty="0" smtClean="0"/>
              <a:t>FDA has not approved any botanical marijuana-based products, but some that include cannabinoids.</a:t>
            </a:r>
            <a:endParaRPr lang="en-US" sz="3100" dirty="0"/>
          </a:p>
          <a:p>
            <a:pPr lvl="2" indent="-1143000"/>
            <a:endParaRPr lang="en-US" dirty="0"/>
          </a:p>
          <a:p>
            <a:pPr lvl="1" indent="-74295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8C37CE95-AA00-48AB-A6B1-88D98F297F5A}" type="slidenum">
              <a:rPr lang="en-US" smtClean="0"/>
              <a:pPr/>
              <a:t>29</a:t>
            </a:fld>
            <a:endParaRPr lang="en-US" dirty="0"/>
          </a:p>
        </p:txBody>
      </p:sp>
      <p:pic>
        <p:nvPicPr>
          <p:cNvPr id="5" name="Picture 4"/>
          <p:cNvPicPr>
            <a:picLocks noChangeAspect="1"/>
          </p:cNvPicPr>
          <p:nvPr/>
        </p:nvPicPr>
        <p:blipFill>
          <a:blip r:embed="rId2"/>
          <a:stretch>
            <a:fillRect/>
          </a:stretch>
        </p:blipFill>
        <p:spPr>
          <a:xfrm>
            <a:off x="7696200" y="6064251"/>
            <a:ext cx="676275" cy="657225"/>
          </a:xfrm>
          <a:prstGeom prst="rect">
            <a:avLst/>
          </a:prstGeom>
        </p:spPr>
      </p:pic>
    </p:spTree>
    <p:extLst>
      <p:ext uri="{BB962C8B-B14F-4D97-AF65-F5344CB8AC3E}">
        <p14:creationId xmlns:p14="http://schemas.microsoft.com/office/powerpoint/2010/main" val="3242903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Highlights of the 45-page law</a:t>
            </a:r>
            <a:endParaRPr lang="en-US" dirty="0"/>
          </a:p>
        </p:txBody>
      </p:sp>
      <p:sp>
        <p:nvSpPr>
          <p:cNvPr id="4" name="Content Placeholder 3"/>
          <p:cNvSpPr>
            <a:spLocks noGrp="1"/>
          </p:cNvSpPr>
          <p:nvPr>
            <p:ph idx="1"/>
          </p:nvPr>
        </p:nvSpPr>
        <p:spPr>
          <a:xfrm>
            <a:off x="457200" y="1417638"/>
            <a:ext cx="8229600" cy="4646613"/>
          </a:xfrm>
        </p:spPr>
        <p:txBody>
          <a:bodyPr>
            <a:normAutofit fontScale="70000" lnSpcReduction="20000"/>
          </a:bodyPr>
          <a:lstStyle/>
          <a:p>
            <a:pPr marL="0" indent="0">
              <a:buNone/>
            </a:pPr>
            <a:r>
              <a:rPr lang="en-US" dirty="0" smtClean="0"/>
              <a:t>Some definitions §381.986 (1)</a:t>
            </a:r>
          </a:p>
          <a:p>
            <a:pPr marL="0" indent="0">
              <a:buNone/>
            </a:pPr>
            <a:endParaRPr lang="en-US" dirty="0" smtClean="0"/>
          </a:p>
          <a:p>
            <a:pPr marL="514350" indent="-514350">
              <a:buAutoNum type="alphaLcParenBoth" startAt="6"/>
            </a:pPr>
            <a:r>
              <a:rPr lang="en-US" dirty="0" smtClean="0"/>
              <a:t>“Marijuana” means all parts of any plant of the genus Cannabis, whether growing or not; the seeds thereof; the resin extracted from any part of the plant; and every compound, manufacture, salt, derivative, mixture, or preparation of the plant or its seeds or resin, including low-THC cannabis, which are dispensed from a medical marijuana treatment center for medical use by a qualified patient.</a:t>
            </a:r>
          </a:p>
          <a:p>
            <a:pPr marL="514350" indent="-514350">
              <a:buAutoNum type="alphaLcParenBoth" startAt="10"/>
            </a:pPr>
            <a:r>
              <a:rPr lang="en-US" dirty="0" smtClean="0"/>
              <a:t>“Medical use” – Must be authorized by a physician certification.  It’s </a:t>
            </a:r>
            <a:r>
              <a:rPr lang="en-US" i="1" dirty="0"/>
              <a:t>n</a:t>
            </a:r>
            <a:r>
              <a:rPr lang="en-US" i="1" dirty="0" smtClean="0"/>
              <a:t>ot:</a:t>
            </a:r>
          </a:p>
          <a:p>
            <a:pPr marL="687388" indent="-225425"/>
            <a:r>
              <a:rPr lang="en-US" dirty="0" smtClean="0"/>
              <a:t>Marijuana not purchased from a medical treatment center</a:t>
            </a:r>
          </a:p>
          <a:p>
            <a:pPr marL="687388" indent="-225425"/>
            <a:r>
              <a:rPr lang="en-US" dirty="0" smtClean="0"/>
              <a:t>Food items, unless commercially made with marijuana oil </a:t>
            </a:r>
          </a:p>
          <a:p>
            <a:pPr marL="687388" indent="-225425"/>
            <a:r>
              <a:rPr lang="en-US" dirty="0" smtClean="0"/>
              <a:t>Seeds or flowers, except flowers in sealed containers for vaping</a:t>
            </a:r>
          </a:p>
          <a:p>
            <a:pPr marL="687388" indent="-225425"/>
            <a:r>
              <a:rPr lang="en-US" dirty="0" smtClean="0"/>
              <a:t>Acquired from anywhere else.</a:t>
            </a:r>
            <a:endParaRPr lang="en-US" dirty="0"/>
          </a:p>
        </p:txBody>
      </p:sp>
      <p:sp>
        <p:nvSpPr>
          <p:cNvPr id="2" name="Slide Number Placeholder 1"/>
          <p:cNvSpPr>
            <a:spLocks noGrp="1"/>
          </p:cNvSpPr>
          <p:nvPr>
            <p:ph type="sldNum" sz="quarter" idx="12"/>
          </p:nvPr>
        </p:nvSpPr>
        <p:spPr/>
        <p:txBody>
          <a:bodyPr/>
          <a:lstStyle/>
          <a:p>
            <a:fld id="{8C37CE95-AA00-48AB-A6B1-88D98F297F5A}" type="slidenum">
              <a:rPr lang="en-US" smtClean="0"/>
              <a:pPr/>
              <a:t>3</a:t>
            </a:fld>
            <a:endParaRPr lang="en-US" dirty="0"/>
          </a:p>
        </p:txBody>
      </p:sp>
      <p:pic>
        <p:nvPicPr>
          <p:cNvPr id="5" name="Picture 4"/>
          <p:cNvPicPr>
            <a:picLocks noChangeAspect="1"/>
          </p:cNvPicPr>
          <p:nvPr/>
        </p:nvPicPr>
        <p:blipFill>
          <a:blip r:embed="rId2"/>
          <a:stretch>
            <a:fillRect/>
          </a:stretch>
        </p:blipFill>
        <p:spPr>
          <a:xfrm>
            <a:off x="7696200" y="6064251"/>
            <a:ext cx="676275" cy="657225"/>
          </a:xfrm>
          <a:prstGeom prst="rect">
            <a:avLst/>
          </a:prstGeom>
        </p:spPr>
      </p:pic>
    </p:spTree>
    <p:extLst>
      <p:ext uri="{BB962C8B-B14F-4D97-AF65-F5344CB8AC3E}">
        <p14:creationId xmlns:p14="http://schemas.microsoft.com/office/powerpoint/2010/main" val="35727907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 Patents</a:t>
            </a:r>
            <a:endParaRPr lang="en-US" dirty="0"/>
          </a:p>
        </p:txBody>
      </p:sp>
      <p:sp>
        <p:nvSpPr>
          <p:cNvPr id="3" name="Content Placeholder 2"/>
          <p:cNvSpPr>
            <a:spLocks noGrp="1"/>
          </p:cNvSpPr>
          <p:nvPr>
            <p:ph idx="1"/>
          </p:nvPr>
        </p:nvSpPr>
        <p:spPr/>
        <p:txBody>
          <a:bodyPr>
            <a:noAutofit/>
          </a:bodyPr>
          <a:lstStyle/>
          <a:p>
            <a:pPr marL="461963" indent="-461963"/>
            <a:r>
              <a:rPr lang="en-US" sz="2200" dirty="0" smtClean="0"/>
              <a:t>Law:</a:t>
            </a:r>
          </a:p>
          <a:p>
            <a:pPr marL="862013" lvl="1" indent="-461963"/>
            <a:r>
              <a:rPr lang="en-US" sz="2200" dirty="0" smtClean="0"/>
              <a:t>Townsend-Purcell Plant Patent Act of 1930</a:t>
            </a:r>
          </a:p>
          <a:p>
            <a:pPr marL="461963" lvl="1" indent="-461963">
              <a:buFont typeface="Arial" panose="020B0604020202020204" pitchFamily="34" charset="0"/>
              <a:buChar char="•"/>
            </a:pPr>
            <a:r>
              <a:rPr lang="en-US" sz="2200" dirty="0" smtClean="0"/>
              <a:t>Governing agency:</a:t>
            </a:r>
          </a:p>
          <a:p>
            <a:pPr marL="801688" lvl="1" indent="-339725"/>
            <a:r>
              <a:rPr lang="en-US" sz="2200" dirty="0" smtClean="0"/>
              <a:t>U.S. Patent &amp; Trademark Office</a:t>
            </a:r>
          </a:p>
          <a:p>
            <a:pPr marL="461963" lvl="1" indent="-461963">
              <a:buFont typeface="Arial" panose="020B0604020202020204" pitchFamily="34" charset="0"/>
              <a:buChar char="•"/>
            </a:pPr>
            <a:r>
              <a:rPr lang="en-US" sz="2200" dirty="0" smtClean="0"/>
              <a:t>Rights:</a:t>
            </a:r>
          </a:p>
          <a:p>
            <a:pPr marL="801688" lvl="1" indent="-339725"/>
            <a:r>
              <a:rPr lang="en-US" sz="2200" dirty="0" smtClean="0"/>
              <a:t>Right to prevent others from:</a:t>
            </a:r>
          </a:p>
          <a:p>
            <a:pPr marL="1201738" lvl="2" indent="-339725"/>
            <a:r>
              <a:rPr lang="en-US" sz="2200" dirty="0" smtClean="0"/>
              <a:t>Asexually reproducing the plant</a:t>
            </a:r>
          </a:p>
          <a:p>
            <a:pPr marL="1201738" lvl="2" indent="-339725"/>
            <a:r>
              <a:rPr lang="en-US" sz="2200" dirty="0" smtClean="0"/>
              <a:t>Using, offering for sale, or selling the plant so reproduced, or any of its parts, throughout the U.S.</a:t>
            </a:r>
          </a:p>
          <a:p>
            <a:pPr marL="1201738" lvl="2" indent="-339725"/>
            <a:r>
              <a:rPr lang="en-US" sz="2200" dirty="0" smtClean="0"/>
              <a:t>Importing the plant so reproduced, or any of its parts, into the U.S.</a:t>
            </a:r>
          </a:p>
        </p:txBody>
      </p:sp>
      <p:sp>
        <p:nvSpPr>
          <p:cNvPr id="4" name="Slide Number Placeholder 3"/>
          <p:cNvSpPr>
            <a:spLocks noGrp="1"/>
          </p:cNvSpPr>
          <p:nvPr>
            <p:ph type="sldNum" sz="quarter" idx="12"/>
          </p:nvPr>
        </p:nvSpPr>
        <p:spPr/>
        <p:txBody>
          <a:bodyPr/>
          <a:lstStyle/>
          <a:p>
            <a:fld id="{8C37CE95-AA00-48AB-A6B1-88D98F297F5A}" type="slidenum">
              <a:rPr lang="en-US" smtClean="0"/>
              <a:pPr/>
              <a:t>30</a:t>
            </a:fld>
            <a:endParaRPr lang="en-US" dirty="0"/>
          </a:p>
        </p:txBody>
      </p:sp>
      <p:pic>
        <p:nvPicPr>
          <p:cNvPr id="5" name="Picture 4"/>
          <p:cNvPicPr>
            <a:picLocks noChangeAspect="1"/>
          </p:cNvPicPr>
          <p:nvPr/>
        </p:nvPicPr>
        <p:blipFill>
          <a:blip r:embed="rId2"/>
          <a:stretch>
            <a:fillRect/>
          </a:stretch>
        </p:blipFill>
        <p:spPr>
          <a:xfrm>
            <a:off x="7696200" y="6064251"/>
            <a:ext cx="676275" cy="657225"/>
          </a:xfrm>
          <a:prstGeom prst="rect">
            <a:avLst/>
          </a:prstGeom>
        </p:spPr>
      </p:pic>
    </p:spTree>
    <p:extLst>
      <p:ext uri="{BB962C8B-B14F-4D97-AF65-F5344CB8AC3E}">
        <p14:creationId xmlns:p14="http://schemas.microsoft.com/office/powerpoint/2010/main" val="31043518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Plant Patents</a:t>
            </a:r>
          </a:p>
        </p:txBody>
      </p:sp>
      <p:sp>
        <p:nvSpPr>
          <p:cNvPr id="3" name="Content Placeholder 2"/>
          <p:cNvSpPr>
            <a:spLocks noGrp="1"/>
          </p:cNvSpPr>
          <p:nvPr>
            <p:ph idx="1"/>
          </p:nvPr>
        </p:nvSpPr>
        <p:spPr/>
        <p:txBody>
          <a:bodyPr>
            <a:normAutofit/>
          </a:bodyPr>
          <a:lstStyle/>
          <a:p>
            <a:r>
              <a:rPr lang="en-US" sz="2200" dirty="0" smtClean="0"/>
              <a:t>Term:</a:t>
            </a:r>
          </a:p>
          <a:p>
            <a:pPr lvl="1"/>
            <a:r>
              <a:rPr lang="en-US" sz="2200" dirty="0" smtClean="0"/>
              <a:t>20 Years from earliest filing date</a:t>
            </a:r>
          </a:p>
          <a:p>
            <a:pPr marL="461963" lvl="1" indent="-461963">
              <a:buFont typeface="Arial" panose="020B0604020202020204" pitchFamily="34" charset="0"/>
              <a:buChar char="•"/>
            </a:pPr>
            <a:r>
              <a:rPr lang="en-US" sz="2200" dirty="0" smtClean="0"/>
              <a:t>What’s protected</a:t>
            </a:r>
          </a:p>
          <a:p>
            <a:pPr marL="801688" lvl="1" indent="-339725"/>
            <a:r>
              <a:rPr lang="en-US" sz="2200" dirty="0" smtClean="0"/>
              <a:t>A single genome</a:t>
            </a:r>
          </a:p>
          <a:p>
            <a:pPr marL="461963" lvl="2" indent="-461963"/>
            <a:r>
              <a:rPr lang="en-US" sz="2200" dirty="0" smtClean="0"/>
              <a:t>Proving infringement:</a:t>
            </a:r>
          </a:p>
          <a:p>
            <a:pPr marL="919163" lvl="3" indent="-461963"/>
            <a:r>
              <a:rPr lang="en-US" sz="2200" dirty="0" smtClean="0"/>
              <a:t>May be difficult</a:t>
            </a:r>
          </a:p>
          <a:p>
            <a:pPr marL="919163" lvl="3" indent="-461963"/>
            <a:r>
              <a:rPr lang="en-US" sz="2200" i="1" dirty="0" smtClean="0"/>
              <a:t>Imazio Nursery, Inc. vs. Dania Greenhouses:</a:t>
            </a:r>
            <a:r>
              <a:rPr lang="en-US" sz="2200" dirty="0" smtClean="0"/>
              <a:t>  To find infringement, “the patentee must prove that the alleged infringing plant is an asexual reproduction, this is, that it is the progeny of the patented plant.”</a:t>
            </a:r>
            <a:endParaRPr lang="en-US" sz="2200" dirty="0"/>
          </a:p>
        </p:txBody>
      </p:sp>
      <p:sp>
        <p:nvSpPr>
          <p:cNvPr id="4" name="Slide Number Placeholder 3"/>
          <p:cNvSpPr>
            <a:spLocks noGrp="1"/>
          </p:cNvSpPr>
          <p:nvPr>
            <p:ph type="sldNum" sz="quarter" idx="12"/>
          </p:nvPr>
        </p:nvSpPr>
        <p:spPr/>
        <p:txBody>
          <a:bodyPr/>
          <a:lstStyle/>
          <a:p>
            <a:fld id="{8C37CE95-AA00-48AB-A6B1-88D98F297F5A}" type="slidenum">
              <a:rPr lang="en-US" smtClean="0"/>
              <a:pPr/>
              <a:t>31</a:t>
            </a:fld>
            <a:endParaRPr lang="en-US" dirty="0"/>
          </a:p>
        </p:txBody>
      </p:sp>
      <p:pic>
        <p:nvPicPr>
          <p:cNvPr id="5" name="Picture 4"/>
          <p:cNvPicPr>
            <a:picLocks noChangeAspect="1"/>
          </p:cNvPicPr>
          <p:nvPr/>
        </p:nvPicPr>
        <p:blipFill>
          <a:blip r:embed="rId2"/>
          <a:stretch>
            <a:fillRect/>
          </a:stretch>
        </p:blipFill>
        <p:spPr>
          <a:xfrm>
            <a:off x="7696200" y="6064251"/>
            <a:ext cx="676275" cy="657225"/>
          </a:xfrm>
          <a:prstGeom prst="rect">
            <a:avLst/>
          </a:prstGeom>
        </p:spPr>
      </p:pic>
    </p:spTree>
    <p:extLst>
      <p:ext uri="{BB962C8B-B14F-4D97-AF65-F5344CB8AC3E}">
        <p14:creationId xmlns:p14="http://schemas.microsoft.com/office/powerpoint/2010/main" val="25152334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 Patents</a:t>
            </a:r>
            <a:endParaRPr lang="en-US" dirty="0"/>
          </a:p>
        </p:txBody>
      </p:sp>
      <p:sp>
        <p:nvSpPr>
          <p:cNvPr id="3" name="Content Placeholder 2"/>
          <p:cNvSpPr>
            <a:spLocks noGrp="1"/>
          </p:cNvSpPr>
          <p:nvPr>
            <p:ph idx="1"/>
          </p:nvPr>
        </p:nvSpPr>
        <p:spPr/>
        <p:txBody>
          <a:bodyPr/>
          <a:lstStyle/>
          <a:p>
            <a:r>
              <a:rPr lang="en-US" dirty="0" smtClean="0"/>
              <a:t>Patentability requirements</a:t>
            </a:r>
          </a:p>
          <a:p>
            <a:pPr lvl="1"/>
            <a:r>
              <a:rPr lang="en-US" dirty="0" smtClean="0"/>
              <a:t>A plant as defined by the Act</a:t>
            </a:r>
          </a:p>
          <a:p>
            <a:pPr lvl="1"/>
            <a:r>
              <a:rPr lang="en-US" dirty="0" smtClean="0"/>
              <a:t>New and distinct</a:t>
            </a:r>
          </a:p>
          <a:p>
            <a:pPr lvl="1"/>
            <a:r>
              <a:rPr lang="en-US" dirty="0" smtClean="0"/>
              <a:t>Not found in an uncultivated state</a:t>
            </a:r>
          </a:p>
          <a:p>
            <a:pPr lvl="1"/>
            <a:r>
              <a:rPr lang="en-US" dirty="0" smtClean="0"/>
              <a:t>Asexually reproduced by the inventor; and</a:t>
            </a:r>
          </a:p>
          <a:p>
            <a:pPr lvl="1"/>
            <a:r>
              <a:rPr lang="en-US" dirty="0" smtClean="0"/>
              <a:t>Not a tuber-propagated plant</a:t>
            </a:r>
            <a:endParaRPr lang="en-US" dirty="0"/>
          </a:p>
        </p:txBody>
      </p:sp>
      <p:sp>
        <p:nvSpPr>
          <p:cNvPr id="4" name="Slide Number Placeholder 3"/>
          <p:cNvSpPr>
            <a:spLocks noGrp="1"/>
          </p:cNvSpPr>
          <p:nvPr>
            <p:ph type="sldNum" sz="quarter" idx="12"/>
          </p:nvPr>
        </p:nvSpPr>
        <p:spPr/>
        <p:txBody>
          <a:bodyPr/>
          <a:lstStyle/>
          <a:p>
            <a:fld id="{8C37CE95-AA00-48AB-A6B1-88D98F297F5A}" type="slidenum">
              <a:rPr lang="en-US" smtClean="0"/>
              <a:pPr/>
              <a:t>32</a:t>
            </a:fld>
            <a:endParaRPr lang="en-US" dirty="0"/>
          </a:p>
        </p:txBody>
      </p:sp>
      <p:pic>
        <p:nvPicPr>
          <p:cNvPr id="5" name="Picture 4"/>
          <p:cNvPicPr>
            <a:picLocks noChangeAspect="1"/>
          </p:cNvPicPr>
          <p:nvPr/>
        </p:nvPicPr>
        <p:blipFill>
          <a:blip r:embed="rId2"/>
          <a:stretch>
            <a:fillRect/>
          </a:stretch>
        </p:blipFill>
        <p:spPr>
          <a:xfrm>
            <a:off x="7696200" y="6064251"/>
            <a:ext cx="676275" cy="657225"/>
          </a:xfrm>
          <a:prstGeom prst="rect">
            <a:avLst/>
          </a:prstGeom>
        </p:spPr>
      </p:pic>
    </p:spTree>
    <p:extLst>
      <p:ext uri="{BB962C8B-B14F-4D97-AF65-F5344CB8AC3E}">
        <p14:creationId xmlns:p14="http://schemas.microsoft.com/office/powerpoint/2010/main" val="30665987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 Patents</a:t>
            </a:r>
            <a:endParaRPr lang="en-US" dirty="0"/>
          </a:p>
        </p:txBody>
      </p:sp>
      <p:sp>
        <p:nvSpPr>
          <p:cNvPr id="3" name="Content Placeholder 2"/>
          <p:cNvSpPr>
            <a:spLocks noGrp="1"/>
          </p:cNvSpPr>
          <p:nvPr>
            <p:ph idx="1"/>
          </p:nvPr>
        </p:nvSpPr>
        <p:spPr/>
        <p:txBody>
          <a:bodyPr/>
          <a:lstStyle/>
          <a:p>
            <a:r>
              <a:rPr lang="en-US" dirty="0" smtClean="0"/>
              <a:t>No maintenance fees</a:t>
            </a:r>
          </a:p>
          <a:p>
            <a:r>
              <a:rPr lang="en-US" dirty="0" smtClean="0"/>
              <a:t>No biological deposit required at filing</a:t>
            </a:r>
            <a:endParaRPr lang="en-US" dirty="0"/>
          </a:p>
        </p:txBody>
      </p:sp>
      <p:sp>
        <p:nvSpPr>
          <p:cNvPr id="4" name="Slide Number Placeholder 3"/>
          <p:cNvSpPr>
            <a:spLocks noGrp="1"/>
          </p:cNvSpPr>
          <p:nvPr>
            <p:ph type="sldNum" sz="quarter" idx="12"/>
          </p:nvPr>
        </p:nvSpPr>
        <p:spPr/>
        <p:txBody>
          <a:bodyPr/>
          <a:lstStyle/>
          <a:p>
            <a:fld id="{8C37CE95-AA00-48AB-A6B1-88D98F297F5A}" type="slidenum">
              <a:rPr lang="en-US" smtClean="0"/>
              <a:pPr/>
              <a:t>33</a:t>
            </a:fld>
            <a:endParaRPr lang="en-US" dirty="0"/>
          </a:p>
        </p:txBody>
      </p:sp>
      <p:pic>
        <p:nvPicPr>
          <p:cNvPr id="5" name="Picture 4"/>
          <p:cNvPicPr>
            <a:picLocks noChangeAspect="1"/>
          </p:cNvPicPr>
          <p:nvPr/>
        </p:nvPicPr>
        <p:blipFill>
          <a:blip r:embed="rId2"/>
          <a:stretch>
            <a:fillRect/>
          </a:stretch>
        </p:blipFill>
        <p:spPr>
          <a:xfrm>
            <a:off x="7696200" y="6064251"/>
            <a:ext cx="676275" cy="657225"/>
          </a:xfrm>
          <a:prstGeom prst="rect">
            <a:avLst/>
          </a:prstGeom>
        </p:spPr>
      </p:pic>
    </p:spTree>
    <p:extLst>
      <p:ext uri="{BB962C8B-B14F-4D97-AF65-F5344CB8AC3E}">
        <p14:creationId xmlns:p14="http://schemas.microsoft.com/office/powerpoint/2010/main" val="10707671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for </a:t>
            </a:r>
            <a:r>
              <a:rPr lang="en-US" i="1" dirty="0" smtClean="0"/>
              <a:t>Cannabis</a:t>
            </a:r>
            <a:endParaRPr lang="en-US" dirty="0"/>
          </a:p>
        </p:txBody>
      </p:sp>
      <p:sp>
        <p:nvSpPr>
          <p:cNvPr id="3" name="Content Placeholder 2"/>
          <p:cNvSpPr>
            <a:spLocks noGrp="1"/>
          </p:cNvSpPr>
          <p:nvPr>
            <p:ph idx="1"/>
          </p:nvPr>
        </p:nvSpPr>
        <p:spPr/>
        <p:txBody>
          <a:bodyPr/>
          <a:lstStyle/>
          <a:p>
            <a:r>
              <a:rPr lang="en-US" dirty="0" smtClean="0"/>
              <a:t>Although there don’t appear to be any issued plant patents for </a:t>
            </a:r>
            <a:r>
              <a:rPr lang="en-US" i="1" dirty="0" smtClean="0"/>
              <a:t>Cannabis</a:t>
            </a:r>
            <a:r>
              <a:rPr lang="en-US" dirty="0" smtClean="0"/>
              <a:t> varieties yet, applications have been filed.</a:t>
            </a:r>
          </a:p>
          <a:p>
            <a:r>
              <a:rPr lang="en-US" dirty="0" smtClean="0"/>
              <a:t>USPTO has confirmed that varieties of this genus are patentable, despite Schedule I status</a:t>
            </a:r>
            <a:endParaRPr lang="en-US" dirty="0"/>
          </a:p>
        </p:txBody>
      </p:sp>
      <p:sp>
        <p:nvSpPr>
          <p:cNvPr id="4" name="Slide Number Placeholder 3"/>
          <p:cNvSpPr>
            <a:spLocks noGrp="1"/>
          </p:cNvSpPr>
          <p:nvPr>
            <p:ph type="sldNum" sz="quarter" idx="12"/>
          </p:nvPr>
        </p:nvSpPr>
        <p:spPr/>
        <p:txBody>
          <a:bodyPr/>
          <a:lstStyle/>
          <a:p>
            <a:fld id="{8C37CE95-AA00-48AB-A6B1-88D98F297F5A}" type="slidenum">
              <a:rPr lang="en-US" smtClean="0"/>
              <a:pPr/>
              <a:t>34</a:t>
            </a:fld>
            <a:endParaRPr lang="en-US" dirty="0"/>
          </a:p>
        </p:txBody>
      </p:sp>
      <p:pic>
        <p:nvPicPr>
          <p:cNvPr id="5" name="Picture 4"/>
          <p:cNvPicPr>
            <a:picLocks noChangeAspect="1"/>
          </p:cNvPicPr>
          <p:nvPr/>
        </p:nvPicPr>
        <p:blipFill>
          <a:blip r:embed="rId2"/>
          <a:stretch>
            <a:fillRect/>
          </a:stretch>
        </p:blipFill>
        <p:spPr>
          <a:xfrm>
            <a:off x="7696200" y="6064251"/>
            <a:ext cx="676275" cy="657225"/>
          </a:xfrm>
          <a:prstGeom prst="rect">
            <a:avLst/>
          </a:prstGeom>
        </p:spPr>
      </p:pic>
    </p:spTree>
    <p:extLst>
      <p:ext uri="{BB962C8B-B14F-4D97-AF65-F5344CB8AC3E}">
        <p14:creationId xmlns:p14="http://schemas.microsoft.com/office/powerpoint/2010/main" val="21867061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Utility Patents</a:t>
            </a:r>
            <a:endParaRPr lang="en-US" dirty="0"/>
          </a:p>
        </p:txBody>
      </p:sp>
      <p:sp>
        <p:nvSpPr>
          <p:cNvPr id="3" name="Content Placeholder 2"/>
          <p:cNvSpPr>
            <a:spLocks noGrp="1"/>
          </p:cNvSpPr>
          <p:nvPr>
            <p:ph idx="1"/>
          </p:nvPr>
        </p:nvSpPr>
        <p:spPr/>
        <p:txBody>
          <a:bodyPr/>
          <a:lstStyle/>
          <a:p>
            <a:r>
              <a:rPr lang="en-US" dirty="0" smtClean="0"/>
              <a:t>Proving infringement</a:t>
            </a:r>
          </a:p>
          <a:p>
            <a:pPr lvl="1"/>
            <a:r>
              <a:rPr lang="en-US" dirty="0" smtClean="0"/>
              <a:t>May be easier than for plant patents</a:t>
            </a:r>
          </a:p>
          <a:p>
            <a:pPr lvl="1"/>
            <a:r>
              <a:rPr lang="en-US" dirty="0" smtClean="0"/>
              <a:t>No requirement that the patent owner prove the potentially infringing product was actually produced from any particular source material</a:t>
            </a:r>
            <a:endParaRPr lang="en-US" dirty="0"/>
          </a:p>
        </p:txBody>
      </p:sp>
      <p:sp>
        <p:nvSpPr>
          <p:cNvPr id="4" name="Slide Number Placeholder 3"/>
          <p:cNvSpPr>
            <a:spLocks noGrp="1"/>
          </p:cNvSpPr>
          <p:nvPr>
            <p:ph type="sldNum" sz="quarter" idx="12"/>
          </p:nvPr>
        </p:nvSpPr>
        <p:spPr/>
        <p:txBody>
          <a:bodyPr/>
          <a:lstStyle/>
          <a:p>
            <a:fld id="{8C37CE95-AA00-48AB-A6B1-88D98F297F5A}" type="slidenum">
              <a:rPr lang="en-US" smtClean="0"/>
              <a:pPr/>
              <a:t>35</a:t>
            </a:fld>
            <a:endParaRPr lang="en-US" dirty="0"/>
          </a:p>
        </p:txBody>
      </p:sp>
      <p:pic>
        <p:nvPicPr>
          <p:cNvPr id="5" name="Picture 4"/>
          <p:cNvPicPr>
            <a:picLocks noChangeAspect="1"/>
          </p:cNvPicPr>
          <p:nvPr/>
        </p:nvPicPr>
        <p:blipFill>
          <a:blip r:embed="rId2"/>
          <a:stretch>
            <a:fillRect/>
          </a:stretch>
        </p:blipFill>
        <p:spPr>
          <a:xfrm>
            <a:off x="7696200" y="6064251"/>
            <a:ext cx="676275" cy="657225"/>
          </a:xfrm>
          <a:prstGeom prst="rect">
            <a:avLst/>
          </a:prstGeom>
        </p:spPr>
      </p:pic>
    </p:spTree>
    <p:extLst>
      <p:ext uri="{BB962C8B-B14F-4D97-AF65-F5344CB8AC3E}">
        <p14:creationId xmlns:p14="http://schemas.microsoft.com/office/powerpoint/2010/main" val="26865838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for </a:t>
            </a:r>
            <a:r>
              <a:rPr lang="en-US" i="1" dirty="0" smtClean="0"/>
              <a:t>Cannabis</a:t>
            </a:r>
            <a:endParaRPr lang="en-US" i="1" dirty="0"/>
          </a:p>
        </p:txBody>
      </p:sp>
      <p:sp>
        <p:nvSpPr>
          <p:cNvPr id="3" name="Content Placeholder 2"/>
          <p:cNvSpPr>
            <a:spLocks noGrp="1"/>
          </p:cNvSpPr>
          <p:nvPr>
            <p:ph idx="1"/>
          </p:nvPr>
        </p:nvSpPr>
        <p:spPr/>
        <p:txBody>
          <a:bodyPr>
            <a:normAutofit fontScale="92500"/>
          </a:bodyPr>
          <a:lstStyle/>
          <a:p>
            <a:r>
              <a:rPr lang="en-US" dirty="0" smtClean="0"/>
              <a:t>Practically any application of marijuana or marijuana compounds</a:t>
            </a:r>
          </a:p>
          <a:p>
            <a:r>
              <a:rPr lang="en-US" dirty="0" smtClean="0"/>
              <a:t>Examples:</a:t>
            </a:r>
          </a:p>
          <a:p>
            <a:pPr lvl="1"/>
            <a:r>
              <a:rPr lang="en-US" dirty="0" smtClean="0"/>
              <a:t>Methods and devices for delivering cannabinoids such as though transdermal delivery</a:t>
            </a:r>
          </a:p>
          <a:p>
            <a:pPr lvl="1"/>
            <a:r>
              <a:rPr lang="en-US" dirty="0" smtClean="0"/>
              <a:t>Pharmaceutical compositions using </a:t>
            </a:r>
            <a:r>
              <a:rPr lang="en-US" i="1" dirty="0" smtClean="0"/>
              <a:t>Cannabis</a:t>
            </a:r>
            <a:r>
              <a:rPr lang="en-US" dirty="0" smtClean="0"/>
              <a:t> extracts</a:t>
            </a:r>
          </a:p>
          <a:p>
            <a:pPr lvl="1"/>
            <a:r>
              <a:rPr lang="en-US" dirty="0" smtClean="0"/>
              <a:t>Cannabinoid extraction methods</a:t>
            </a:r>
          </a:p>
          <a:p>
            <a:pPr lvl="1"/>
            <a:r>
              <a:rPr lang="en-US" dirty="0" smtClean="0"/>
              <a:t>Transgenic </a:t>
            </a:r>
            <a:r>
              <a:rPr lang="en-US" i="1" dirty="0" smtClean="0"/>
              <a:t>Cannabis</a:t>
            </a:r>
            <a:r>
              <a:rPr lang="en-US" dirty="0" smtClean="0"/>
              <a:t> plants and methods of breeding and growing them.</a:t>
            </a:r>
            <a:endParaRPr lang="en-US" dirty="0"/>
          </a:p>
        </p:txBody>
      </p:sp>
      <p:sp>
        <p:nvSpPr>
          <p:cNvPr id="4" name="Slide Number Placeholder 3"/>
          <p:cNvSpPr>
            <a:spLocks noGrp="1"/>
          </p:cNvSpPr>
          <p:nvPr>
            <p:ph type="sldNum" sz="quarter" idx="12"/>
          </p:nvPr>
        </p:nvSpPr>
        <p:spPr/>
        <p:txBody>
          <a:bodyPr/>
          <a:lstStyle/>
          <a:p>
            <a:fld id="{8C37CE95-AA00-48AB-A6B1-88D98F297F5A}" type="slidenum">
              <a:rPr lang="en-US" smtClean="0"/>
              <a:pPr/>
              <a:t>36</a:t>
            </a:fld>
            <a:endParaRPr lang="en-US" dirty="0"/>
          </a:p>
        </p:txBody>
      </p:sp>
      <p:pic>
        <p:nvPicPr>
          <p:cNvPr id="5" name="Picture 4"/>
          <p:cNvPicPr>
            <a:picLocks noChangeAspect="1"/>
          </p:cNvPicPr>
          <p:nvPr/>
        </p:nvPicPr>
        <p:blipFill>
          <a:blip r:embed="rId2"/>
          <a:stretch>
            <a:fillRect/>
          </a:stretch>
        </p:blipFill>
        <p:spPr>
          <a:xfrm>
            <a:off x="7696200" y="6064251"/>
            <a:ext cx="676275" cy="657225"/>
          </a:xfrm>
          <a:prstGeom prst="rect">
            <a:avLst/>
          </a:prstGeom>
        </p:spPr>
      </p:pic>
    </p:spTree>
    <p:extLst>
      <p:ext uri="{BB962C8B-B14F-4D97-AF65-F5344CB8AC3E}">
        <p14:creationId xmlns:p14="http://schemas.microsoft.com/office/powerpoint/2010/main" val="5217310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Plant Variety Protection Certificates (PVPCs)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Law:</a:t>
            </a:r>
          </a:p>
          <a:p>
            <a:pPr lvl="1"/>
            <a:r>
              <a:rPr lang="en-US" dirty="0" smtClean="0"/>
              <a:t>Plant Variety Protection Act of 1970</a:t>
            </a:r>
          </a:p>
          <a:p>
            <a:r>
              <a:rPr lang="en-US" dirty="0" smtClean="0"/>
              <a:t>Governing agency:</a:t>
            </a:r>
          </a:p>
          <a:p>
            <a:pPr lvl="1"/>
            <a:r>
              <a:rPr lang="en-US" dirty="0" smtClean="0"/>
              <a:t>U.S. Department of Agriculture, Plant Variety Protection Office</a:t>
            </a:r>
          </a:p>
          <a:p>
            <a:r>
              <a:rPr lang="en-US" dirty="0" smtClean="0"/>
              <a:t>Rights:</a:t>
            </a:r>
          </a:p>
          <a:p>
            <a:pPr lvl="1"/>
            <a:r>
              <a:rPr lang="en-US" dirty="0" smtClean="0"/>
              <a:t>Right to prevent others from:</a:t>
            </a:r>
          </a:p>
          <a:p>
            <a:pPr lvl="2"/>
            <a:r>
              <a:rPr lang="en-US" dirty="0" smtClean="0"/>
              <a:t>Selling the variety, or offering it for sale, or reproducing it, or importing it, or exporting it, or using it in producing (As distinguished from developing) a hybrid or different variety therefrom.</a:t>
            </a:r>
            <a:endParaRPr lang="en-US" dirty="0"/>
          </a:p>
        </p:txBody>
      </p:sp>
      <p:sp>
        <p:nvSpPr>
          <p:cNvPr id="4" name="Slide Number Placeholder 3"/>
          <p:cNvSpPr>
            <a:spLocks noGrp="1"/>
          </p:cNvSpPr>
          <p:nvPr>
            <p:ph type="sldNum" sz="quarter" idx="12"/>
          </p:nvPr>
        </p:nvSpPr>
        <p:spPr/>
        <p:txBody>
          <a:bodyPr/>
          <a:lstStyle/>
          <a:p>
            <a:fld id="{8C37CE95-AA00-48AB-A6B1-88D98F297F5A}" type="slidenum">
              <a:rPr lang="en-US" smtClean="0"/>
              <a:pPr/>
              <a:t>37</a:t>
            </a:fld>
            <a:endParaRPr lang="en-US" dirty="0"/>
          </a:p>
        </p:txBody>
      </p:sp>
      <p:pic>
        <p:nvPicPr>
          <p:cNvPr id="5" name="Picture 4"/>
          <p:cNvPicPr>
            <a:picLocks noChangeAspect="1"/>
          </p:cNvPicPr>
          <p:nvPr/>
        </p:nvPicPr>
        <p:blipFill>
          <a:blip r:embed="rId2"/>
          <a:stretch>
            <a:fillRect/>
          </a:stretch>
        </p:blipFill>
        <p:spPr>
          <a:xfrm>
            <a:off x="7696200" y="6064251"/>
            <a:ext cx="676275" cy="657225"/>
          </a:xfrm>
          <a:prstGeom prst="rect">
            <a:avLst/>
          </a:prstGeom>
        </p:spPr>
      </p:pic>
    </p:spTree>
    <p:extLst>
      <p:ext uri="{BB962C8B-B14F-4D97-AF65-F5344CB8AC3E}">
        <p14:creationId xmlns:p14="http://schemas.microsoft.com/office/powerpoint/2010/main" val="26504479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PVPCs</a:t>
            </a:r>
          </a:p>
          <a:p>
            <a:r>
              <a:rPr lang="en-US" dirty="0" smtClean="0"/>
              <a:t>Term:</a:t>
            </a:r>
          </a:p>
          <a:p>
            <a:pPr lvl="1"/>
            <a:r>
              <a:rPr lang="en-US" dirty="0" smtClean="0"/>
              <a:t>20 years from the issue date (25 years from issue date for trees and vines</a:t>
            </a:r>
          </a:p>
          <a:p>
            <a:r>
              <a:rPr lang="en-US" dirty="0" smtClean="0"/>
              <a:t>Exemptions:</a:t>
            </a:r>
          </a:p>
          <a:p>
            <a:pPr lvl="1"/>
            <a:r>
              <a:rPr lang="en-US" dirty="0" smtClean="0"/>
              <a:t>Crop exemption</a:t>
            </a:r>
          </a:p>
          <a:p>
            <a:pPr lvl="1"/>
            <a:r>
              <a:rPr lang="en-US" dirty="0" smtClean="0"/>
              <a:t>Research or breeder’s exemption</a:t>
            </a:r>
            <a:endParaRPr lang="en-US" dirty="0"/>
          </a:p>
        </p:txBody>
      </p:sp>
      <p:sp>
        <p:nvSpPr>
          <p:cNvPr id="4" name="Slide Number Placeholder 3"/>
          <p:cNvSpPr>
            <a:spLocks noGrp="1"/>
          </p:cNvSpPr>
          <p:nvPr>
            <p:ph type="sldNum" sz="quarter" idx="12"/>
          </p:nvPr>
        </p:nvSpPr>
        <p:spPr/>
        <p:txBody>
          <a:bodyPr/>
          <a:lstStyle/>
          <a:p>
            <a:fld id="{8C37CE95-AA00-48AB-A6B1-88D98F297F5A}" type="slidenum">
              <a:rPr lang="en-US" smtClean="0"/>
              <a:pPr/>
              <a:t>38</a:t>
            </a:fld>
            <a:endParaRPr lang="en-US" dirty="0"/>
          </a:p>
        </p:txBody>
      </p:sp>
      <p:pic>
        <p:nvPicPr>
          <p:cNvPr id="5" name="Picture 4"/>
          <p:cNvPicPr>
            <a:picLocks noChangeAspect="1"/>
          </p:cNvPicPr>
          <p:nvPr/>
        </p:nvPicPr>
        <p:blipFill>
          <a:blip r:embed="rId2"/>
          <a:stretch>
            <a:fillRect/>
          </a:stretch>
        </p:blipFill>
        <p:spPr>
          <a:xfrm>
            <a:off x="7696200" y="6064251"/>
            <a:ext cx="676275" cy="657225"/>
          </a:xfrm>
          <a:prstGeom prst="rect">
            <a:avLst/>
          </a:prstGeom>
        </p:spPr>
      </p:pic>
    </p:spTree>
    <p:extLst>
      <p:ext uri="{BB962C8B-B14F-4D97-AF65-F5344CB8AC3E}">
        <p14:creationId xmlns:p14="http://schemas.microsoft.com/office/powerpoint/2010/main" val="11210988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PVPCs</a:t>
            </a:r>
          </a:p>
          <a:p>
            <a:r>
              <a:rPr lang="en-US" dirty="0" smtClean="0"/>
              <a:t>Novelty requirements:</a:t>
            </a:r>
          </a:p>
          <a:p>
            <a:pPr lvl="1"/>
            <a:r>
              <a:rPr lang="en-US" dirty="0" smtClean="0"/>
              <a:t>No public disclosure within the US more than one year before filing, outside the US more than four years before filing (six years for trees and vines)</a:t>
            </a:r>
          </a:p>
          <a:p>
            <a:r>
              <a:rPr lang="en-US" dirty="0" smtClean="0"/>
              <a:t>Requirements for protection:</a:t>
            </a:r>
          </a:p>
          <a:p>
            <a:pPr lvl="1"/>
            <a:r>
              <a:rPr lang="en-US" dirty="0" smtClean="0"/>
              <a:t>New</a:t>
            </a:r>
          </a:p>
          <a:p>
            <a:pPr lvl="1"/>
            <a:r>
              <a:rPr lang="en-US" dirty="0" smtClean="0"/>
              <a:t>Distinct</a:t>
            </a:r>
          </a:p>
          <a:p>
            <a:pPr lvl="1"/>
            <a:r>
              <a:rPr lang="en-US" dirty="0" smtClean="0"/>
              <a:t>Uniform</a:t>
            </a:r>
          </a:p>
          <a:p>
            <a:pPr lvl="1"/>
            <a:r>
              <a:rPr lang="en-US" dirty="0" smtClean="0"/>
              <a:t>Stable</a:t>
            </a:r>
          </a:p>
        </p:txBody>
      </p:sp>
      <p:sp>
        <p:nvSpPr>
          <p:cNvPr id="4" name="Slide Number Placeholder 3"/>
          <p:cNvSpPr>
            <a:spLocks noGrp="1"/>
          </p:cNvSpPr>
          <p:nvPr>
            <p:ph type="sldNum" sz="quarter" idx="12"/>
          </p:nvPr>
        </p:nvSpPr>
        <p:spPr/>
        <p:txBody>
          <a:bodyPr/>
          <a:lstStyle/>
          <a:p>
            <a:fld id="{8C37CE95-AA00-48AB-A6B1-88D98F297F5A}" type="slidenum">
              <a:rPr lang="en-US" smtClean="0"/>
              <a:pPr/>
              <a:t>39</a:t>
            </a:fld>
            <a:endParaRPr lang="en-US" dirty="0"/>
          </a:p>
        </p:txBody>
      </p:sp>
      <p:pic>
        <p:nvPicPr>
          <p:cNvPr id="5" name="Picture 4"/>
          <p:cNvPicPr>
            <a:picLocks noChangeAspect="1"/>
          </p:cNvPicPr>
          <p:nvPr/>
        </p:nvPicPr>
        <p:blipFill>
          <a:blip r:embed="rId2"/>
          <a:stretch>
            <a:fillRect/>
          </a:stretch>
        </p:blipFill>
        <p:spPr>
          <a:xfrm>
            <a:off x="7696200" y="6064251"/>
            <a:ext cx="676275" cy="657225"/>
          </a:xfrm>
          <a:prstGeom prst="rect">
            <a:avLst/>
          </a:prstGeom>
        </p:spPr>
      </p:pic>
    </p:spTree>
    <p:extLst>
      <p:ext uri="{BB962C8B-B14F-4D97-AF65-F5344CB8AC3E}">
        <p14:creationId xmlns:p14="http://schemas.microsoft.com/office/powerpoint/2010/main" val="1572884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457200"/>
            <a:ext cx="8229600" cy="5410200"/>
          </a:xfrm>
        </p:spPr>
        <p:txBody>
          <a:bodyPr>
            <a:normAutofit lnSpcReduction="10000"/>
          </a:bodyPr>
          <a:lstStyle/>
          <a:p>
            <a:pPr marL="0" indent="0">
              <a:buNone/>
            </a:pPr>
            <a:r>
              <a:rPr lang="en-US" i="1" dirty="0" smtClean="0"/>
              <a:t>Cannot</a:t>
            </a:r>
            <a:r>
              <a:rPr lang="en-US" dirty="0" smtClean="0"/>
              <a:t> use or administer:</a:t>
            </a:r>
          </a:p>
          <a:p>
            <a:r>
              <a:rPr lang="en-US" dirty="0" smtClean="0"/>
              <a:t>On public transportation</a:t>
            </a:r>
          </a:p>
          <a:p>
            <a:r>
              <a:rPr lang="en-US" dirty="0" smtClean="0"/>
              <a:t>Any public place (Orlando International Airport prohibits any possession on airport property)</a:t>
            </a:r>
          </a:p>
          <a:p>
            <a:r>
              <a:rPr lang="en-US" dirty="0" smtClean="0"/>
              <a:t>Qualified patient’s place of employment (unless employer allows)</a:t>
            </a:r>
          </a:p>
          <a:p>
            <a:r>
              <a:rPr lang="en-US" dirty="0" smtClean="0"/>
              <a:t>Jails</a:t>
            </a:r>
          </a:p>
          <a:p>
            <a:r>
              <a:rPr lang="en-US" dirty="0" smtClean="0"/>
              <a:t>Schools</a:t>
            </a:r>
          </a:p>
          <a:p>
            <a:r>
              <a:rPr lang="en-US" dirty="0" smtClean="0"/>
              <a:t>School buses, vehicles, aircraft or motorboats</a:t>
            </a:r>
            <a:endParaRPr lang="en-US" dirty="0"/>
          </a:p>
        </p:txBody>
      </p:sp>
      <p:sp>
        <p:nvSpPr>
          <p:cNvPr id="2" name="Slide Number Placeholder 1"/>
          <p:cNvSpPr>
            <a:spLocks noGrp="1"/>
          </p:cNvSpPr>
          <p:nvPr>
            <p:ph type="sldNum" sz="quarter" idx="12"/>
          </p:nvPr>
        </p:nvSpPr>
        <p:spPr/>
        <p:txBody>
          <a:bodyPr/>
          <a:lstStyle/>
          <a:p>
            <a:fld id="{8C37CE95-AA00-48AB-A6B1-88D98F297F5A}" type="slidenum">
              <a:rPr lang="en-US" smtClean="0"/>
              <a:pPr/>
              <a:t>4</a:t>
            </a:fld>
            <a:endParaRPr lang="en-US" dirty="0"/>
          </a:p>
        </p:txBody>
      </p:sp>
      <p:pic>
        <p:nvPicPr>
          <p:cNvPr id="7" name="Picture 6"/>
          <p:cNvPicPr>
            <a:picLocks noChangeAspect="1"/>
          </p:cNvPicPr>
          <p:nvPr/>
        </p:nvPicPr>
        <p:blipFill>
          <a:blip r:embed="rId2"/>
          <a:stretch>
            <a:fillRect/>
          </a:stretch>
        </p:blipFill>
        <p:spPr>
          <a:xfrm>
            <a:off x="7696200" y="6064251"/>
            <a:ext cx="676275" cy="657225"/>
          </a:xfrm>
          <a:prstGeom prst="rect">
            <a:avLst/>
          </a:prstGeom>
        </p:spPr>
      </p:pic>
    </p:spTree>
    <p:extLst>
      <p:ext uri="{BB962C8B-B14F-4D97-AF65-F5344CB8AC3E}">
        <p14:creationId xmlns:p14="http://schemas.microsoft.com/office/powerpoint/2010/main" val="40973790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PVPCs</a:t>
            </a:r>
          </a:p>
          <a:p>
            <a:r>
              <a:rPr lang="en-US" dirty="0" smtClean="0"/>
              <a:t>No maintenance fees</a:t>
            </a:r>
          </a:p>
          <a:p>
            <a:r>
              <a:rPr lang="en-US" dirty="0" smtClean="0"/>
              <a:t>Biological deposit is required (viable sample of propagating material)</a:t>
            </a:r>
          </a:p>
          <a:p>
            <a:r>
              <a:rPr lang="en-US" dirty="0" smtClean="0"/>
              <a:t>Infringement</a:t>
            </a:r>
          </a:p>
          <a:p>
            <a:pPr lvl="1"/>
            <a:r>
              <a:rPr lang="en-US" dirty="0" smtClean="0"/>
              <a:t>Remedy is by civil law</a:t>
            </a:r>
          </a:p>
          <a:p>
            <a:pPr lvl="1"/>
            <a:r>
              <a:rPr lang="en-US" dirty="0" smtClean="0"/>
              <a:t>Treble damages in case of willful infringement</a:t>
            </a:r>
          </a:p>
          <a:p>
            <a:pPr lvl="1"/>
            <a:r>
              <a:rPr lang="en-US" dirty="0" smtClean="0"/>
              <a:t>If variety is registered as class of certified seed only, thereby invoking Title V of the Federal Seed Act, infringement may also include remedies under federal and state law, including fines of up to $2,000</a:t>
            </a:r>
          </a:p>
        </p:txBody>
      </p:sp>
      <p:sp>
        <p:nvSpPr>
          <p:cNvPr id="5" name="Slide Number Placeholder 3"/>
          <p:cNvSpPr txBox="1">
            <a:spLocks/>
          </p:cNvSpPr>
          <p:nvPr/>
        </p:nvSpPr>
        <p:spPr>
          <a:xfrm>
            <a:off x="6553200" y="64008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6" name="Picture 5"/>
          <p:cNvPicPr>
            <a:picLocks noChangeAspect="1"/>
          </p:cNvPicPr>
          <p:nvPr/>
        </p:nvPicPr>
        <p:blipFill>
          <a:blip r:embed="rId2"/>
          <a:stretch>
            <a:fillRect/>
          </a:stretch>
        </p:blipFill>
        <p:spPr>
          <a:xfrm>
            <a:off x="7696200" y="6064251"/>
            <a:ext cx="676275" cy="657225"/>
          </a:xfrm>
          <a:prstGeom prst="rect">
            <a:avLst/>
          </a:prstGeom>
        </p:spPr>
      </p:pic>
      <p:sp>
        <p:nvSpPr>
          <p:cNvPr id="8" name="Slide Number Placeholder 3"/>
          <p:cNvSpPr>
            <a:spLocks noGrp="1"/>
          </p:cNvSpPr>
          <p:nvPr>
            <p:ph type="sldNum" sz="quarter" idx="12"/>
          </p:nvPr>
        </p:nvSpPr>
        <p:spPr>
          <a:xfrm>
            <a:off x="6553200" y="6356351"/>
            <a:ext cx="2133600" cy="365125"/>
          </a:xfrm>
        </p:spPr>
        <p:txBody>
          <a:bodyPr/>
          <a:lstStyle/>
          <a:p>
            <a:r>
              <a:rPr lang="en-US" dirty="0" smtClean="0"/>
              <a:t>40</a:t>
            </a:r>
            <a:endParaRPr lang="en-US" dirty="0"/>
          </a:p>
        </p:txBody>
      </p:sp>
    </p:spTree>
    <p:extLst>
      <p:ext uri="{BB962C8B-B14F-4D97-AF65-F5344CB8AC3E}">
        <p14:creationId xmlns:p14="http://schemas.microsoft.com/office/powerpoint/2010/main" val="30853992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for </a:t>
            </a:r>
            <a:r>
              <a:rPr lang="en-US" i="1" dirty="0" smtClean="0"/>
              <a:t>Cannabis</a:t>
            </a:r>
            <a:endParaRPr lang="en-US" dirty="0"/>
          </a:p>
        </p:txBody>
      </p:sp>
      <p:sp>
        <p:nvSpPr>
          <p:cNvPr id="3" name="Content Placeholder 2"/>
          <p:cNvSpPr>
            <a:spLocks noGrp="1"/>
          </p:cNvSpPr>
          <p:nvPr>
            <p:ph idx="1"/>
          </p:nvPr>
        </p:nvSpPr>
        <p:spPr/>
        <p:txBody>
          <a:bodyPr>
            <a:normAutofit lnSpcReduction="10000"/>
          </a:bodyPr>
          <a:lstStyle/>
          <a:p>
            <a:r>
              <a:rPr lang="en-US" dirty="0" smtClean="0"/>
              <a:t>PVPA is the US’s </a:t>
            </a:r>
            <a:r>
              <a:rPr lang="en-US" i="1" dirty="0" smtClean="0"/>
              <a:t>sui generis</a:t>
            </a:r>
            <a:r>
              <a:rPr lang="en-US" dirty="0" smtClean="0"/>
              <a:t> implementation of the International Union for the Protection of Plant Varieties (UPOV), which identifies </a:t>
            </a:r>
            <a:r>
              <a:rPr lang="en-US" i="1" dirty="0" smtClean="0"/>
              <a:t>Cannabis</a:t>
            </a:r>
            <a:r>
              <a:rPr lang="en-US" dirty="0" smtClean="0"/>
              <a:t> as protectable genus</a:t>
            </a:r>
          </a:p>
          <a:p>
            <a:r>
              <a:rPr lang="en-US" dirty="0" smtClean="0"/>
              <a:t>However, the US repository (National Center for Genetic Resources Preservation (NCGRP) will not accept the required seed sample</a:t>
            </a:r>
          </a:p>
          <a:p>
            <a:pPr lvl="1"/>
            <a:r>
              <a:rPr lang="en-US" dirty="0" smtClean="0"/>
              <a:t>Marijuana is a Schedule I Substance under the Controlled Substances Act</a:t>
            </a:r>
            <a:endParaRPr lang="en-US" dirty="0"/>
          </a:p>
        </p:txBody>
      </p:sp>
      <p:sp>
        <p:nvSpPr>
          <p:cNvPr id="4" name="Slide Number Placeholder 3"/>
          <p:cNvSpPr>
            <a:spLocks noGrp="1"/>
          </p:cNvSpPr>
          <p:nvPr>
            <p:ph type="sldNum" sz="quarter" idx="12"/>
          </p:nvPr>
        </p:nvSpPr>
        <p:spPr/>
        <p:txBody>
          <a:bodyPr/>
          <a:lstStyle/>
          <a:p>
            <a:fld id="{8C37CE95-AA00-48AB-A6B1-88D98F297F5A}" type="slidenum">
              <a:rPr lang="en-US" smtClean="0"/>
              <a:pPr/>
              <a:t>41</a:t>
            </a:fld>
            <a:endParaRPr lang="en-US" dirty="0"/>
          </a:p>
        </p:txBody>
      </p:sp>
      <p:pic>
        <p:nvPicPr>
          <p:cNvPr id="5" name="Picture 4"/>
          <p:cNvPicPr>
            <a:picLocks noChangeAspect="1"/>
          </p:cNvPicPr>
          <p:nvPr/>
        </p:nvPicPr>
        <p:blipFill>
          <a:blip r:embed="rId2"/>
          <a:stretch>
            <a:fillRect/>
          </a:stretch>
        </p:blipFill>
        <p:spPr>
          <a:xfrm>
            <a:off x="7696200" y="6064251"/>
            <a:ext cx="676275" cy="657225"/>
          </a:xfrm>
          <a:prstGeom prst="rect">
            <a:avLst/>
          </a:prstGeom>
        </p:spPr>
      </p:pic>
    </p:spTree>
    <p:extLst>
      <p:ext uri="{BB962C8B-B14F-4D97-AF65-F5344CB8AC3E}">
        <p14:creationId xmlns:p14="http://schemas.microsoft.com/office/powerpoint/2010/main" val="22243620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914400" y="1143000"/>
            <a:ext cx="6834449" cy="4983163"/>
          </a:xfrm>
          <a:prstGeom prst="rect">
            <a:avLst/>
          </a:prstGeom>
        </p:spPr>
      </p:pic>
      <p:sp>
        <p:nvSpPr>
          <p:cNvPr id="4" name="Slide Number Placeholder 3"/>
          <p:cNvSpPr>
            <a:spLocks noGrp="1"/>
          </p:cNvSpPr>
          <p:nvPr>
            <p:ph type="sldNum" sz="quarter" idx="12"/>
          </p:nvPr>
        </p:nvSpPr>
        <p:spPr/>
        <p:txBody>
          <a:bodyPr/>
          <a:lstStyle/>
          <a:p>
            <a:fld id="{8C37CE95-AA00-48AB-A6B1-88D98F297F5A}" type="slidenum">
              <a:rPr lang="en-US" smtClean="0"/>
              <a:pPr/>
              <a:t>42</a:t>
            </a:fld>
            <a:endParaRPr lang="en-US" dirty="0"/>
          </a:p>
        </p:txBody>
      </p:sp>
      <p:pic>
        <p:nvPicPr>
          <p:cNvPr id="6" name="Picture 5"/>
          <p:cNvPicPr>
            <a:picLocks noChangeAspect="1"/>
          </p:cNvPicPr>
          <p:nvPr/>
        </p:nvPicPr>
        <p:blipFill>
          <a:blip r:embed="rId3"/>
          <a:stretch>
            <a:fillRect/>
          </a:stretch>
        </p:blipFill>
        <p:spPr>
          <a:xfrm>
            <a:off x="7696200" y="6064251"/>
            <a:ext cx="676275" cy="657225"/>
          </a:xfrm>
          <a:prstGeom prst="rect">
            <a:avLst/>
          </a:prstGeom>
        </p:spPr>
      </p:pic>
    </p:spTree>
    <p:extLst>
      <p:ext uri="{BB962C8B-B14F-4D97-AF65-F5344CB8AC3E}">
        <p14:creationId xmlns:p14="http://schemas.microsoft.com/office/powerpoint/2010/main" val="20760072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C37CE95-AA00-48AB-A6B1-88D98F297F5A}" type="slidenum">
              <a:rPr lang="en-US" smtClean="0"/>
              <a:pPr/>
              <a:t>43</a:t>
            </a:fld>
            <a:endParaRPr lang="en-US" dirty="0"/>
          </a:p>
        </p:txBody>
      </p:sp>
      <p:sp>
        <p:nvSpPr>
          <p:cNvPr id="5" name="Content Placeholder 4"/>
          <p:cNvSpPr>
            <a:spLocks noGrp="1"/>
          </p:cNvSpPr>
          <p:nvPr>
            <p:ph idx="1"/>
          </p:nvPr>
        </p:nvSpPr>
        <p:spPr>
          <a:xfrm>
            <a:off x="2077567" y="1600201"/>
            <a:ext cx="4988865" cy="2123658"/>
          </a:xfrm>
          <a:prstGeom prst="rect">
            <a:avLst/>
          </a:prstGeom>
        </p:spPr>
        <p:txBody>
          <a:bodyPr wrap="none">
            <a:spAutoFit/>
          </a:bodyPr>
          <a:lstStyle/>
          <a:p>
            <a:pPr algn="ctr">
              <a:buNone/>
            </a:pPr>
            <a:endParaRPr lang="en-US" sz="3600" b="1" i="1" dirty="0" smtClean="0">
              <a:effectLst>
                <a:outerShdw blurRad="38100" dist="38100" dir="2700000" algn="tl">
                  <a:srgbClr val="000000">
                    <a:alpha val="43137"/>
                  </a:srgbClr>
                </a:outerShdw>
              </a:effectLst>
              <a:latin typeface="Comic Sans MS" pitchFamily="66" charset="0"/>
            </a:endParaRPr>
          </a:p>
          <a:p>
            <a:pPr algn="ctr">
              <a:buNone/>
            </a:pPr>
            <a:r>
              <a:rPr lang="en-US" sz="8000" b="1" i="1" dirty="0" smtClean="0">
                <a:effectLst>
                  <a:outerShdw blurRad="38100" dist="38100" dir="2700000" algn="tl">
                    <a:srgbClr val="000000">
                      <a:alpha val="43137"/>
                    </a:srgbClr>
                  </a:outerShdw>
                </a:effectLst>
                <a:latin typeface="Comic Sans MS" pitchFamily="66" charset="0"/>
              </a:rPr>
              <a:t>THE </a:t>
            </a:r>
            <a:r>
              <a:rPr lang="en-US" sz="8000" b="1" i="1" dirty="0">
                <a:effectLst>
                  <a:outerShdw blurRad="38100" dist="38100" dir="2700000" algn="tl">
                    <a:srgbClr val="000000">
                      <a:alpha val="43137"/>
                    </a:srgbClr>
                  </a:outerShdw>
                </a:effectLst>
                <a:latin typeface="Comic Sans MS" pitchFamily="66" charset="0"/>
              </a:rPr>
              <a:t>END</a:t>
            </a:r>
          </a:p>
        </p:txBody>
      </p:sp>
      <p:pic>
        <p:nvPicPr>
          <p:cNvPr id="6" name="Picture 5"/>
          <p:cNvPicPr>
            <a:picLocks noChangeAspect="1"/>
          </p:cNvPicPr>
          <p:nvPr/>
        </p:nvPicPr>
        <p:blipFill>
          <a:blip r:embed="rId2"/>
          <a:stretch>
            <a:fillRect/>
          </a:stretch>
        </p:blipFill>
        <p:spPr>
          <a:xfrm>
            <a:off x="7696200" y="6064251"/>
            <a:ext cx="676275" cy="657225"/>
          </a:xfrm>
          <a:prstGeom prst="rect">
            <a:avLst/>
          </a:prstGeom>
        </p:spPr>
      </p:pic>
    </p:spTree>
    <p:extLst>
      <p:ext uri="{BB962C8B-B14F-4D97-AF65-F5344CB8AC3E}">
        <p14:creationId xmlns:p14="http://schemas.microsoft.com/office/powerpoint/2010/main" val="2627070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457200"/>
            <a:ext cx="8229600" cy="5668965"/>
          </a:xfrm>
        </p:spPr>
        <p:txBody>
          <a:bodyPr/>
          <a:lstStyle/>
          <a:p>
            <a:pPr marL="514350" indent="-514350">
              <a:buAutoNum type="alphaLcParenBoth" startAt="12"/>
            </a:pPr>
            <a:r>
              <a:rPr lang="en-US" dirty="0" smtClean="0"/>
              <a:t>“Qualified patient” means a resident of this state who has been added to the medical marijuana use registry by a qualified physician to receive marijuana or a marijuana delivery.</a:t>
            </a:r>
          </a:p>
          <a:p>
            <a:pPr marL="514350" indent="-514350">
              <a:buAutoNum type="alphaLcParenBoth" startAt="12"/>
            </a:pPr>
            <a:r>
              <a:rPr lang="en-US" dirty="0" smtClean="0"/>
              <a:t>“Qualified physician” – Holds MD or osteopathic license and meets the physician education requirements.</a:t>
            </a:r>
            <a:endParaRPr lang="en-US" dirty="0"/>
          </a:p>
        </p:txBody>
      </p:sp>
      <p:sp>
        <p:nvSpPr>
          <p:cNvPr id="2" name="Slide Number Placeholder 1"/>
          <p:cNvSpPr>
            <a:spLocks noGrp="1"/>
          </p:cNvSpPr>
          <p:nvPr>
            <p:ph type="sldNum" sz="quarter" idx="12"/>
          </p:nvPr>
        </p:nvSpPr>
        <p:spPr/>
        <p:txBody>
          <a:bodyPr/>
          <a:lstStyle/>
          <a:p>
            <a:fld id="{8C37CE95-AA00-48AB-A6B1-88D98F297F5A}" type="slidenum">
              <a:rPr lang="en-US" smtClean="0"/>
              <a:pPr/>
              <a:t>5</a:t>
            </a:fld>
            <a:endParaRPr lang="en-US" dirty="0"/>
          </a:p>
        </p:txBody>
      </p:sp>
      <p:pic>
        <p:nvPicPr>
          <p:cNvPr id="5" name="Picture 4"/>
          <p:cNvPicPr>
            <a:picLocks noChangeAspect="1"/>
          </p:cNvPicPr>
          <p:nvPr/>
        </p:nvPicPr>
        <p:blipFill>
          <a:blip r:embed="rId2"/>
          <a:stretch>
            <a:fillRect/>
          </a:stretch>
        </p:blipFill>
        <p:spPr>
          <a:xfrm>
            <a:off x="7696200" y="6064251"/>
            <a:ext cx="676275" cy="657225"/>
          </a:xfrm>
          <a:prstGeom prst="rect">
            <a:avLst/>
          </a:prstGeom>
        </p:spPr>
      </p:pic>
    </p:spTree>
    <p:extLst>
      <p:ext uri="{BB962C8B-B14F-4D97-AF65-F5344CB8AC3E}">
        <p14:creationId xmlns:p14="http://schemas.microsoft.com/office/powerpoint/2010/main" val="2854498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457200"/>
            <a:ext cx="8229600" cy="5668965"/>
          </a:xfrm>
        </p:spPr>
        <p:txBody>
          <a:bodyPr>
            <a:normAutofit/>
          </a:bodyPr>
          <a:lstStyle/>
          <a:p>
            <a:pPr marL="0" indent="0">
              <a:buNone/>
            </a:pPr>
            <a:r>
              <a:rPr lang="en-US" dirty="0" smtClean="0"/>
              <a:t>Qualifying Medical Conditions. §381.986(2)</a:t>
            </a:r>
          </a:p>
          <a:p>
            <a:pPr marL="0" indent="0">
              <a:buNone/>
            </a:pPr>
            <a:r>
              <a:rPr lang="en-US" dirty="0" smtClean="0"/>
              <a:t>Patient must be diagnosed with at least one to qualify:</a:t>
            </a:r>
          </a:p>
          <a:p>
            <a:pPr marL="0" indent="0">
              <a:buNone/>
            </a:pPr>
            <a:endParaRPr lang="en-US" dirty="0" smtClean="0"/>
          </a:p>
        </p:txBody>
      </p:sp>
      <p:sp>
        <p:nvSpPr>
          <p:cNvPr id="4" name="Slide Number Placeholder 3"/>
          <p:cNvSpPr>
            <a:spLocks noGrp="1"/>
          </p:cNvSpPr>
          <p:nvPr>
            <p:ph type="sldNum" sz="quarter" idx="12"/>
          </p:nvPr>
        </p:nvSpPr>
        <p:spPr/>
        <p:txBody>
          <a:bodyPr/>
          <a:lstStyle/>
          <a:p>
            <a:fld id="{8C37CE95-AA00-48AB-A6B1-88D98F297F5A}" type="slidenum">
              <a:rPr lang="en-US" smtClean="0"/>
              <a:pPr/>
              <a:t>6</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877241608"/>
              </p:ext>
            </p:extLst>
          </p:nvPr>
        </p:nvGraphicFramePr>
        <p:xfrm>
          <a:off x="1219200" y="2286000"/>
          <a:ext cx="6096000" cy="3778251"/>
        </p:xfrm>
        <a:graphic>
          <a:graphicData uri="http://schemas.openxmlformats.org/drawingml/2006/table">
            <a:tbl>
              <a:tblPr firstRow="1" bandRow="1">
                <a:tableStyleId>{2D5ABB26-0587-4C30-8999-92F81FD0307C}</a:tableStyleId>
              </a:tblPr>
              <a:tblGrid>
                <a:gridCol w="3048000"/>
                <a:gridCol w="3048000"/>
              </a:tblGrid>
              <a:tr h="3778251">
                <a:tc>
                  <a:txBody>
                    <a:bodyPr/>
                    <a:lstStyle/>
                    <a:p>
                      <a:pPr>
                        <a:spcAft>
                          <a:spcPts val="600"/>
                        </a:spcAft>
                      </a:pPr>
                      <a:r>
                        <a:rPr lang="en-US" sz="2400" dirty="0" smtClean="0"/>
                        <a:t>Cancer</a:t>
                      </a:r>
                    </a:p>
                    <a:p>
                      <a:pPr>
                        <a:spcAft>
                          <a:spcPts val="600"/>
                        </a:spcAft>
                      </a:pPr>
                      <a:r>
                        <a:rPr lang="en-US" sz="2400" dirty="0" smtClean="0"/>
                        <a:t>Epilepsy</a:t>
                      </a:r>
                    </a:p>
                    <a:p>
                      <a:pPr>
                        <a:spcAft>
                          <a:spcPts val="600"/>
                        </a:spcAft>
                      </a:pPr>
                      <a:r>
                        <a:rPr lang="en-US" sz="2400" dirty="0" smtClean="0"/>
                        <a:t>Glaucoma</a:t>
                      </a:r>
                    </a:p>
                    <a:p>
                      <a:pPr>
                        <a:spcAft>
                          <a:spcPts val="600"/>
                        </a:spcAft>
                      </a:pPr>
                      <a:r>
                        <a:rPr lang="en-US" sz="2400" dirty="0" smtClean="0"/>
                        <a:t>Positive for HIV</a:t>
                      </a:r>
                    </a:p>
                    <a:p>
                      <a:pPr>
                        <a:spcAft>
                          <a:spcPts val="600"/>
                        </a:spcAft>
                      </a:pPr>
                      <a:r>
                        <a:rPr lang="en-US" sz="2400" dirty="0" smtClean="0"/>
                        <a:t>AIDS</a:t>
                      </a:r>
                    </a:p>
                    <a:p>
                      <a:pPr>
                        <a:spcAft>
                          <a:spcPts val="600"/>
                        </a:spcAft>
                      </a:pPr>
                      <a:r>
                        <a:rPr lang="en-US" sz="2400" dirty="0" smtClean="0"/>
                        <a:t>PTSD</a:t>
                      </a:r>
                    </a:p>
                    <a:p>
                      <a:pPr>
                        <a:spcAft>
                          <a:spcPts val="600"/>
                        </a:spcAft>
                      </a:pPr>
                      <a:r>
                        <a:rPr lang="en-US" sz="2400" dirty="0" smtClean="0"/>
                        <a:t>ALS</a:t>
                      </a:r>
                      <a:endParaRPr lang="en-US" sz="2400" dirty="0"/>
                    </a:p>
                  </a:txBody>
                  <a:tcPr/>
                </a:tc>
                <a:tc>
                  <a:txBody>
                    <a:bodyPr/>
                    <a:lstStyle/>
                    <a:p>
                      <a:pPr>
                        <a:spcAft>
                          <a:spcPts val="600"/>
                        </a:spcAft>
                      </a:pPr>
                      <a:r>
                        <a:rPr lang="en-US" sz="2400" dirty="0" smtClean="0"/>
                        <a:t>Crohn’s disease</a:t>
                      </a:r>
                    </a:p>
                    <a:p>
                      <a:pPr>
                        <a:spcAft>
                          <a:spcPts val="600"/>
                        </a:spcAft>
                      </a:pPr>
                      <a:r>
                        <a:rPr lang="en-US" sz="2400" dirty="0" smtClean="0"/>
                        <a:t>Parkinson’s disease</a:t>
                      </a:r>
                    </a:p>
                    <a:p>
                      <a:pPr>
                        <a:spcAft>
                          <a:spcPts val="600"/>
                        </a:spcAft>
                      </a:pPr>
                      <a:r>
                        <a:rPr lang="en-US" sz="2400" dirty="0" smtClean="0"/>
                        <a:t>MS</a:t>
                      </a:r>
                    </a:p>
                    <a:p>
                      <a:pPr>
                        <a:spcAft>
                          <a:spcPts val="600"/>
                        </a:spcAft>
                      </a:pPr>
                      <a:r>
                        <a:rPr lang="en-US" sz="2400" dirty="0" smtClean="0"/>
                        <a:t>Conditions of same kind or class as above</a:t>
                      </a:r>
                    </a:p>
                    <a:p>
                      <a:pPr>
                        <a:spcAft>
                          <a:spcPts val="600"/>
                        </a:spcAft>
                      </a:pPr>
                      <a:r>
                        <a:rPr lang="en-US" sz="2400" dirty="0" smtClean="0"/>
                        <a:t>Diagnosed terminal condition</a:t>
                      </a:r>
                    </a:p>
                    <a:p>
                      <a:pPr>
                        <a:spcAft>
                          <a:spcPts val="600"/>
                        </a:spcAft>
                      </a:pPr>
                      <a:r>
                        <a:rPr lang="en-US" sz="2400" dirty="0" smtClean="0"/>
                        <a:t>Chronic nonmalignant</a:t>
                      </a:r>
                      <a:r>
                        <a:rPr lang="en-US" sz="2400" baseline="0" dirty="0" smtClean="0"/>
                        <a:t> pain</a:t>
                      </a:r>
                      <a:endParaRPr lang="en-US" sz="2400" dirty="0"/>
                    </a:p>
                  </a:txBody>
                  <a:tcPr/>
                </a:tc>
              </a:tr>
            </a:tbl>
          </a:graphicData>
        </a:graphic>
      </p:graphicFrame>
      <p:pic>
        <p:nvPicPr>
          <p:cNvPr id="8" name="Picture 7"/>
          <p:cNvPicPr>
            <a:picLocks noChangeAspect="1"/>
          </p:cNvPicPr>
          <p:nvPr/>
        </p:nvPicPr>
        <p:blipFill>
          <a:blip r:embed="rId2"/>
          <a:stretch>
            <a:fillRect/>
          </a:stretch>
        </p:blipFill>
        <p:spPr>
          <a:xfrm>
            <a:off x="7699784" y="6064251"/>
            <a:ext cx="676275" cy="657225"/>
          </a:xfrm>
          <a:prstGeom prst="rect">
            <a:avLst/>
          </a:prstGeom>
        </p:spPr>
      </p:pic>
    </p:spTree>
    <p:extLst>
      <p:ext uri="{BB962C8B-B14F-4D97-AF65-F5344CB8AC3E}">
        <p14:creationId xmlns:p14="http://schemas.microsoft.com/office/powerpoint/2010/main" val="373858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1"/>
            <a:ext cx="8229600" cy="5257800"/>
          </a:xfrm>
        </p:spPr>
        <p:txBody>
          <a:bodyPr>
            <a:normAutofit fontScale="92500"/>
          </a:bodyPr>
          <a:lstStyle/>
          <a:p>
            <a:pPr marL="0" indent="0">
              <a:buNone/>
            </a:pPr>
            <a:r>
              <a:rPr lang="en-US" dirty="0" smtClean="0"/>
              <a:t>To issue a physician certificate, the physician must:</a:t>
            </a:r>
          </a:p>
          <a:p>
            <a:r>
              <a:rPr lang="en-US" dirty="0" smtClean="0"/>
              <a:t>Conduct an in-person physical with full history</a:t>
            </a:r>
          </a:p>
          <a:p>
            <a:r>
              <a:rPr lang="en-US" dirty="0" smtClean="0"/>
              <a:t>Diagnose at least one qualifying medical condition</a:t>
            </a:r>
          </a:p>
          <a:p>
            <a:r>
              <a:rPr lang="en-US" dirty="0" smtClean="0"/>
              <a:t>Determine that the benefits would outweigh the health risks</a:t>
            </a:r>
          </a:p>
          <a:p>
            <a:r>
              <a:rPr lang="en-US" dirty="0" smtClean="0"/>
              <a:t>If patient is younger than 18, get second opinion</a:t>
            </a:r>
          </a:p>
          <a:p>
            <a:r>
              <a:rPr lang="en-US" dirty="0" smtClean="0"/>
              <a:t>Determine if patient is pregnant (only low-dose allowed)</a:t>
            </a:r>
            <a:endParaRPr lang="en-US" dirty="0"/>
          </a:p>
        </p:txBody>
      </p:sp>
      <p:sp>
        <p:nvSpPr>
          <p:cNvPr id="4" name="Slide Number Placeholder 3"/>
          <p:cNvSpPr>
            <a:spLocks noGrp="1"/>
          </p:cNvSpPr>
          <p:nvPr>
            <p:ph type="sldNum" sz="quarter" idx="12"/>
          </p:nvPr>
        </p:nvSpPr>
        <p:spPr/>
        <p:txBody>
          <a:bodyPr/>
          <a:lstStyle/>
          <a:p>
            <a:fld id="{8C37CE95-AA00-48AB-A6B1-88D98F297F5A}" type="slidenum">
              <a:rPr lang="en-US" smtClean="0"/>
              <a:pPr/>
              <a:t>7</a:t>
            </a:fld>
            <a:endParaRPr lang="en-US" dirty="0"/>
          </a:p>
        </p:txBody>
      </p:sp>
      <p:pic>
        <p:nvPicPr>
          <p:cNvPr id="5" name="Picture 4"/>
          <p:cNvPicPr>
            <a:picLocks noChangeAspect="1"/>
          </p:cNvPicPr>
          <p:nvPr/>
        </p:nvPicPr>
        <p:blipFill>
          <a:blip r:embed="rId2"/>
          <a:stretch>
            <a:fillRect/>
          </a:stretch>
        </p:blipFill>
        <p:spPr>
          <a:xfrm>
            <a:off x="7696200" y="6064251"/>
            <a:ext cx="676275" cy="657225"/>
          </a:xfrm>
          <a:prstGeom prst="rect">
            <a:avLst/>
          </a:prstGeom>
        </p:spPr>
      </p:pic>
    </p:spTree>
    <p:extLst>
      <p:ext uri="{BB962C8B-B14F-4D97-AF65-F5344CB8AC3E}">
        <p14:creationId xmlns:p14="http://schemas.microsoft.com/office/powerpoint/2010/main" val="2986177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1"/>
            <a:ext cx="8229600" cy="5257799"/>
          </a:xfrm>
        </p:spPr>
        <p:txBody>
          <a:bodyPr>
            <a:normAutofit fontScale="92500" lnSpcReduction="10000"/>
          </a:bodyPr>
          <a:lstStyle/>
          <a:p>
            <a:r>
              <a:rPr lang="en-US" dirty="0" smtClean="0"/>
              <a:t>Review patient’s drug history</a:t>
            </a:r>
          </a:p>
          <a:p>
            <a:r>
              <a:rPr lang="en-US" dirty="0" smtClean="0"/>
              <a:t>Make sure patient isn’t already in the registry by another physician</a:t>
            </a:r>
          </a:p>
          <a:p>
            <a:r>
              <a:rPr lang="en-US" dirty="0" smtClean="0"/>
              <a:t>Register as issuer of the physician certificate for the qualified patient and comply with reporting requirements</a:t>
            </a:r>
          </a:p>
          <a:p>
            <a:r>
              <a:rPr lang="en-US" dirty="0" smtClean="0"/>
              <a:t>Obtain voluntary and informed written consent each time</a:t>
            </a:r>
          </a:p>
          <a:p>
            <a:pPr marL="0" indent="0">
              <a:buNone/>
            </a:pPr>
            <a:r>
              <a:rPr lang="en-US" dirty="0" smtClean="0"/>
              <a:t>May not issue certification for more than three 70-day supply limits.</a:t>
            </a:r>
          </a:p>
          <a:p>
            <a:pPr marL="0" indent="0">
              <a:buNone/>
            </a:pPr>
            <a:r>
              <a:rPr lang="en-US" dirty="0" smtClean="0"/>
              <a:t>Must reevaluate the patient every thirty weeks.</a:t>
            </a:r>
          </a:p>
        </p:txBody>
      </p:sp>
      <p:sp>
        <p:nvSpPr>
          <p:cNvPr id="4" name="Slide Number Placeholder 3"/>
          <p:cNvSpPr>
            <a:spLocks noGrp="1"/>
          </p:cNvSpPr>
          <p:nvPr>
            <p:ph type="sldNum" sz="quarter" idx="12"/>
          </p:nvPr>
        </p:nvSpPr>
        <p:spPr/>
        <p:txBody>
          <a:bodyPr/>
          <a:lstStyle/>
          <a:p>
            <a:fld id="{8C37CE95-AA00-48AB-A6B1-88D98F297F5A}" type="slidenum">
              <a:rPr lang="en-US" smtClean="0"/>
              <a:pPr/>
              <a:t>8</a:t>
            </a:fld>
            <a:endParaRPr lang="en-US" dirty="0"/>
          </a:p>
        </p:txBody>
      </p:sp>
      <p:pic>
        <p:nvPicPr>
          <p:cNvPr id="5" name="Picture 4"/>
          <p:cNvPicPr>
            <a:picLocks noChangeAspect="1"/>
          </p:cNvPicPr>
          <p:nvPr/>
        </p:nvPicPr>
        <p:blipFill>
          <a:blip r:embed="rId2"/>
          <a:stretch>
            <a:fillRect/>
          </a:stretch>
        </p:blipFill>
        <p:spPr>
          <a:xfrm>
            <a:off x="7696200" y="6064251"/>
            <a:ext cx="676275" cy="657225"/>
          </a:xfrm>
          <a:prstGeom prst="rect">
            <a:avLst/>
          </a:prstGeom>
        </p:spPr>
      </p:pic>
    </p:spTree>
    <p:extLst>
      <p:ext uri="{BB962C8B-B14F-4D97-AF65-F5344CB8AC3E}">
        <p14:creationId xmlns:p14="http://schemas.microsoft.com/office/powerpoint/2010/main" val="1285143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5"/>
          </a:xfrm>
        </p:spPr>
        <p:txBody>
          <a:bodyPr>
            <a:normAutofit fontScale="92500" lnSpcReduction="10000"/>
          </a:bodyPr>
          <a:lstStyle/>
          <a:p>
            <a:pPr marL="0" indent="0">
              <a:buNone/>
            </a:pPr>
            <a:r>
              <a:rPr lang="en-US" dirty="0" smtClean="0"/>
              <a:t>Florida Department of Health, Office of Medical Marijuana Use – </a:t>
            </a:r>
          </a:p>
          <a:p>
            <a:r>
              <a:rPr lang="en-US" dirty="0" smtClean="0"/>
              <a:t>Will create and maintain a secure, electronic, and online medical marijuana use registry for physicians, patients and caregivers</a:t>
            </a:r>
          </a:p>
          <a:p>
            <a:r>
              <a:rPr lang="en-US" dirty="0" smtClean="0"/>
              <a:t>Must determine if patient is a Florida resident or qualified seasonal resident</a:t>
            </a:r>
          </a:p>
          <a:p>
            <a:r>
              <a:rPr lang="en-US" dirty="0" smtClean="0"/>
              <a:t>Can revoke registration if patient provides false information</a:t>
            </a:r>
          </a:p>
          <a:p>
            <a:r>
              <a:rPr lang="en-US" dirty="0" smtClean="0"/>
              <a:t>Will issue ID cards (currently approximately 18,000 ID cards are already issued)</a:t>
            </a:r>
            <a:endParaRPr lang="en-US" dirty="0"/>
          </a:p>
        </p:txBody>
      </p:sp>
      <p:sp>
        <p:nvSpPr>
          <p:cNvPr id="4" name="Slide Number Placeholder 3"/>
          <p:cNvSpPr>
            <a:spLocks noGrp="1"/>
          </p:cNvSpPr>
          <p:nvPr>
            <p:ph type="sldNum" sz="quarter" idx="12"/>
          </p:nvPr>
        </p:nvSpPr>
        <p:spPr/>
        <p:txBody>
          <a:bodyPr/>
          <a:lstStyle/>
          <a:p>
            <a:fld id="{8C37CE95-AA00-48AB-A6B1-88D98F297F5A}" type="slidenum">
              <a:rPr lang="en-US" smtClean="0"/>
              <a:pPr/>
              <a:t>9</a:t>
            </a:fld>
            <a:endParaRPr lang="en-US" dirty="0"/>
          </a:p>
        </p:txBody>
      </p:sp>
      <p:pic>
        <p:nvPicPr>
          <p:cNvPr id="5" name="Picture 4"/>
          <p:cNvPicPr>
            <a:picLocks noChangeAspect="1"/>
          </p:cNvPicPr>
          <p:nvPr/>
        </p:nvPicPr>
        <p:blipFill>
          <a:blip r:embed="rId2"/>
          <a:stretch>
            <a:fillRect/>
          </a:stretch>
        </p:blipFill>
        <p:spPr>
          <a:xfrm>
            <a:off x="7696200" y="6064251"/>
            <a:ext cx="676275" cy="657225"/>
          </a:xfrm>
          <a:prstGeom prst="rect">
            <a:avLst/>
          </a:prstGeom>
        </p:spPr>
      </p:pic>
    </p:spTree>
    <p:extLst>
      <p:ext uri="{BB962C8B-B14F-4D97-AF65-F5344CB8AC3E}">
        <p14:creationId xmlns:p14="http://schemas.microsoft.com/office/powerpoint/2010/main" val="3161273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3050</TotalTime>
  <Words>2223</Words>
  <Application>Microsoft Office PowerPoint</Application>
  <PresentationFormat>On-screen Show (4:3)</PresentationFormat>
  <Paragraphs>304</Paragraphs>
  <Slides>43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Comic Sans MS</vt:lpstr>
      <vt:lpstr>Office Theme</vt:lpstr>
      <vt:lpstr>Let’s Talk Dope</vt:lpstr>
      <vt:lpstr>Background</vt:lpstr>
      <vt:lpstr>Highlights of the 45-page law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Marijuana and Trademarks</vt:lpstr>
      <vt:lpstr>Lawful Use in Commerce</vt:lpstr>
      <vt:lpstr>PowerPoint Presentation</vt:lpstr>
      <vt:lpstr>PowerPoint Presentation</vt:lpstr>
      <vt:lpstr>Marijuana Related Trademarks</vt:lpstr>
      <vt:lpstr>PowerPoint Presentation</vt:lpstr>
      <vt:lpstr>Challenges for Federal Trademark Registration</vt:lpstr>
      <vt:lpstr>PowerPoint Presentation</vt:lpstr>
      <vt:lpstr>PowerPoint Presentation</vt:lpstr>
      <vt:lpstr>Alternatives to Federal Registration</vt:lpstr>
      <vt:lpstr>PowerPoint Presentation</vt:lpstr>
      <vt:lpstr>U.S. Trademark Registries</vt:lpstr>
      <vt:lpstr>PowerPoint Presentation</vt:lpstr>
      <vt:lpstr>PowerPoint Presentation</vt:lpstr>
      <vt:lpstr>Patents and Patent-Type Protection </vt:lpstr>
      <vt:lpstr>Plant Patents</vt:lpstr>
      <vt:lpstr>Plant Patents</vt:lpstr>
      <vt:lpstr>Plant Patents</vt:lpstr>
      <vt:lpstr>Plant Patents</vt:lpstr>
      <vt:lpstr>Considerations for Cannabis</vt:lpstr>
      <vt:lpstr>Utility Patents</vt:lpstr>
      <vt:lpstr>Considerations for Cannabis</vt:lpstr>
      <vt:lpstr>Plant Variety Protection Certificates (PVPCs)</vt:lpstr>
      <vt:lpstr>PowerPoint Presentation</vt:lpstr>
      <vt:lpstr>PowerPoint Presentation</vt:lpstr>
      <vt:lpstr>PowerPoint Presentation</vt:lpstr>
      <vt:lpstr>Considerations for Cannabis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CENTRAL FLORIDA  EXECUTIVE MBA PROGAM BUSINESS LAW   Professor Kay Wolf  Intellectual Property Law for Business People</dc:title>
  <dc:creator>nmacdonald</dc:creator>
  <cp:lastModifiedBy>Melissa Hill</cp:lastModifiedBy>
  <cp:revision>351</cp:revision>
  <cp:lastPrinted>2017-06-28T15:50:57Z</cp:lastPrinted>
  <dcterms:created xsi:type="dcterms:W3CDTF">2012-02-16T14:44:01Z</dcterms:created>
  <dcterms:modified xsi:type="dcterms:W3CDTF">2017-06-28T17:45:14Z</dcterms:modified>
</cp:coreProperties>
</file>