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87" r:id="rId3"/>
    <p:sldId id="259" r:id="rId4"/>
    <p:sldId id="288" r:id="rId5"/>
    <p:sldId id="289" r:id="rId6"/>
    <p:sldId id="290" r:id="rId7"/>
    <p:sldId id="291" r:id="rId8"/>
    <p:sldId id="292" r:id="rId9"/>
    <p:sldId id="294" r:id="rId10"/>
    <p:sldId id="293" r:id="rId11"/>
    <p:sldId id="295" r:id="rId12"/>
    <p:sldId id="296" r:id="rId13"/>
    <p:sldId id="297" r:id="rId14"/>
    <p:sldId id="298" r:id="rId15"/>
    <p:sldId id="299" r:id="rId16"/>
    <p:sldId id="302" r:id="rId17"/>
    <p:sldId id="305" r:id="rId18"/>
    <p:sldId id="306" r:id="rId19"/>
    <p:sldId id="307" r:id="rId20"/>
    <p:sldId id="308" r:id="rId21"/>
    <p:sldId id="309" r:id="rId22"/>
    <p:sldId id="310" r:id="rId23"/>
    <p:sldId id="312" r:id="rId24"/>
    <p:sldId id="313" r:id="rId25"/>
    <p:sldId id="314" r:id="rId26"/>
    <p:sldId id="311" r:id="rId27"/>
    <p:sldId id="300" r:id="rId28"/>
    <p:sldId id="303" r:id="rId29"/>
    <p:sldId id="304" r:id="rId30"/>
    <p:sldId id="30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96"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E67CF2-80F1-094A-8B08-EE939B362D19}" type="datetimeFigureOut">
              <a:rPr lang="en-US" smtClean="0"/>
              <a:pPr/>
              <a:t>5/10/2017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BCB9EC8-23F6-5840-B327-CF9E4686B45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E67CF2-80F1-094A-8B08-EE939B362D1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B9EC8-23F6-5840-B327-CF9E4686B4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E67CF2-80F1-094A-8B08-EE939B362D1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B9EC8-23F6-5840-B327-CF9E4686B4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9E67CF2-80F1-094A-8B08-EE939B362D1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B9EC8-23F6-5840-B327-CF9E4686B45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E67CF2-80F1-094A-8B08-EE939B362D19}" type="datetimeFigureOut">
              <a:rPr lang="en-US" smtClean="0"/>
              <a:pPr/>
              <a:t>5/10/2017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BCB9EC8-23F6-5840-B327-CF9E4686B45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9E67CF2-80F1-094A-8B08-EE939B362D19}" type="datetimeFigureOut">
              <a:rPr lang="en-US" smtClean="0"/>
              <a:pPr/>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B9EC8-23F6-5840-B327-CF9E4686B45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E67CF2-80F1-094A-8B08-EE939B362D19}" type="datetimeFigureOut">
              <a:rPr lang="en-US" smtClean="0"/>
              <a:pPr/>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B9EC8-23F6-5840-B327-CF9E4686B45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E67CF2-80F1-094A-8B08-EE939B362D19}" type="datetimeFigureOut">
              <a:rPr lang="en-US" smtClean="0"/>
              <a:pPr/>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B9EC8-23F6-5840-B327-CF9E4686B4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67CF2-80F1-094A-8B08-EE939B362D19}" type="datetimeFigureOut">
              <a:rPr lang="en-US" smtClean="0"/>
              <a:pPr/>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B9EC8-23F6-5840-B327-CF9E4686B4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E67CF2-80F1-094A-8B08-EE939B362D19}" type="datetimeFigureOut">
              <a:rPr lang="en-US" smtClean="0"/>
              <a:pPr/>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B9EC8-23F6-5840-B327-CF9E4686B45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E67CF2-80F1-094A-8B08-EE939B362D19}" type="datetimeFigureOut">
              <a:rPr lang="en-US" smtClean="0"/>
              <a:pPr/>
              <a:t>5/10/2017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BCB9EC8-23F6-5840-B327-CF9E4686B45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9E67CF2-80F1-094A-8B08-EE939B362D19}" type="datetimeFigureOut">
              <a:rPr lang="en-US" smtClean="0"/>
              <a:pPr/>
              <a:t>5/10/2017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CB9EC8-23F6-5840-B327-CF9E4686B4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lexis.com/research/buttonTFLink?_m=d3a4a83194a680641be27aeafb2cf600&amp;_xfercite=%3ccite%20cc%3d%22USA%22%3e%3c%21%5bCDATA%5b146%20A.D.3d%20662%5d%5d%3e%3c%2fcite%3e&amp;_butType=4&amp;_butStat=0&amp;_butNum=30&amp;_butInline=1&amp;_butinfo=28%20U.S.C.%201498&amp;_fmtstr=FULL&amp;docnum=2&amp;_startdoc=1&amp;wchp=dGLbVzt-zSkAl&amp;_md5=16d9cf08fddc5c442d1964e568a70eca" TargetMode="External"/><Relationship Id="rId2" Type="http://schemas.openxmlformats.org/officeDocument/2006/relationships/hyperlink" Target="https://www.lexis.com/research/buttonTFLink?_m=d3a4a83194a680641be27aeafb2cf600&amp;_xfercite=%3ccite%20cc%3d%22USA%22%3e%3c%21%5bCDATA%5b146%20A.D.3d%20662%5d%5d%3e%3c%2fcite%3e&amp;_butType=4&amp;_butStat=0&amp;_butNum=29&amp;_butInline=1&amp;_butinfo=28%20U.S.C.%201498&amp;_fmtstr=FULL&amp;docnum=2&amp;_startdoc=1&amp;wchp=dGLbVzt-zSkAl&amp;_md5=a37f5166421f96f38da9166c55cee41a" TargetMode="External"/><Relationship Id="rId1" Type="http://schemas.openxmlformats.org/officeDocument/2006/relationships/slideLayout" Target="../slideLayouts/slideLayout2.xml"/><Relationship Id="rId5" Type="http://schemas.openxmlformats.org/officeDocument/2006/relationships/hyperlink" Target="https://www.lexis.com/research/buttonTFLink?_m=d3a4a83194a680641be27aeafb2cf600&amp;_xfercite=%3ccite%20cc%3d%22USA%22%3e%3c%21%5bCDATA%5b146%20A.D.3d%20662%5d%5d%3e%3c%2fcite%3e&amp;_butType=4&amp;_butStat=0&amp;_butNum=33&amp;_butInline=1&amp;_butinfo=28%20U.S.C.%201498&amp;_fmtstr=FULL&amp;docnum=2&amp;_startdoc=1&amp;wchp=dGLbVzt-zSkAl&amp;_md5=2cf5003b71dd44e8e57f1dc2033b078c" TargetMode="External"/><Relationship Id="rId4" Type="http://schemas.openxmlformats.org/officeDocument/2006/relationships/hyperlink" Target="https://www.lexis.com/research/buttonTFLink?_m=d3a4a83194a680641be27aeafb2cf600&amp;_xfercite=%3ccite%20cc%3d%22USA%22%3e%3c%21%5bCDATA%5b146%20A.D.3d%20662%5d%5d%3e%3c%2fcite%3e&amp;_butType=4&amp;_butStat=0&amp;_butNum=31&amp;_butInline=1&amp;_butinfo=28%20U.S.C.%201498&amp;_fmtstr=FULL&amp;docnum=2&amp;_startdoc=1&amp;wchp=dGLbVzt-zSkAl&amp;_md5=e96a569eb19e39d50733f1412ccd4e9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Ryan T. Santurri</a:t>
            </a:r>
            <a:endParaRPr lang="en-US" dirty="0"/>
          </a:p>
        </p:txBody>
      </p:sp>
      <p:sp>
        <p:nvSpPr>
          <p:cNvPr id="2" name="Title 1"/>
          <p:cNvSpPr>
            <a:spLocks noGrp="1"/>
          </p:cNvSpPr>
          <p:nvPr>
            <p:ph type="ctrTitle"/>
          </p:nvPr>
        </p:nvSpPr>
        <p:spPr/>
        <p:txBody>
          <a:bodyPr>
            <a:normAutofit fontScale="90000"/>
          </a:bodyPr>
          <a:lstStyle/>
          <a:p>
            <a:r>
              <a:rPr lang="en-US" dirty="0" smtClean="0"/>
              <a:t>How Do I Sue Thee, Let Me Count the Ways…A Survey of Recent Malpractice Cases in IP Law</a:t>
            </a:r>
            <a:endParaRPr lang="en-US" dirty="0"/>
          </a:p>
        </p:txBody>
      </p:sp>
      <p:pic>
        <p:nvPicPr>
          <p:cNvPr id="27650" name="Picture 2" descr="ADDM&amp;G"/>
          <p:cNvPicPr>
            <a:picLocks noChangeAspect="1" noChangeArrowheads="1"/>
          </p:cNvPicPr>
          <p:nvPr/>
        </p:nvPicPr>
        <p:blipFill>
          <a:blip r:embed="rId2"/>
          <a:srcRect/>
          <a:stretch>
            <a:fillRect/>
          </a:stretch>
        </p:blipFill>
        <p:spPr bwMode="auto">
          <a:xfrm>
            <a:off x="293914" y="5479790"/>
            <a:ext cx="2797629" cy="120577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Legal Malpractice (Solar Dynamics)</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77500" lnSpcReduction="20000"/>
          </a:bodyPr>
          <a:lstStyle/>
          <a:p>
            <a:r>
              <a:rPr lang="en-US" dirty="0" smtClean="0"/>
              <a:t>Patent in hand, Solar began negotiations with another company for an exclusive license to the ‘237 Patent, but the potential licensee argued that the patent was "too weak" </a:t>
            </a:r>
          </a:p>
          <a:p>
            <a:r>
              <a:rPr lang="en-US" dirty="0" smtClean="0"/>
              <a:t>Potential licensee proceeded to design and market its own shading system, along with other companies</a:t>
            </a:r>
          </a:p>
          <a:p>
            <a:r>
              <a:rPr lang="en-US" dirty="0" smtClean="0"/>
              <a:t>Solar sought further legal advice from another Buchanan lawyer, who opined that "the patent that [Buchanan and Mr. </a:t>
            </a:r>
            <a:r>
              <a:rPr lang="en-US" dirty="0" err="1" smtClean="0"/>
              <a:t>Paradies</a:t>
            </a:r>
            <a:r>
              <a:rPr lang="en-US" dirty="0" smtClean="0"/>
              <a:t>] had obtained for [Solar] had failed to adequately protect the company's idea and function, and that the patent provided no protection”</a:t>
            </a:r>
          </a:p>
          <a:p>
            <a:r>
              <a:rPr lang="en-US" dirty="0" smtClean="0"/>
              <a:t>Did not file a federal patent infringement suit against competitors</a:t>
            </a:r>
          </a:p>
          <a:p>
            <a:r>
              <a:rPr lang="en-US" dirty="0" smtClean="0"/>
              <a:t>Solar sued Buchanan and Mr. </a:t>
            </a:r>
            <a:r>
              <a:rPr lang="en-US" dirty="0" err="1" smtClean="0"/>
              <a:t>Paradies</a:t>
            </a:r>
            <a:r>
              <a:rPr lang="en-US" dirty="0" smtClean="0"/>
              <a:t> in state court as “negligent in failing to protect [</a:t>
            </a:r>
            <a:r>
              <a:rPr lang="en-US" dirty="0" err="1" smtClean="0"/>
              <a:t>Solar's</a:t>
            </a:r>
            <a:r>
              <a:rPr lang="en-US" dirty="0" smtClean="0"/>
              <a:t>] idea and design from infringement, and by failing to properly patent the fastening system.”  </a:t>
            </a:r>
          </a:p>
          <a:p>
            <a:r>
              <a:rPr lang="en-US" dirty="0" smtClean="0"/>
              <a:t>Solar Dynamics alleged the issued patent was inadequate to  protect </a:t>
            </a:r>
            <a:r>
              <a:rPr lang="en-US" dirty="0" err="1" smtClean="0"/>
              <a:t>Solar's</a:t>
            </a:r>
            <a:r>
              <a:rPr lang="en-US" dirty="0" smtClean="0"/>
              <a:t> idea and design from infringement by competitors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Legal Malpractice (Solar Dynamics)</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85000" lnSpcReduction="10000"/>
          </a:bodyPr>
          <a:lstStyle/>
          <a:p>
            <a:r>
              <a:rPr lang="en-US" dirty="0" smtClean="0"/>
              <a:t>With no first-filed patent action, state court is in pole position to interpret the scope, validity and infringement</a:t>
            </a:r>
          </a:p>
          <a:p>
            <a:r>
              <a:rPr lang="en-US" dirty="0" smtClean="0"/>
              <a:t>Florida’s Second DCA affirms decision dismissing the action, finding that </a:t>
            </a:r>
            <a:r>
              <a:rPr lang="en-US" i="1" dirty="0" smtClean="0"/>
              <a:t>Gunn</a:t>
            </a:r>
            <a:r>
              <a:rPr lang="en-US" dirty="0" smtClean="0"/>
              <a:t> does not apply because there has been no federal decision </a:t>
            </a:r>
          </a:p>
          <a:p>
            <a:r>
              <a:rPr lang="en-US" dirty="0" smtClean="0"/>
              <a:t>“Rather than testing the strength of its patent against an alleged infringer in federal court, Solar attempts to recast such federal issues as legal malpractice claims by attacking the lawyer's performance…under </a:t>
            </a:r>
            <a:r>
              <a:rPr lang="en-US" dirty="0" err="1" smtClean="0"/>
              <a:t>Solar's</a:t>
            </a:r>
            <a:r>
              <a:rPr lang="en-US" dirty="0" smtClean="0"/>
              <a:t> regime, the lawyers are possibly on the hook, [while] Solar avoids any risk that its patent will be found invalid or not infringed by a competitor. Solar would skirt federal oversight of its patent. As a broader policy issue, recasting patent issues as malpractice claims poses a risk that otherwise invalid patents will remain inviolate.” 211 So. 3d at 301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(TSE Indus.)</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i="1" dirty="0" smtClean="0"/>
              <a:t>TSE Indus. v. Larson &amp; Larson, P.A.</a:t>
            </a:r>
            <a:r>
              <a:rPr lang="en-US" dirty="0" smtClean="0"/>
              <a:t>, 987 So. 2d 687 (Fla. Dist. Ct. App. 2d Dist. 2008)</a:t>
            </a:r>
          </a:p>
          <a:p>
            <a:r>
              <a:rPr lang="en-US" dirty="0" smtClean="0"/>
              <a:t>TSE hired Larson to acquire U.S. Patent No. 5,219,925 (and several related patents) related to compounds used to release molded products from the mold</a:t>
            </a:r>
          </a:p>
          <a:p>
            <a:r>
              <a:rPr lang="en-US" dirty="0" smtClean="0"/>
              <a:t>Larson contacted Dexter Corp. regarding infringement of TSE patents by </a:t>
            </a:r>
            <a:r>
              <a:rPr lang="en-US" dirty="0" err="1" smtClean="0"/>
              <a:t>Aqualine</a:t>
            </a:r>
            <a:r>
              <a:rPr lang="en-US" dirty="0" smtClean="0"/>
              <a:t>® RC-321™, a “water </a:t>
            </a:r>
            <a:r>
              <a:rPr lang="en-US" dirty="0" err="1" smtClean="0"/>
              <a:t>dilutable</a:t>
            </a:r>
            <a:r>
              <a:rPr lang="en-US" dirty="0" smtClean="0"/>
              <a:t> concentrate that provides a durable release film for most rubber molding applications”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(TSE Indus.)</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92500"/>
          </a:bodyPr>
          <a:lstStyle/>
          <a:p>
            <a:r>
              <a:rPr lang="en-US" dirty="0" smtClean="0"/>
              <a:t>Dexter responded by stating the accused </a:t>
            </a:r>
            <a:r>
              <a:rPr lang="en-US" dirty="0" err="1" smtClean="0"/>
              <a:t>Aqualine</a:t>
            </a:r>
            <a:r>
              <a:rPr lang="en-US" dirty="0" smtClean="0"/>
              <a:t>® RC-321™ is the same as a prior compound sold more than a year before the patent</a:t>
            </a:r>
          </a:p>
          <a:p>
            <a:r>
              <a:rPr lang="en-US" dirty="0" smtClean="0"/>
              <a:t>Four years later, TSE sued a different company, </a:t>
            </a:r>
            <a:r>
              <a:rPr lang="en-US" dirty="0" err="1" smtClean="0"/>
              <a:t>Franklynn</a:t>
            </a:r>
            <a:r>
              <a:rPr lang="en-US" dirty="0" smtClean="0"/>
              <a:t>, for infringement</a:t>
            </a:r>
          </a:p>
          <a:p>
            <a:pPr lvl="1"/>
            <a:r>
              <a:rPr lang="en-US" dirty="0" smtClean="0"/>
              <a:t>In discovery, TSE did not disclose the Dexter correspondence</a:t>
            </a:r>
          </a:p>
          <a:p>
            <a:pPr lvl="1"/>
            <a:r>
              <a:rPr lang="en-US" dirty="0" err="1" smtClean="0"/>
              <a:t>Franklynn</a:t>
            </a:r>
            <a:r>
              <a:rPr lang="en-US" dirty="0" smtClean="0"/>
              <a:t> discovered it independently and accused TSE of vexatious litigation and malicious prosecution</a:t>
            </a:r>
          </a:p>
          <a:p>
            <a:pPr lvl="1"/>
            <a:r>
              <a:rPr lang="en-US" dirty="0" smtClean="0"/>
              <a:t>TSE patent was found invalid, TSE was sanctioned and TSE negotiated settlement to pay </a:t>
            </a:r>
            <a:r>
              <a:rPr lang="en-US" dirty="0" err="1" smtClean="0"/>
              <a:t>Franklynn’s</a:t>
            </a:r>
            <a:r>
              <a:rPr lang="en-US" dirty="0" smtClean="0"/>
              <a:t> fees and costs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(TSE Indus.)</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92500" lnSpcReduction="10000"/>
          </a:bodyPr>
          <a:lstStyle/>
          <a:p>
            <a:r>
              <a:rPr lang="en-US" dirty="0" smtClean="0"/>
              <a:t>More than two years after the finding of invalidity, TSE sues Larson for malpractice because it “(1) failed to adequately investigate the validity of TSE's patent; (2) failed to review relevant files before advising TSE to file suit; (3) advised TSE the patent infringement suit was "strong"; (4) failed to advise TSE of concerns about patent validity and the veracity of TSE's employee as a witness; (5) knowingly prepared and filed a false interrogatory response; (6) failed to advise TSE of issues regarding patent validity raised in correspondence; and (7) failed to adequately advise TSE's management regarding weaknesses in the action before and after filing suit.” </a:t>
            </a:r>
            <a:r>
              <a:rPr lang="en-US" i="1" dirty="0" smtClean="0"/>
              <a:t>Larson &amp; Larson, P.A. v. TSE Indus</a:t>
            </a:r>
            <a:r>
              <a:rPr lang="en-US" dirty="0" smtClean="0"/>
              <a:t>., 22 So. 3d 36, 39 n. 2 (Fla. 2009)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(TSE Indus.)</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dirty="0" smtClean="0"/>
              <a:t>Ultimately, Florida Supreme Court found the claims were barred by the SOL on the validity claims, but the claim of malpractice that resulted in the award of sanctions (and need to settle that issue) was not barred</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a:t>
            </a:r>
            <a:r>
              <a:rPr lang="en-US" i="1" dirty="0" err="1" smtClean="0"/>
              <a:t>Sinlab</a:t>
            </a:r>
            <a:r>
              <a:rPr lang="en-US" i="1" dirty="0" smtClean="0"/>
              <a:t>)</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dirty="0" smtClean="0"/>
              <a:t>Technique </a:t>
            </a:r>
            <a:r>
              <a:rPr lang="en-US" dirty="0" err="1" smtClean="0"/>
              <a:t>D’Usinage</a:t>
            </a:r>
            <a:r>
              <a:rPr lang="en-US" dirty="0" smtClean="0"/>
              <a:t> </a:t>
            </a:r>
            <a:r>
              <a:rPr lang="en-US" dirty="0" err="1" smtClean="0"/>
              <a:t>Sinlab</a:t>
            </a:r>
            <a:r>
              <a:rPr lang="en-US" dirty="0" smtClean="0"/>
              <a:t>, Inc. v. Murphy &amp; King, P.C., </a:t>
            </a:r>
            <a:r>
              <a:rPr lang="en-US" dirty="0" err="1" smtClean="0"/>
              <a:t>Gambrell</a:t>
            </a:r>
            <a:r>
              <a:rPr lang="en-US" dirty="0" smtClean="0"/>
              <a:t> &amp; Russell, LLP, et al., Case No. CACE-13-027549 (17</a:t>
            </a:r>
            <a:r>
              <a:rPr lang="en-US" baseline="30000" dirty="0" smtClean="0"/>
              <a:t>th</a:t>
            </a:r>
            <a:r>
              <a:rPr lang="en-US" dirty="0" smtClean="0"/>
              <a:t> Judicial Circuit, Broward Co. Fla.)</a:t>
            </a:r>
          </a:p>
          <a:p>
            <a:r>
              <a:rPr lang="en-US" dirty="0" smtClean="0"/>
              <a:t>According to the allegations of the complaint:</a:t>
            </a:r>
          </a:p>
          <a:p>
            <a:pPr lvl="1"/>
            <a:r>
              <a:rPr lang="en-US" dirty="0" err="1" smtClean="0"/>
              <a:t>Sinlab</a:t>
            </a:r>
            <a:r>
              <a:rPr lang="en-US" dirty="0" smtClean="0"/>
              <a:t> owns a number of dental implant technology patents</a:t>
            </a:r>
          </a:p>
          <a:p>
            <a:pPr lvl="1"/>
            <a:r>
              <a:rPr lang="en-US" dirty="0" smtClean="0"/>
              <a:t>Defendants were retained to investigate patent infringement claims against several entities</a:t>
            </a:r>
          </a:p>
          <a:p>
            <a:pPr lvl="1"/>
            <a:r>
              <a:rPr lang="en-US" dirty="0" smtClean="0"/>
              <a:t>Defendants sent cease and desist letters that triggered a </a:t>
            </a:r>
            <a:r>
              <a:rPr lang="en-US" dirty="0" err="1" smtClean="0"/>
              <a:t>dec</a:t>
            </a:r>
            <a:r>
              <a:rPr lang="en-US" dirty="0" smtClean="0"/>
              <a:t> action in ED Va.</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a:t>
            </a:r>
            <a:r>
              <a:rPr lang="en-US" i="1" dirty="0" err="1" smtClean="0"/>
              <a:t>Sinlab</a:t>
            </a:r>
            <a:r>
              <a:rPr lang="en-US" i="1" dirty="0" smtClean="0"/>
              <a:t>)</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dirty="0" smtClean="0"/>
              <a:t>The allegations of the complaint continued:</a:t>
            </a:r>
          </a:p>
          <a:p>
            <a:pPr lvl="1"/>
            <a:r>
              <a:rPr lang="en-US" dirty="0" smtClean="0"/>
              <a:t>Defendants failed to allege indirect infringement in counterclaims</a:t>
            </a:r>
          </a:p>
          <a:p>
            <a:pPr lvl="1"/>
            <a:r>
              <a:rPr lang="en-US" dirty="0" smtClean="0"/>
              <a:t>Court ordered deadlines on rocket docket</a:t>
            </a:r>
          </a:p>
          <a:p>
            <a:pPr lvl="1"/>
            <a:r>
              <a:rPr lang="en-US" dirty="0" smtClean="0"/>
              <a:t>Defendants failed to timely serve discovery or serve expert reports</a:t>
            </a:r>
          </a:p>
          <a:p>
            <a:pPr lvl="1"/>
            <a:r>
              <a:rPr lang="en-US" dirty="0" smtClean="0"/>
              <a:t>Defendants served a placeholder damages report and no liability report on indirect infringement</a:t>
            </a:r>
          </a:p>
          <a:p>
            <a:pPr lvl="1"/>
            <a:r>
              <a:rPr lang="en-US" dirty="0" smtClean="0"/>
              <a:t>Further damages opinions were excluded</a:t>
            </a:r>
          </a:p>
          <a:p>
            <a:pPr lvl="1"/>
            <a:r>
              <a:rPr lang="en-US" dirty="0" smtClean="0"/>
              <a:t>Court granted motions in </a:t>
            </a:r>
            <a:r>
              <a:rPr lang="en-US" dirty="0" err="1" smtClean="0"/>
              <a:t>limine</a:t>
            </a:r>
            <a:r>
              <a:rPr lang="en-US" dirty="0" smtClean="0"/>
              <a:t> precluding other infringement theories</a:t>
            </a:r>
          </a:p>
          <a:p>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a:t>
            </a:r>
            <a:r>
              <a:rPr lang="en-US" i="1" dirty="0" err="1" smtClean="0"/>
              <a:t>Sinlab</a:t>
            </a:r>
            <a:r>
              <a:rPr lang="en-US" i="1" dirty="0" smtClean="0"/>
              <a:t>)</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dirty="0" smtClean="0"/>
              <a:t>The allegations of the complaint continued:</a:t>
            </a:r>
          </a:p>
          <a:p>
            <a:pPr lvl="1"/>
            <a:r>
              <a:rPr lang="en-US" dirty="0" smtClean="0"/>
              <a:t>MSJ was granted against </a:t>
            </a:r>
            <a:r>
              <a:rPr lang="en-US" dirty="0" err="1" smtClean="0"/>
              <a:t>Sinlab</a:t>
            </a:r>
            <a:endParaRPr lang="en-US" dirty="0" smtClean="0"/>
          </a:p>
          <a:p>
            <a:pPr lvl="1"/>
            <a:r>
              <a:rPr lang="en-US" dirty="0" err="1" smtClean="0"/>
              <a:t>Sinlab</a:t>
            </a:r>
            <a:r>
              <a:rPr lang="en-US" dirty="0" smtClean="0"/>
              <a:t> had not received notice of adverse rulings or ability to seek rehearing</a:t>
            </a:r>
          </a:p>
          <a:p>
            <a:pPr lvl="1"/>
            <a:r>
              <a:rPr lang="en-US" dirty="0" smtClean="0"/>
              <a:t>Bill of costs awarded against </a:t>
            </a:r>
            <a:r>
              <a:rPr lang="en-US" dirty="0" err="1" smtClean="0"/>
              <a:t>Sinlab</a:t>
            </a:r>
            <a:endParaRPr lang="en-US" dirty="0" smtClean="0"/>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(Deadlines)</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sz="2400" dirty="0" smtClean="0"/>
              <a:t>Two-Way Media LLC v. AT&amp;T, Inc., 782 F.3d 1311 (Fed. Cir. 2015)</a:t>
            </a:r>
          </a:p>
          <a:p>
            <a:r>
              <a:rPr lang="en-US" dirty="0" smtClean="0"/>
              <a:t>TWM wins at trial ($40M judgment)</a:t>
            </a:r>
          </a:p>
          <a:p>
            <a:pPr lvl="1"/>
            <a:r>
              <a:rPr lang="en-US" dirty="0" smtClean="0"/>
              <a:t>AT&amp;T files Rule 50/59 motions tolling time to appeal</a:t>
            </a:r>
          </a:p>
          <a:p>
            <a:pPr lvl="1"/>
            <a:r>
              <a:rPr lang="en-US" dirty="0" smtClean="0"/>
              <a:t>Orders denying AT&amp;T motions stated in ECF notification that orders were for leave to file seal were granted</a:t>
            </a:r>
          </a:p>
          <a:p>
            <a:pPr lvl="1"/>
            <a:r>
              <a:rPr lang="en-US" dirty="0" smtClean="0"/>
              <a:t>Separate denial of non-confidential motion and award of costs also entered</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28 U.S.C. 1338(a)</a:t>
            </a:r>
            <a:endParaRPr lang="en-US" dirty="0"/>
          </a:p>
        </p:txBody>
      </p:sp>
      <p:sp>
        <p:nvSpPr>
          <p:cNvPr id="3" name="Content Placeholder 2"/>
          <p:cNvSpPr>
            <a:spLocks noGrp="1"/>
          </p:cNvSpPr>
          <p:nvPr>
            <p:ph sz="quarter" idx="1"/>
          </p:nvPr>
        </p:nvSpPr>
        <p:spPr/>
        <p:txBody>
          <a:bodyPr>
            <a:normAutofit/>
          </a:bodyPr>
          <a:lstStyle/>
          <a:p>
            <a:r>
              <a:rPr lang="en-US" dirty="0" smtClean="0"/>
              <a:t>“The district courts shall have original jurisdiction of any civil action arising under any Act of Congress relating to patents, plant variety protection, copyrights and trademarks. No State court shall have jurisdiction over any claim for relief arising under any Act of Congress relating to patents, plant variety protection, or copyrights…”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(Deadlines)</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dirty="0" smtClean="0"/>
              <a:t>AT&amp;T did not discovery post trial motions were denied until after deadline to appeal</a:t>
            </a:r>
          </a:p>
          <a:p>
            <a:pPr lvl="1"/>
            <a:r>
              <a:rPr lang="en-US" dirty="0" smtClean="0"/>
              <a:t>Court denied motion to extend time to appeal/reopen appeal period, which require that the party had no notice of judgment under </a:t>
            </a:r>
            <a:r>
              <a:rPr lang="en-US" dirty="0" err="1" smtClean="0"/>
              <a:t>Fed.R.App.P</a:t>
            </a:r>
            <a:r>
              <a:rPr lang="en-US" dirty="0" smtClean="0"/>
              <a:t>. 4(a) and show good cause/excusable neglect </a:t>
            </a:r>
          </a:p>
          <a:p>
            <a:r>
              <a:rPr lang="en-US" dirty="0" smtClean="0"/>
              <a:t>TWM Court noted 18 lawyers received ECF and assistants downloaded to internal system</a:t>
            </a:r>
          </a:p>
          <a:p>
            <a:r>
              <a:rPr lang="en-US" dirty="0" smtClean="0"/>
              <a:t>Held all accountable for not reviewing every filing with Court via ECF</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(Scope of Rep)</a:t>
            </a:r>
            <a:endParaRPr lang="en-US" i="1" dirty="0"/>
          </a:p>
        </p:txBody>
      </p:sp>
      <p:sp>
        <p:nvSpPr>
          <p:cNvPr id="3" name="Content Placeholder 2"/>
          <p:cNvSpPr>
            <a:spLocks noGrp="1"/>
          </p:cNvSpPr>
          <p:nvPr>
            <p:ph sz="quarter" idx="1"/>
          </p:nvPr>
        </p:nvSpPr>
        <p:spPr>
          <a:xfrm>
            <a:off x="914400" y="1447799"/>
            <a:ext cx="7772400" cy="5072743"/>
          </a:xfrm>
        </p:spPr>
        <p:txBody>
          <a:bodyPr>
            <a:normAutofit lnSpcReduction="10000"/>
          </a:bodyPr>
          <a:lstStyle/>
          <a:p>
            <a:r>
              <a:rPr lang="en-US" i="1" dirty="0" err="1" smtClean="0"/>
              <a:t>Meriturn</a:t>
            </a:r>
            <a:r>
              <a:rPr lang="en-US" i="1" dirty="0" smtClean="0"/>
              <a:t> Partners, LLC</a:t>
            </a:r>
            <a:r>
              <a:rPr lang="en-US" dirty="0" smtClean="0"/>
              <a:t>, 2015 IL App (1st) 131883 (Ill. App. Ct. 1st Dist. 2015)</a:t>
            </a:r>
          </a:p>
          <a:p>
            <a:pPr lvl="1"/>
            <a:r>
              <a:rPr lang="en-US" dirty="0" smtClean="0"/>
              <a:t>Private equity firm hired Banner &amp; </a:t>
            </a:r>
            <a:r>
              <a:rPr lang="en-US" dirty="0" err="1" smtClean="0"/>
              <a:t>Witcoff</a:t>
            </a:r>
            <a:r>
              <a:rPr lang="en-US" dirty="0" smtClean="0"/>
              <a:t> to consult on investment into another company</a:t>
            </a:r>
          </a:p>
          <a:p>
            <a:pPr lvl="1"/>
            <a:r>
              <a:rPr lang="en-US" dirty="0" smtClean="0"/>
              <a:t>B&amp;W agreed to perform due diligence study on ownership of patent portfolio</a:t>
            </a:r>
          </a:p>
          <a:p>
            <a:pPr lvl="1"/>
            <a:r>
              <a:rPr lang="en-US" dirty="0" err="1" smtClean="0"/>
              <a:t>Meriturn</a:t>
            </a:r>
            <a:r>
              <a:rPr lang="en-US" dirty="0" smtClean="0"/>
              <a:t> and third party each committed $3M to transaction</a:t>
            </a:r>
          </a:p>
          <a:p>
            <a:pPr lvl="1"/>
            <a:r>
              <a:rPr lang="en-US" dirty="0" smtClean="0"/>
              <a:t>B&amp;W failed to determine that one patent was owned by in-law of prior owner of company, killing a subsequent venture with multimillion dollar royalties</a:t>
            </a:r>
          </a:p>
          <a:p>
            <a:pPr lvl="1"/>
            <a:r>
              <a:rPr lang="en-US" dirty="0" smtClean="0"/>
              <a:t>Jury found B&amp;W on hook for $3M of </a:t>
            </a:r>
            <a:r>
              <a:rPr lang="en-US" dirty="0" err="1" smtClean="0"/>
              <a:t>Meriturn</a:t>
            </a:r>
            <a:r>
              <a:rPr lang="en-US" dirty="0" smtClean="0"/>
              <a:t> and $3M of third party investors </a:t>
            </a:r>
          </a:p>
          <a:p>
            <a:pPr lvl="1"/>
            <a:r>
              <a:rPr lang="en-US" dirty="0" smtClean="0"/>
              <a:t>Exercise case about non-client investors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(Contingency)</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i="1" dirty="0" smtClean="0"/>
              <a:t>Parallel Networks, LLC v. Jenner &amp; Block LLP</a:t>
            </a:r>
            <a:r>
              <a:rPr lang="en-US" dirty="0" smtClean="0"/>
              <a:t>, 2015 Tex. App. LEXIS 10461 (Tex. App. Dallas Oct. 9, 2015)</a:t>
            </a:r>
          </a:p>
          <a:p>
            <a:pPr lvl="1"/>
            <a:r>
              <a:rPr lang="en-US" dirty="0" smtClean="0"/>
              <a:t>NPE retained J&amp;B on contingency</a:t>
            </a:r>
          </a:p>
          <a:p>
            <a:pPr lvl="1"/>
            <a:r>
              <a:rPr lang="en-US" dirty="0" smtClean="0"/>
              <a:t>J&amp;B bailed after losing MSJ, client paid $500K in hourly fees on exit</a:t>
            </a:r>
          </a:p>
          <a:p>
            <a:pPr lvl="1"/>
            <a:r>
              <a:rPr lang="en-US" dirty="0" smtClean="0"/>
              <a:t>After Parallel settled using different counsel, J&amp;B exercised clause to get $4.4M as part of settlement in arbitration</a:t>
            </a:r>
          </a:p>
          <a:p>
            <a:pPr lvl="1"/>
            <a:r>
              <a:rPr lang="en-US" dirty="0" smtClean="0"/>
              <a:t>Affirmed on appeal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a:t>
            </a:r>
            <a:r>
              <a:rPr lang="en-US" i="1" dirty="0" smtClean="0"/>
              <a:t>(</a:t>
            </a:r>
            <a:r>
              <a:rPr lang="en-US" i="1" dirty="0" err="1" smtClean="0"/>
              <a:t>Brookwood</a:t>
            </a:r>
            <a:r>
              <a:rPr lang="en-US" i="1" dirty="0" smtClean="0"/>
              <a:t>)</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92500"/>
          </a:bodyPr>
          <a:lstStyle/>
          <a:p>
            <a:r>
              <a:rPr lang="en-US" i="1" dirty="0" err="1" smtClean="0"/>
              <a:t>Brookwood</a:t>
            </a:r>
            <a:r>
              <a:rPr lang="en-US" i="1" dirty="0" smtClean="0"/>
              <a:t> Cos., Inc. v Alston &amp; Bird LLP, </a:t>
            </a:r>
            <a:r>
              <a:rPr lang="en-US" dirty="0" smtClean="0"/>
              <a:t>146 A.D.3d 662 (N.Y. App. Div. 1st Dep't Jan. 26, 2017</a:t>
            </a:r>
            <a:r>
              <a:rPr lang="en-US" dirty="0" smtClean="0"/>
              <a:t>)</a:t>
            </a:r>
          </a:p>
          <a:p>
            <a:pPr lvl="1"/>
            <a:r>
              <a:rPr lang="en-US" dirty="0" smtClean="0"/>
              <a:t>In 2006, </a:t>
            </a:r>
            <a:r>
              <a:rPr lang="en-US" dirty="0" err="1" smtClean="0"/>
              <a:t>Brookwood</a:t>
            </a:r>
            <a:r>
              <a:rPr lang="en-US" dirty="0" smtClean="0"/>
              <a:t> informed </a:t>
            </a:r>
            <a:r>
              <a:rPr lang="en-US" dirty="0" smtClean="0"/>
              <a:t>the government that </a:t>
            </a:r>
            <a:r>
              <a:rPr lang="en-US" dirty="0" smtClean="0"/>
              <a:t>compliance </a:t>
            </a:r>
            <a:r>
              <a:rPr lang="en-US" dirty="0" smtClean="0"/>
              <a:t>with the government's specifications </a:t>
            </a:r>
            <a:r>
              <a:rPr lang="en-US" dirty="0" smtClean="0"/>
              <a:t>could </a:t>
            </a:r>
            <a:r>
              <a:rPr lang="en-US" dirty="0" smtClean="0"/>
              <a:t>infringe on patents held by nonparty </a:t>
            </a:r>
            <a:r>
              <a:rPr lang="en-US" dirty="0" err="1" smtClean="0"/>
              <a:t>Nextec</a:t>
            </a:r>
            <a:r>
              <a:rPr lang="en-US" dirty="0" smtClean="0"/>
              <a:t> Applications, Inc. (</a:t>
            </a:r>
            <a:r>
              <a:rPr lang="en-US" dirty="0" err="1" smtClean="0"/>
              <a:t>Nextec</a:t>
            </a:r>
            <a:r>
              <a:rPr lang="en-US" dirty="0" smtClean="0"/>
              <a:t>). </a:t>
            </a:r>
            <a:endParaRPr lang="en-US" dirty="0" smtClean="0"/>
          </a:p>
          <a:p>
            <a:pPr lvl="1"/>
            <a:r>
              <a:rPr lang="en-US" dirty="0" smtClean="0"/>
              <a:t>The </a:t>
            </a:r>
            <a:r>
              <a:rPr lang="en-US" dirty="0" smtClean="0"/>
              <a:t>government </a:t>
            </a:r>
            <a:r>
              <a:rPr lang="en-US" dirty="0" smtClean="0"/>
              <a:t>changed </a:t>
            </a:r>
            <a:r>
              <a:rPr lang="en-US" dirty="0" smtClean="0"/>
              <a:t>its specifications, but </a:t>
            </a:r>
            <a:r>
              <a:rPr lang="en-US" dirty="0" smtClean="0"/>
              <a:t>a </a:t>
            </a:r>
            <a:r>
              <a:rPr lang="en-US" dirty="0" smtClean="0"/>
              <a:t>government specialist </a:t>
            </a:r>
            <a:r>
              <a:rPr lang="en-US" dirty="0" smtClean="0"/>
              <a:t>also stated </a:t>
            </a:r>
            <a:r>
              <a:rPr lang="en-US" dirty="0" smtClean="0"/>
              <a:t>in an email </a:t>
            </a:r>
            <a:r>
              <a:rPr lang="en-US" dirty="0" smtClean="0"/>
              <a:t>that </a:t>
            </a:r>
            <a:r>
              <a:rPr lang="en-US" dirty="0" smtClean="0"/>
              <a:t>the government's standard patent infringement indemnity clause would be included in the contract stating, in sum and substance, that the government authorizes and consents to the use of any patented invention in fulfillment of its contracts (see CFR 48 CFR 52.227-1[a]). </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a:t>
            </a:r>
            <a:r>
              <a:rPr lang="en-US" i="1" dirty="0" smtClean="0"/>
              <a:t>(</a:t>
            </a:r>
            <a:r>
              <a:rPr lang="en-US" i="1" dirty="0" err="1" smtClean="0"/>
              <a:t>Brookwood</a:t>
            </a:r>
            <a:r>
              <a:rPr lang="en-US" i="1" dirty="0" smtClean="0"/>
              <a:t>)</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92500" lnSpcReduction="20000"/>
          </a:bodyPr>
          <a:lstStyle/>
          <a:p>
            <a:r>
              <a:rPr lang="en-US" dirty="0" err="1" smtClean="0"/>
              <a:t>Brookwood</a:t>
            </a:r>
            <a:r>
              <a:rPr lang="en-US" dirty="0" smtClean="0"/>
              <a:t> was ultimately a subcontractor on the project, though there was no contract provision on infringement  </a:t>
            </a:r>
          </a:p>
          <a:p>
            <a:r>
              <a:rPr lang="en-US" dirty="0" err="1" smtClean="0"/>
              <a:t>Nextec</a:t>
            </a:r>
            <a:r>
              <a:rPr lang="en-US" dirty="0" smtClean="0"/>
              <a:t> sued </a:t>
            </a:r>
            <a:r>
              <a:rPr lang="en-US" dirty="0" err="1" smtClean="0"/>
              <a:t>Brookwood</a:t>
            </a:r>
            <a:endParaRPr lang="en-US" dirty="0" smtClean="0"/>
          </a:p>
          <a:p>
            <a:r>
              <a:rPr lang="en-US" dirty="0" smtClean="0"/>
              <a:t>A </a:t>
            </a:r>
            <a:r>
              <a:rPr lang="en-US" dirty="0" smtClean="0"/>
              <a:t>&amp; B </a:t>
            </a:r>
            <a:r>
              <a:rPr lang="en-US" dirty="0" smtClean="0"/>
              <a:t>answered and included </a:t>
            </a:r>
            <a:r>
              <a:rPr lang="en-US" dirty="0" smtClean="0"/>
              <a:t>a defense under </a:t>
            </a:r>
            <a:r>
              <a:rPr lang="en-US" dirty="0" smtClean="0">
                <a:hlinkClick r:id="rId2"/>
              </a:rPr>
              <a:t>28 USC § </a:t>
            </a:r>
            <a:r>
              <a:rPr lang="en-US" dirty="0" smtClean="0">
                <a:hlinkClick r:id="rId2"/>
              </a:rPr>
              <a:t>1498</a:t>
            </a:r>
            <a:r>
              <a:rPr lang="en-US" dirty="0" smtClean="0"/>
              <a:t> </a:t>
            </a:r>
          </a:p>
          <a:p>
            <a:r>
              <a:rPr lang="en-US" dirty="0" smtClean="0"/>
              <a:t>A &amp; B subsequently sought partial </a:t>
            </a:r>
            <a:r>
              <a:rPr lang="en-US" dirty="0" smtClean="0"/>
              <a:t>summary </a:t>
            </a:r>
            <a:r>
              <a:rPr lang="en-US" dirty="0" smtClean="0"/>
              <a:t>judgment under</a:t>
            </a:r>
            <a:r>
              <a:rPr lang="en-US" dirty="0" smtClean="0"/>
              <a:t> </a:t>
            </a:r>
            <a:r>
              <a:rPr lang="en-US" dirty="0" smtClean="0">
                <a:hlinkClick r:id="rId3"/>
              </a:rPr>
              <a:t>28 USC § 1498</a:t>
            </a:r>
            <a:r>
              <a:rPr lang="en-US" dirty="0" smtClean="0"/>
              <a:t>, but </a:t>
            </a:r>
            <a:r>
              <a:rPr lang="en-US" dirty="0" smtClean="0"/>
              <a:t>it was granted in part and denied in part</a:t>
            </a:r>
          </a:p>
          <a:p>
            <a:r>
              <a:rPr lang="en-US" dirty="0" smtClean="0"/>
              <a:t>After discovery ended, A </a:t>
            </a:r>
            <a:r>
              <a:rPr lang="en-US" dirty="0" smtClean="0"/>
              <a:t>&amp; B </a:t>
            </a:r>
            <a:r>
              <a:rPr lang="en-US" dirty="0" smtClean="0"/>
              <a:t>again sought MSJ on </a:t>
            </a:r>
            <a:r>
              <a:rPr lang="en-US" dirty="0" smtClean="0">
                <a:hlinkClick r:id="rId4"/>
              </a:rPr>
              <a:t>28 </a:t>
            </a:r>
            <a:r>
              <a:rPr lang="en-US" dirty="0" smtClean="0">
                <a:hlinkClick r:id="rId4"/>
              </a:rPr>
              <a:t>USC § 1498(a</a:t>
            </a:r>
            <a:r>
              <a:rPr lang="en-US" dirty="0" smtClean="0">
                <a:hlinkClick r:id="rId4"/>
              </a:rPr>
              <a:t>)</a:t>
            </a:r>
            <a:r>
              <a:rPr lang="en-US" dirty="0" smtClean="0"/>
              <a:t> </a:t>
            </a:r>
            <a:r>
              <a:rPr lang="en-US" dirty="0" smtClean="0"/>
              <a:t>along with on invalidity</a:t>
            </a:r>
          </a:p>
          <a:p>
            <a:r>
              <a:rPr lang="en-US" dirty="0" smtClean="0"/>
              <a:t>T</a:t>
            </a:r>
            <a:r>
              <a:rPr lang="en-US" dirty="0" smtClean="0"/>
              <a:t>he court </a:t>
            </a:r>
            <a:r>
              <a:rPr lang="en-US" dirty="0" smtClean="0"/>
              <a:t>dismissed seven of the ten </a:t>
            </a:r>
            <a:r>
              <a:rPr lang="en-US" dirty="0" smtClean="0"/>
              <a:t>claims but denied the motion </a:t>
            </a:r>
            <a:r>
              <a:rPr lang="en-US" dirty="0" smtClean="0"/>
              <a:t>made pursuant to </a:t>
            </a:r>
            <a:r>
              <a:rPr lang="en-US" dirty="0" smtClean="0">
                <a:hlinkClick r:id="rId5"/>
              </a:rPr>
              <a:t>28 USC § 1498(a)</a:t>
            </a:r>
            <a:r>
              <a:rPr lang="en-US" dirty="0" smtClean="0"/>
              <a:t> as "premature" </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a:t>
            </a:r>
            <a:r>
              <a:rPr lang="en-US" i="1" dirty="0" smtClean="0"/>
              <a:t>(</a:t>
            </a:r>
            <a:r>
              <a:rPr lang="en-US" i="1" dirty="0" err="1" smtClean="0"/>
              <a:t>Brookwood</a:t>
            </a:r>
            <a:r>
              <a:rPr lang="en-US" i="1" dirty="0" smtClean="0"/>
              <a:t>)</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dirty="0" err="1" smtClean="0"/>
              <a:t>Brookwood</a:t>
            </a:r>
            <a:r>
              <a:rPr lang="en-US" dirty="0" smtClean="0"/>
              <a:t> fired A &amp; B, and different counsel won at trial on </a:t>
            </a:r>
            <a:r>
              <a:rPr lang="en-US" dirty="0" err="1" smtClean="0"/>
              <a:t>noninfringement</a:t>
            </a:r>
            <a:endParaRPr lang="en-US" dirty="0" smtClean="0"/>
          </a:p>
          <a:p>
            <a:r>
              <a:rPr lang="en-US" dirty="0" err="1" smtClean="0"/>
              <a:t>Brookwood</a:t>
            </a:r>
            <a:r>
              <a:rPr lang="en-US" dirty="0" smtClean="0"/>
              <a:t> sued A &amp; B arguing (essentially) that A &amp; B should have sought early dismissal and also done better MSJs</a:t>
            </a:r>
          </a:p>
          <a:p>
            <a:r>
              <a:rPr lang="en-US" dirty="0" smtClean="0"/>
              <a:t>The failure to win early cost $10M in defense costs</a:t>
            </a:r>
          </a:p>
          <a:p>
            <a:r>
              <a:rPr lang="en-US" dirty="0" smtClean="0"/>
              <a:t>A &amp; B wins dismissal of claims</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 (Licensing)</a:t>
            </a:r>
            <a:endParaRPr lang="en-US" i="1" dirty="0"/>
          </a:p>
        </p:txBody>
      </p:sp>
      <p:sp>
        <p:nvSpPr>
          <p:cNvPr id="3" name="Content Placeholder 2"/>
          <p:cNvSpPr>
            <a:spLocks noGrp="1"/>
          </p:cNvSpPr>
          <p:nvPr>
            <p:ph sz="quarter" idx="1"/>
          </p:nvPr>
        </p:nvSpPr>
        <p:spPr>
          <a:xfrm>
            <a:off x="914400" y="1447799"/>
            <a:ext cx="7772400" cy="5072743"/>
          </a:xfrm>
        </p:spPr>
        <p:txBody>
          <a:bodyPr>
            <a:normAutofit lnSpcReduction="10000"/>
          </a:bodyPr>
          <a:lstStyle/>
          <a:p>
            <a:r>
              <a:rPr lang="en-US" i="1" dirty="0" err="1" smtClean="0"/>
              <a:t>Metamorfyx</a:t>
            </a:r>
            <a:r>
              <a:rPr lang="en-US" i="1" dirty="0" smtClean="0"/>
              <a:t> v. </a:t>
            </a:r>
            <a:r>
              <a:rPr lang="en-US" i="1" dirty="0" err="1" smtClean="0"/>
              <a:t>Vanek</a:t>
            </a:r>
            <a:r>
              <a:rPr lang="en-US" dirty="0" smtClean="0"/>
              <a:t>, 2015 Cal. App. </a:t>
            </a:r>
            <a:r>
              <a:rPr lang="en-US" dirty="0" err="1" smtClean="0"/>
              <a:t>Unpub</a:t>
            </a:r>
            <a:r>
              <a:rPr lang="en-US" dirty="0" smtClean="0"/>
              <a:t>. LEXIS 6477 (Cal. App. 2d Dist. Sept. 11, 2015)</a:t>
            </a:r>
          </a:p>
          <a:p>
            <a:pPr lvl="1"/>
            <a:r>
              <a:rPr lang="en-US" dirty="0" smtClean="0"/>
              <a:t>Plaintiff alleges that it should have received a higher per unit royalty from Microsoft on 27 million infringing keyboards</a:t>
            </a:r>
          </a:p>
          <a:p>
            <a:pPr lvl="1"/>
            <a:r>
              <a:rPr lang="en-US" dirty="0" smtClean="0"/>
              <a:t>Plaintiff initially entered license with Microsoft after defending ex parte reexamination</a:t>
            </a:r>
          </a:p>
          <a:p>
            <a:pPr lvl="2"/>
            <a:r>
              <a:rPr lang="en-US" dirty="0" smtClean="0"/>
              <a:t>Plaintiff received $400K as a one time fee with potential ongoing royalties</a:t>
            </a:r>
          </a:p>
          <a:p>
            <a:pPr lvl="2"/>
            <a:r>
              <a:rPr lang="en-US" dirty="0" smtClean="0"/>
              <a:t>However, arbitrators found “that royalties would only be owed for keyboards that both infringed the patents </a:t>
            </a:r>
            <a:r>
              <a:rPr lang="en-US" u="sng" dirty="0" smtClean="0"/>
              <a:t>and</a:t>
            </a:r>
            <a:r>
              <a:rPr lang="en-US" dirty="0" smtClean="0"/>
              <a:t> also fell within the contract definition of the term ‘royalty bearing keyboards’,” therefore infringing keyboards did not trigger royalty payments</a:t>
            </a:r>
          </a:p>
          <a:p>
            <a:pPr lvl="1"/>
            <a:r>
              <a:rPr lang="en-US" dirty="0" smtClean="0"/>
              <a:t>No reported decision on ultimate resolution </a:t>
            </a:r>
          </a:p>
          <a:p>
            <a:pPr lvl="2"/>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Negotiations Against Patent Client (Apollo-Greenberg)</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77500" lnSpcReduction="20000"/>
          </a:bodyPr>
          <a:lstStyle/>
          <a:p>
            <a:r>
              <a:rPr lang="en-US" dirty="0" smtClean="0"/>
              <a:t>Greenberg </a:t>
            </a:r>
            <a:r>
              <a:rPr lang="en-US" dirty="0" err="1" smtClean="0"/>
              <a:t>Traurig</a:t>
            </a:r>
            <a:r>
              <a:rPr lang="en-US" dirty="0" smtClean="0"/>
              <a:t> prepared the patent application for Apollo’s debt collection system and was closely involved in the process of securing it</a:t>
            </a:r>
          </a:p>
          <a:p>
            <a:pPr lvl="1"/>
            <a:r>
              <a:rPr lang="en-US" dirty="0" smtClean="0"/>
              <a:t>Greenberg filed the provisional that led to U.S. Patent Nos. 7,814,005 and the 8,510,214 (along with more than 10 other patents and almost 10 still pending)</a:t>
            </a:r>
          </a:p>
          <a:p>
            <a:r>
              <a:rPr lang="en-US" dirty="0" smtClean="0"/>
              <a:t>Apollo licensed to Lantern Credit LLC, which is over $2M behind on its $11M license deal</a:t>
            </a:r>
          </a:p>
          <a:p>
            <a:r>
              <a:rPr lang="en-US" dirty="0" smtClean="0"/>
              <a:t>Apollo sued Lantern Credit for breach and Greenberg is representing Lantern Credit</a:t>
            </a:r>
          </a:p>
          <a:p>
            <a:r>
              <a:rPr lang="en-US" dirty="0" smtClean="0"/>
              <a:t>Lantern responded to the suit in March by denying all allegations and firing back that the Apollo patent is invalid because it is a “generic computer implementation of a mere abstract idea.” </a:t>
            </a:r>
          </a:p>
          <a:p>
            <a:r>
              <a:rPr lang="en-US" dirty="0" smtClean="0"/>
              <a:t>Motion to disqualify pending arguing Greenberg knows of confidential information and that representation substantially relates to efforts to invalidate the patents that were prosecuted by Greenberg on behalf of Apollo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Subject Matter Conflicts</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85000" lnSpcReduction="10000"/>
          </a:bodyPr>
          <a:lstStyle/>
          <a:p>
            <a:r>
              <a:rPr lang="en-US" dirty="0" smtClean="0"/>
              <a:t>In </a:t>
            </a:r>
            <a:r>
              <a:rPr lang="en-US" i="1" dirty="0" err="1" smtClean="0"/>
              <a:t>Maling</a:t>
            </a:r>
            <a:r>
              <a:rPr lang="en-US" i="1" dirty="0" smtClean="0"/>
              <a:t> v. Finnegan, Henderson, </a:t>
            </a:r>
            <a:r>
              <a:rPr lang="en-US" i="1" dirty="0" err="1" smtClean="0"/>
              <a:t>Farabow</a:t>
            </a:r>
            <a:r>
              <a:rPr lang="en-US" i="1" dirty="0" smtClean="0"/>
              <a:t>, Garrett &amp; </a:t>
            </a:r>
            <a:r>
              <a:rPr lang="en-US" i="1" dirty="0" err="1" smtClean="0"/>
              <a:t>Dunner</a:t>
            </a:r>
            <a:r>
              <a:rPr lang="en-US" i="1" dirty="0" smtClean="0"/>
              <a:t>, LLP</a:t>
            </a:r>
            <a:r>
              <a:rPr lang="en-US" dirty="0" smtClean="0"/>
              <a:t>, 473 Mass. 336, 341 (Mass. 2015), court considered whether pursuing patents for two different clients on related technology (</a:t>
            </a:r>
            <a:r>
              <a:rPr lang="en-US" dirty="0" err="1" smtClean="0"/>
              <a:t>screwless</a:t>
            </a:r>
            <a:r>
              <a:rPr lang="en-US" dirty="0" smtClean="0"/>
              <a:t> eyeglasses) was a conflict</a:t>
            </a:r>
          </a:p>
          <a:p>
            <a:r>
              <a:rPr lang="en-US" dirty="0" smtClean="0"/>
              <a:t>“[A]</a:t>
            </a:r>
            <a:r>
              <a:rPr lang="en-US" dirty="0" err="1" smtClean="0"/>
              <a:t>lthough</a:t>
            </a:r>
            <a:r>
              <a:rPr lang="en-US" dirty="0" smtClean="0"/>
              <a:t> subject matter conflicts in patent prosecutions often may present a number of potential legal, ethical, and practical problems for lawyers and their clients, they do not, standing alone, constitute an actionable conflict of interest that violates [adverse representation rules].” </a:t>
            </a:r>
            <a:r>
              <a:rPr lang="en-US" i="1" dirty="0" err="1" smtClean="0"/>
              <a:t>Maling</a:t>
            </a:r>
            <a:r>
              <a:rPr lang="en-US" dirty="0" smtClean="0"/>
              <a:t>, 473 Mass. at 341</a:t>
            </a:r>
          </a:p>
          <a:p>
            <a:r>
              <a:rPr lang="en-US" dirty="0" smtClean="0"/>
              <a:t>No subject matter conflict unless the claims were altered or narrowed in light of other client applications, that his client confidences were disclosed or used to the advantage of one client, or a delay filing an application to ensure the success of another application </a:t>
            </a:r>
          </a:p>
          <a:p>
            <a:endParaRPr lang="en-US" dirty="0" smtClean="0"/>
          </a:p>
          <a:p>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Subject Matter Conflicts</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77500" lnSpcReduction="20000"/>
          </a:bodyPr>
          <a:lstStyle/>
          <a:p>
            <a:r>
              <a:rPr lang="en-US" i="1" dirty="0" smtClean="0"/>
              <a:t>Sentinel Prods. Corp. vs. Platt</a:t>
            </a:r>
            <a:r>
              <a:rPr lang="en-US" dirty="0" smtClean="0"/>
              <a:t>, U.S. Dist. Ct., No. 98-11143-GAO, 2002 U.S. Dist. LEXIS 13217 (D. Mass. July 22, 2002)</a:t>
            </a:r>
          </a:p>
          <a:p>
            <a:r>
              <a:rPr lang="en-US" dirty="0" smtClean="0"/>
              <a:t>Law firm prosecuted patents for two clients, Sentinel and one of Sentinel's former employees</a:t>
            </a:r>
          </a:p>
          <a:p>
            <a:r>
              <a:rPr lang="en-US" dirty="0" smtClean="0"/>
              <a:t>Sentinel claimed the simultaneous representation “denied, delayed, or otherwise impeded” Sentinel’s applications </a:t>
            </a:r>
          </a:p>
          <a:p>
            <a:r>
              <a:rPr lang="en-US" dirty="0" smtClean="0"/>
              <a:t>Applications for Sentinel were filed, then two weeks later for the former employee</a:t>
            </a:r>
          </a:p>
          <a:p>
            <a:r>
              <a:rPr lang="en-US" dirty="0" smtClean="0"/>
              <a:t>The firm's attorneys testified that the applications “overlapped” and that they were unable “to discern a patentable difference between” the applications </a:t>
            </a:r>
          </a:p>
          <a:p>
            <a:r>
              <a:rPr lang="en-US" dirty="0" smtClean="0"/>
              <a:t>Employee's application issued first and Sentinel's application was rejected after conflict with claims in the employee's patents </a:t>
            </a:r>
          </a:p>
          <a:p>
            <a:r>
              <a:rPr lang="en-US" dirty="0" smtClean="0"/>
              <a:t>Law firm subsequently narrowed the claims in Sentinel's application to avoid conflict with the former employee's application, and the USPTO issued Sentinel patents containing the narrower claims</a:t>
            </a:r>
          </a:p>
          <a:p>
            <a:r>
              <a:rPr lang="en-US" dirty="0" smtClean="0"/>
              <a:t>This is an example of a subject matter conflict</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Gunn v. Minton</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62500" lnSpcReduction="20000"/>
          </a:bodyPr>
          <a:lstStyle/>
          <a:p>
            <a:r>
              <a:rPr lang="en-US" dirty="0" smtClean="0"/>
              <a:t>133 S. Ct. 1059, 1060 (U.S. 2013)</a:t>
            </a:r>
          </a:p>
          <a:p>
            <a:r>
              <a:rPr lang="en-US" dirty="0" smtClean="0"/>
              <a:t>Gunn represented Minton in a federal patent infringement suit </a:t>
            </a:r>
          </a:p>
          <a:p>
            <a:r>
              <a:rPr lang="en-US" dirty="0" smtClean="0"/>
              <a:t>Minton's patent declared invalid because he leased his interactive securities trading system “more than one year prior to the date of the [patent] application.” 35 U.S.C. §102(b)</a:t>
            </a:r>
          </a:p>
          <a:p>
            <a:r>
              <a:rPr lang="en-US" dirty="0" smtClean="0"/>
              <a:t>In a motion for reconsideration, Minton argued (for the first time) that the lease was part of ongoing testing and within the “experimental use” exception</a:t>
            </a:r>
          </a:p>
          <a:p>
            <a:r>
              <a:rPr lang="en-US" dirty="0" smtClean="0"/>
              <a:t>The District Court denied the motion and the Federal Circuit affirmed, concluding that the argument was waived</a:t>
            </a:r>
          </a:p>
          <a:p>
            <a:r>
              <a:rPr lang="en-US" dirty="0" smtClean="0"/>
              <a:t>Minton sued his attorneys, arguing failure to timely raise the argument led to invalidity and loss in litigation</a:t>
            </a:r>
          </a:p>
          <a:p>
            <a:r>
              <a:rPr lang="en-US" dirty="0" smtClean="0"/>
              <a:t>Minton brought a legal malpractice action in Texas state court </a:t>
            </a:r>
          </a:p>
          <a:p>
            <a:r>
              <a:rPr lang="en-US" dirty="0" smtClean="0"/>
              <a:t>Gunn argued that even if the experimental-use argument had been timely raised it would have failed</a:t>
            </a:r>
          </a:p>
          <a:p>
            <a:r>
              <a:rPr lang="en-US" dirty="0" smtClean="0"/>
              <a:t>Minton sought do-over, claiming the state court lacked jurisdiction and that the federal district courts had exclusive jurisdiction over claims like his under 28 U.S.C. §1338(a) </a:t>
            </a:r>
          </a:p>
          <a:p>
            <a:r>
              <a:rPr lang="en-US" dirty="0" smtClean="0"/>
              <a:t>The Texas Supreme Court concluded that the case properly belonged in federal court because the success of Minton's malpractice claim relied upon a question of federal patent law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Questions/Open Discussion?</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Gunn v. Minton (cont.)</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92500"/>
          </a:bodyPr>
          <a:lstStyle/>
          <a:p>
            <a:r>
              <a:rPr lang="en-US" dirty="0" smtClean="0"/>
              <a:t>Does the “state-law claim necessarily raise a stated federal issue, actually disputed and substantial, which a federal forum may entertain without disturbing any congressionally approved balance of federal and state judicial responsibilities”? </a:t>
            </a:r>
            <a:r>
              <a:rPr lang="en-US" i="1" dirty="0" err="1" smtClean="0"/>
              <a:t>Grable</a:t>
            </a:r>
            <a:r>
              <a:rPr lang="en-US" i="1" dirty="0" smtClean="0"/>
              <a:t> &amp; Sons Metal Prods. v. </a:t>
            </a:r>
            <a:r>
              <a:rPr lang="en-US" i="1" dirty="0" err="1" smtClean="0"/>
              <a:t>Darue</a:t>
            </a:r>
            <a:r>
              <a:rPr lang="en-US" i="1" dirty="0" smtClean="0"/>
              <a:t> </a:t>
            </a:r>
            <a:r>
              <a:rPr lang="en-US" i="1" dirty="0" err="1" smtClean="0"/>
              <a:t>Eng'g</a:t>
            </a:r>
            <a:r>
              <a:rPr lang="en-US" i="1" dirty="0" smtClean="0"/>
              <a:t> &amp; Mfg</a:t>
            </a:r>
            <a:r>
              <a:rPr lang="en-US" dirty="0" smtClean="0"/>
              <a:t>., 545 U.S. 308, 314 (U.S. 2005)</a:t>
            </a:r>
          </a:p>
          <a:p>
            <a:r>
              <a:rPr lang="en-US" dirty="0" smtClean="0"/>
              <a:t>Federal jurisdiction over a state law claim if: (1) necessarily raised, (2) actually disputed, (3) substantial, and (4) capable of resolution in federal court without disrupting the federal-state balance approved by Congress. </a:t>
            </a:r>
            <a:r>
              <a:rPr lang="en-US" i="1" dirty="0" smtClean="0"/>
              <a:t>Gunn v. Minton</a:t>
            </a:r>
            <a:r>
              <a:rPr lang="en-US" dirty="0" smtClean="0"/>
              <a:t>, 133 S. Ct. at 1065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Gunn v. Minton (cont.)</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92500"/>
          </a:bodyPr>
          <a:lstStyle/>
          <a:p>
            <a:r>
              <a:rPr lang="en-US" dirty="0" smtClean="0"/>
              <a:t>“[W]e are comfortable concluding that state legal malpractice claims based on underlying patent matters will rarely, if ever, arise under federal patent law for purposes of §1338(a).” </a:t>
            </a:r>
            <a:r>
              <a:rPr lang="en-US" i="1" dirty="0" smtClean="0"/>
              <a:t>Gunn v. Minton</a:t>
            </a:r>
            <a:r>
              <a:rPr lang="en-US" dirty="0" smtClean="0"/>
              <a:t>, 133 S. Ct. at 1065</a:t>
            </a:r>
          </a:p>
          <a:p>
            <a:r>
              <a:rPr lang="en-US" dirty="0" smtClean="0"/>
              <a:t>The Court acknowledged that to prevail on the malpractice claim, plaintiff must establish he should have prevailed on the underlying patent infringement action</a:t>
            </a:r>
          </a:p>
          <a:p>
            <a:r>
              <a:rPr lang="en-US" dirty="0" smtClean="0"/>
              <a:t>The Court found that “[n]o matter how the state courts resolve that hypothetical ‘case within a case,’ it will not change the real-world result of the prior federal patent litigation” </a:t>
            </a:r>
            <a:r>
              <a:rPr lang="en-US" i="1" dirty="0" smtClean="0"/>
              <a:t>Gunn v. Minton</a:t>
            </a:r>
            <a:r>
              <a:rPr lang="en-US" dirty="0" smtClean="0"/>
              <a:t>, 133 S. Ct. at 1067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Gunn v. Minton (cont.)</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dirty="0" smtClean="0"/>
              <a:t>State court ruling would not disrupt body of patent law in federal courts</a:t>
            </a:r>
          </a:p>
          <a:p>
            <a:r>
              <a:rPr lang="en-US" dirty="0" smtClean="0"/>
              <a:t>“[T]he possibility that a state court will incorrectly resolve a state claim is not, by itself, enough to trigger the federal courts' exclusive patent jurisdiction, even if the potential error finds its root in a misunderstanding of patent law.” </a:t>
            </a:r>
            <a:r>
              <a:rPr lang="en-US" i="1" dirty="0" smtClean="0"/>
              <a:t>Gunn v. Minton</a:t>
            </a:r>
            <a:r>
              <a:rPr lang="en-US" dirty="0" smtClean="0"/>
              <a:t>, 133 S. Ct. at 1068</a:t>
            </a:r>
          </a:p>
          <a:p>
            <a:r>
              <a:rPr lang="en-US" dirty="0" smtClean="0"/>
              <a:t>Minton had continuation pending, but USPTO not bound by findings of state court</a:t>
            </a:r>
          </a:p>
          <a:p>
            <a:pPr lvl="1"/>
            <a:r>
              <a:rPr lang="en-US" dirty="0" smtClean="0"/>
              <a:t>But could it be bound by state court ruling in IPR?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Legal Malpractice</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dirty="0" smtClean="0"/>
              <a:t>“A legal malpractice action has three elements: 1) the  attorney's employment; 2) the attorney's neglect of a reasonable duty; and 3) the attorney's negligence as the proximate cause of loss to the client." </a:t>
            </a:r>
            <a:r>
              <a:rPr lang="en-US" i="1" dirty="0" smtClean="0"/>
              <a:t>Law Office of David J. Stern, P.A. v. Sec. Nat'l Servicing Corp</a:t>
            </a:r>
            <a:r>
              <a:rPr lang="en-US" dirty="0" smtClean="0"/>
              <a:t>., 969 So. 2d 962, 966 (Fla. 2007)(internal citations omitted)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Legal Malpractice (Solar Dynamics)</a:t>
            </a:r>
            <a:endParaRPr lang="en-US" i="1" dirty="0"/>
          </a:p>
        </p:txBody>
      </p:sp>
      <p:sp>
        <p:nvSpPr>
          <p:cNvPr id="3" name="Content Placeholder 2"/>
          <p:cNvSpPr>
            <a:spLocks noGrp="1"/>
          </p:cNvSpPr>
          <p:nvPr>
            <p:ph sz="quarter" idx="1"/>
          </p:nvPr>
        </p:nvSpPr>
        <p:spPr>
          <a:xfrm>
            <a:off x="914400" y="1447799"/>
            <a:ext cx="7772400" cy="5072743"/>
          </a:xfrm>
        </p:spPr>
        <p:txBody>
          <a:bodyPr>
            <a:normAutofit/>
          </a:bodyPr>
          <a:lstStyle/>
          <a:p>
            <a:r>
              <a:rPr lang="en-US" i="1" dirty="0" smtClean="0"/>
              <a:t>Solar Dynamics, Inc. v. Buchanan Ingersoll &amp; Rooney, P.C</a:t>
            </a:r>
            <a:r>
              <a:rPr lang="en-US" dirty="0" smtClean="0"/>
              <a:t>., 211 So. 3d 294 (Fla. Dist. Ct. App. 2d Dist. Feb. 8, 2017)</a:t>
            </a:r>
          </a:p>
          <a:p>
            <a:r>
              <a:rPr lang="en-US" dirty="0" smtClean="0"/>
              <a:t>Solar hired Buchanan to file a patent application on a fastening shade system for playground structures</a:t>
            </a:r>
          </a:p>
        </p:txBody>
      </p:sp>
      <p:pic>
        <p:nvPicPr>
          <p:cNvPr id="40962" name="Picture 2"/>
          <p:cNvPicPr>
            <a:picLocks noChangeAspect="1" noChangeArrowheads="1"/>
          </p:cNvPicPr>
          <p:nvPr/>
        </p:nvPicPr>
        <p:blipFill>
          <a:blip r:embed="rId2"/>
          <a:srcRect/>
          <a:stretch>
            <a:fillRect/>
          </a:stretch>
        </p:blipFill>
        <p:spPr bwMode="auto">
          <a:xfrm>
            <a:off x="3284764" y="3612696"/>
            <a:ext cx="4533491" cy="290784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Legal Malpractice (Solar Dynamics)</a:t>
            </a:r>
            <a:endParaRPr lang="en-US" i="1" dirty="0"/>
          </a:p>
        </p:txBody>
      </p:sp>
      <p:sp>
        <p:nvSpPr>
          <p:cNvPr id="3" name="Content Placeholder 2"/>
          <p:cNvSpPr>
            <a:spLocks noGrp="1"/>
          </p:cNvSpPr>
          <p:nvPr>
            <p:ph sz="quarter" idx="1"/>
          </p:nvPr>
        </p:nvSpPr>
        <p:spPr>
          <a:xfrm>
            <a:off x="914400" y="1447799"/>
            <a:ext cx="7772400" cy="5072743"/>
          </a:xfrm>
        </p:spPr>
        <p:txBody>
          <a:bodyPr>
            <a:normAutofit fontScale="85000" lnSpcReduction="20000"/>
          </a:bodyPr>
          <a:lstStyle/>
          <a:p>
            <a:r>
              <a:rPr lang="en-US" dirty="0" smtClean="0"/>
              <a:t>U.S. Patent No. 7,316,237-Children's play area sunshade canopy</a:t>
            </a:r>
          </a:p>
          <a:p>
            <a:r>
              <a:rPr lang="en-US" dirty="0" smtClean="0"/>
              <a:t>1. A children's play structure, comprising: a plurality of columns, each of the plurality of columns having a first end fixed in a footing and a second end opposite of the first end and extending upwardly;</a:t>
            </a:r>
          </a:p>
          <a:p>
            <a:r>
              <a:rPr lang="en-US" dirty="0" smtClean="0"/>
              <a:t>a deck having an outer perimeter…</a:t>
            </a:r>
          </a:p>
          <a:p>
            <a:r>
              <a:rPr lang="en-US" dirty="0" smtClean="0"/>
              <a:t>a plurality of play components supported by the deck…</a:t>
            </a:r>
          </a:p>
          <a:p>
            <a:r>
              <a:rPr lang="en-US" dirty="0" smtClean="0"/>
              <a:t>a canopy support structure, comprising: a plurality of cantilevered hip beams… a fabric canopy having a peripheral edge…</a:t>
            </a:r>
          </a:p>
          <a:p>
            <a:r>
              <a:rPr lang="en-US" dirty="0" smtClean="0"/>
              <a:t>wherein the peripheral edge of the fabric canopy extends outwardly at least to a distance above the periphery of the plurality of play components and the peripheral edge of the fabric canopy does not extend downwardly below the second end height of the plurality of columns extending above the deck.</a:t>
            </a:r>
          </a:p>
          <a:p>
            <a:pPr lvl="1"/>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1774</TotalTime>
  <Words>2774</Words>
  <Application>Microsoft Office PowerPoint</Application>
  <PresentationFormat>On-screen Show (4:3)</PresentationFormat>
  <Paragraphs>152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How Do I Sue Thee, Let Me Count the Ways…A Survey of Recent Malpractice Cases in IP Law</vt:lpstr>
      <vt:lpstr>28 U.S.C. 1338(a)</vt:lpstr>
      <vt:lpstr>Gunn v. Minton</vt:lpstr>
      <vt:lpstr>Gunn v. Minton (cont.)</vt:lpstr>
      <vt:lpstr>Gunn v. Minton (cont.)</vt:lpstr>
      <vt:lpstr>Gunn v. Minton (cont.)</vt:lpstr>
      <vt:lpstr>Legal Malpractice</vt:lpstr>
      <vt:lpstr>Legal Malpractice (Solar Dynamics)</vt:lpstr>
      <vt:lpstr>Legal Malpractice (Solar Dynamics)</vt:lpstr>
      <vt:lpstr>Legal Malpractice (Solar Dynamics)</vt:lpstr>
      <vt:lpstr>Legal Malpractice (Solar Dynamics)</vt:lpstr>
      <vt:lpstr>Legal Malpractice (TSE Indus.)</vt:lpstr>
      <vt:lpstr>Legal Malpractice (TSE Indus.)</vt:lpstr>
      <vt:lpstr>Legal Malpractice (TSE Indus.)</vt:lpstr>
      <vt:lpstr>Legal Malpractice (TSE Indus.)</vt:lpstr>
      <vt:lpstr>Legal Malpractice (Sinlab)</vt:lpstr>
      <vt:lpstr>Legal Malpractice (Sinlab)</vt:lpstr>
      <vt:lpstr>Legal Malpractice (Sinlab)</vt:lpstr>
      <vt:lpstr>Legal Malpractice (Deadlines)</vt:lpstr>
      <vt:lpstr>Legal Malpractice (Deadlines)</vt:lpstr>
      <vt:lpstr>Legal Malpractice (Scope of Rep)</vt:lpstr>
      <vt:lpstr>Legal Malpractice (Contingency)</vt:lpstr>
      <vt:lpstr>Legal Malpractice (Brookwood)</vt:lpstr>
      <vt:lpstr>Legal Malpractice (Brookwood)</vt:lpstr>
      <vt:lpstr>Legal Malpractice (Brookwood)</vt:lpstr>
      <vt:lpstr>Legal Malpractice (Licensing)</vt:lpstr>
      <vt:lpstr>Negotiations Against Patent Client (Apollo-Greenberg)</vt:lpstr>
      <vt:lpstr>Subject Matter Conflicts</vt:lpstr>
      <vt:lpstr>Subject Matter Conflicts</vt:lpstr>
      <vt:lpstr>Questions/Open 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 LITIGATION REMEDIES</dc:title>
  <dc:creator>Kelly Santurri</dc:creator>
  <cp:lastModifiedBy>author</cp:lastModifiedBy>
  <cp:revision>80</cp:revision>
  <dcterms:created xsi:type="dcterms:W3CDTF">2013-02-27T11:22:44Z</dcterms:created>
  <dcterms:modified xsi:type="dcterms:W3CDTF">2017-05-10T12:32:23Z</dcterms:modified>
</cp:coreProperties>
</file>