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33" r:id="rId1"/>
    <p:sldMasterId id="2147484148" r:id="rId2"/>
  </p:sldMasterIdLst>
  <p:notesMasterIdLst>
    <p:notesMasterId r:id="rId46"/>
  </p:notesMasterIdLst>
  <p:handoutMasterIdLst>
    <p:handoutMasterId r:id="rId47"/>
  </p:handoutMasterIdLst>
  <p:sldIdLst>
    <p:sldId id="319" r:id="rId3"/>
    <p:sldId id="387" r:id="rId4"/>
    <p:sldId id="388" r:id="rId5"/>
    <p:sldId id="320" r:id="rId6"/>
    <p:sldId id="360" r:id="rId7"/>
    <p:sldId id="322" r:id="rId8"/>
    <p:sldId id="361" r:id="rId9"/>
    <p:sldId id="324" r:id="rId10"/>
    <p:sldId id="362" r:id="rId11"/>
    <p:sldId id="325" r:id="rId12"/>
    <p:sldId id="363" r:id="rId13"/>
    <p:sldId id="364" r:id="rId14"/>
    <p:sldId id="365" r:id="rId15"/>
    <p:sldId id="389" r:id="rId16"/>
    <p:sldId id="366" r:id="rId17"/>
    <p:sldId id="367" r:id="rId18"/>
    <p:sldId id="368" r:id="rId19"/>
    <p:sldId id="369" r:id="rId20"/>
    <p:sldId id="370" r:id="rId21"/>
    <p:sldId id="371" r:id="rId22"/>
    <p:sldId id="372" r:id="rId23"/>
    <p:sldId id="373" r:id="rId24"/>
    <p:sldId id="384" r:id="rId25"/>
    <p:sldId id="386" r:id="rId26"/>
    <p:sldId id="404" r:id="rId27"/>
    <p:sldId id="405" r:id="rId28"/>
    <p:sldId id="374" r:id="rId29"/>
    <p:sldId id="390" r:id="rId30"/>
    <p:sldId id="391" r:id="rId31"/>
    <p:sldId id="392" r:id="rId32"/>
    <p:sldId id="393" r:id="rId33"/>
    <p:sldId id="378" r:id="rId34"/>
    <p:sldId id="394" r:id="rId35"/>
    <p:sldId id="396" r:id="rId36"/>
    <p:sldId id="397" r:id="rId37"/>
    <p:sldId id="395" r:id="rId38"/>
    <p:sldId id="398" r:id="rId39"/>
    <p:sldId id="399" r:id="rId40"/>
    <p:sldId id="400" r:id="rId41"/>
    <p:sldId id="401" r:id="rId42"/>
    <p:sldId id="402" r:id="rId43"/>
    <p:sldId id="403" r:id="rId44"/>
    <p:sldId id="292" r:id="rId45"/>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5F"/>
    <a:srgbClr val="D41A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18" autoAdjust="0"/>
    <p:restoredTop sz="94075" autoAdjust="0"/>
  </p:normalViewPr>
  <p:slideViewPr>
    <p:cSldViewPr snapToGrid="0" snapToObjects="1">
      <p:cViewPr varScale="1">
        <p:scale>
          <a:sx n="82" d="100"/>
          <a:sy n="82" d="100"/>
        </p:scale>
        <p:origin x="63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8CD1F69-9B22-40F2-8B18-4D204657BDEC}" type="datetimeFigureOut">
              <a:rPr lang="en-US" smtClean="0"/>
              <a:t>8/9/2018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A0211F6-A39F-46CC-A8F2-E0D209C3B796}" type="slidenum">
              <a:rPr lang="en-US" smtClean="0"/>
              <a:t>‹#›</a:t>
            </a:fld>
            <a:endParaRPr lang="en-US" dirty="0"/>
          </a:p>
        </p:txBody>
      </p:sp>
    </p:spTree>
    <p:extLst>
      <p:ext uri="{BB962C8B-B14F-4D97-AF65-F5344CB8AC3E}">
        <p14:creationId xmlns:p14="http://schemas.microsoft.com/office/powerpoint/2010/main" val="42396318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1C291A7-8DDE-1343-8CAA-04462FD6CE63}" type="datetimeFigureOut">
              <a:rPr lang="en-US" smtClean="0"/>
              <a:t>8/9/2018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481A692-1C37-C547-A2D5-E775E423F1B4}" type="slidenum">
              <a:rPr lang="en-US" smtClean="0"/>
              <a:t>‹#›</a:t>
            </a:fld>
            <a:endParaRPr lang="en-US" dirty="0"/>
          </a:p>
        </p:txBody>
      </p:sp>
    </p:spTree>
    <p:extLst>
      <p:ext uri="{BB962C8B-B14F-4D97-AF65-F5344CB8AC3E}">
        <p14:creationId xmlns:p14="http://schemas.microsoft.com/office/powerpoint/2010/main" val="21241775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a:t>
            </a:fld>
            <a:endParaRPr lang="en-US" dirty="0"/>
          </a:p>
        </p:txBody>
      </p:sp>
    </p:spTree>
    <p:extLst>
      <p:ext uri="{BB962C8B-B14F-4D97-AF65-F5344CB8AC3E}">
        <p14:creationId xmlns:p14="http://schemas.microsoft.com/office/powerpoint/2010/main" val="1583053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13</a:t>
            </a:fld>
            <a:endParaRPr lang="en-US" dirty="0"/>
          </a:p>
        </p:txBody>
      </p:sp>
    </p:spTree>
    <p:extLst>
      <p:ext uri="{BB962C8B-B14F-4D97-AF65-F5344CB8AC3E}">
        <p14:creationId xmlns:p14="http://schemas.microsoft.com/office/powerpoint/2010/main" val="2794094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15</a:t>
            </a:fld>
            <a:endParaRPr lang="en-US" dirty="0"/>
          </a:p>
        </p:txBody>
      </p:sp>
    </p:spTree>
    <p:extLst>
      <p:ext uri="{BB962C8B-B14F-4D97-AF65-F5344CB8AC3E}">
        <p14:creationId xmlns:p14="http://schemas.microsoft.com/office/powerpoint/2010/main" val="1080390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16</a:t>
            </a:fld>
            <a:endParaRPr lang="en-US" dirty="0"/>
          </a:p>
        </p:txBody>
      </p:sp>
    </p:spTree>
    <p:extLst>
      <p:ext uri="{BB962C8B-B14F-4D97-AF65-F5344CB8AC3E}">
        <p14:creationId xmlns:p14="http://schemas.microsoft.com/office/powerpoint/2010/main" val="684963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17</a:t>
            </a:fld>
            <a:endParaRPr lang="en-US" dirty="0"/>
          </a:p>
        </p:txBody>
      </p:sp>
    </p:spTree>
    <p:extLst>
      <p:ext uri="{BB962C8B-B14F-4D97-AF65-F5344CB8AC3E}">
        <p14:creationId xmlns:p14="http://schemas.microsoft.com/office/powerpoint/2010/main" val="3033760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18</a:t>
            </a:fld>
            <a:endParaRPr lang="en-US" dirty="0"/>
          </a:p>
        </p:txBody>
      </p:sp>
    </p:spTree>
    <p:extLst>
      <p:ext uri="{BB962C8B-B14F-4D97-AF65-F5344CB8AC3E}">
        <p14:creationId xmlns:p14="http://schemas.microsoft.com/office/powerpoint/2010/main" val="3512243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19</a:t>
            </a:fld>
            <a:endParaRPr lang="en-US" dirty="0"/>
          </a:p>
        </p:txBody>
      </p:sp>
    </p:spTree>
    <p:extLst>
      <p:ext uri="{BB962C8B-B14F-4D97-AF65-F5344CB8AC3E}">
        <p14:creationId xmlns:p14="http://schemas.microsoft.com/office/powerpoint/2010/main" val="1447325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20</a:t>
            </a:fld>
            <a:endParaRPr lang="en-US" dirty="0"/>
          </a:p>
        </p:txBody>
      </p:sp>
    </p:spTree>
    <p:extLst>
      <p:ext uri="{BB962C8B-B14F-4D97-AF65-F5344CB8AC3E}">
        <p14:creationId xmlns:p14="http://schemas.microsoft.com/office/powerpoint/2010/main" val="1671385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21</a:t>
            </a:fld>
            <a:endParaRPr lang="en-US" dirty="0"/>
          </a:p>
        </p:txBody>
      </p:sp>
    </p:spTree>
    <p:extLst>
      <p:ext uri="{BB962C8B-B14F-4D97-AF65-F5344CB8AC3E}">
        <p14:creationId xmlns:p14="http://schemas.microsoft.com/office/powerpoint/2010/main" val="961617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22</a:t>
            </a:fld>
            <a:endParaRPr lang="en-US" dirty="0"/>
          </a:p>
        </p:txBody>
      </p:sp>
    </p:spTree>
    <p:extLst>
      <p:ext uri="{BB962C8B-B14F-4D97-AF65-F5344CB8AC3E}">
        <p14:creationId xmlns:p14="http://schemas.microsoft.com/office/powerpoint/2010/main" val="1910439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23</a:t>
            </a:fld>
            <a:endParaRPr lang="en-US" dirty="0"/>
          </a:p>
        </p:txBody>
      </p:sp>
    </p:spTree>
    <p:extLst>
      <p:ext uri="{BB962C8B-B14F-4D97-AF65-F5344CB8AC3E}">
        <p14:creationId xmlns:p14="http://schemas.microsoft.com/office/powerpoint/2010/main" val="3932582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4</a:t>
            </a:fld>
            <a:endParaRPr lang="en-US" dirty="0"/>
          </a:p>
        </p:txBody>
      </p:sp>
    </p:spTree>
    <p:extLst>
      <p:ext uri="{BB962C8B-B14F-4D97-AF65-F5344CB8AC3E}">
        <p14:creationId xmlns:p14="http://schemas.microsoft.com/office/powerpoint/2010/main" val="403770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24</a:t>
            </a:fld>
            <a:endParaRPr lang="en-US" dirty="0"/>
          </a:p>
        </p:txBody>
      </p:sp>
    </p:spTree>
    <p:extLst>
      <p:ext uri="{BB962C8B-B14F-4D97-AF65-F5344CB8AC3E}">
        <p14:creationId xmlns:p14="http://schemas.microsoft.com/office/powerpoint/2010/main" val="5680426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25</a:t>
            </a:fld>
            <a:endParaRPr lang="en-US" dirty="0"/>
          </a:p>
        </p:txBody>
      </p:sp>
    </p:spTree>
    <p:extLst>
      <p:ext uri="{BB962C8B-B14F-4D97-AF65-F5344CB8AC3E}">
        <p14:creationId xmlns:p14="http://schemas.microsoft.com/office/powerpoint/2010/main" val="37064755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26</a:t>
            </a:fld>
            <a:endParaRPr lang="en-US" dirty="0"/>
          </a:p>
        </p:txBody>
      </p:sp>
    </p:spTree>
    <p:extLst>
      <p:ext uri="{BB962C8B-B14F-4D97-AF65-F5344CB8AC3E}">
        <p14:creationId xmlns:p14="http://schemas.microsoft.com/office/powerpoint/2010/main" val="3993420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27</a:t>
            </a:fld>
            <a:endParaRPr lang="en-US" dirty="0"/>
          </a:p>
        </p:txBody>
      </p:sp>
    </p:spTree>
    <p:extLst>
      <p:ext uri="{BB962C8B-B14F-4D97-AF65-F5344CB8AC3E}">
        <p14:creationId xmlns:p14="http://schemas.microsoft.com/office/powerpoint/2010/main" val="30827483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32</a:t>
            </a:fld>
            <a:endParaRPr lang="en-US" dirty="0"/>
          </a:p>
        </p:txBody>
      </p:sp>
    </p:spTree>
    <p:extLst>
      <p:ext uri="{BB962C8B-B14F-4D97-AF65-F5344CB8AC3E}">
        <p14:creationId xmlns:p14="http://schemas.microsoft.com/office/powerpoint/2010/main" val="40831557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43</a:t>
            </a:fld>
            <a:endParaRPr lang="en-US" dirty="0"/>
          </a:p>
        </p:txBody>
      </p:sp>
    </p:spTree>
    <p:extLst>
      <p:ext uri="{BB962C8B-B14F-4D97-AF65-F5344CB8AC3E}">
        <p14:creationId xmlns:p14="http://schemas.microsoft.com/office/powerpoint/2010/main" val="1996235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6</a:t>
            </a:fld>
            <a:endParaRPr lang="en-US" dirty="0"/>
          </a:p>
        </p:txBody>
      </p:sp>
    </p:spTree>
    <p:extLst>
      <p:ext uri="{BB962C8B-B14F-4D97-AF65-F5344CB8AC3E}">
        <p14:creationId xmlns:p14="http://schemas.microsoft.com/office/powerpoint/2010/main" val="3557327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7</a:t>
            </a:fld>
            <a:endParaRPr lang="en-US" dirty="0"/>
          </a:p>
        </p:txBody>
      </p:sp>
    </p:spTree>
    <p:extLst>
      <p:ext uri="{BB962C8B-B14F-4D97-AF65-F5344CB8AC3E}">
        <p14:creationId xmlns:p14="http://schemas.microsoft.com/office/powerpoint/2010/main" val="3950839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8</a:t>
            </a:fld>
            <a:endParaRPr lang="en-US" dirty="0"/>
          </a:p>
        </p:txBody>
      </p:sp>
    </p:spTree>
    <p:extLst>
      <p:ext uri="{BB962C8B-B14F-4D97-AF65-F5344CB8AC3E}">
        <p14:creationId xmlns:p14="http://schemas.microsoft.com/office/powerpoint/2010/main" val="1821426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9</a:t>
            </a:fld>
            <a:endParaRPr lang="en-US" dirty="0"/>
          </a:p>
        </p:txBody>
      </p:sp>
    </p:spTree>
    <p:extLst>
      <p:ext uri="{BB962C8B-B14F-4D97-AF65-F5344CB8AC3E}">
        <p14:creationId xmlns:p14="http://schemas.microsoft.com/office/powerpoint/2010/main" val="2919647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10</a:t>
            </a:fld>
            <a:endParaRPr lang="en-US" dirty="0"/>
          </a:p>
        </p:txBody>
      </p:sp>
    </p:spTree>
    <p:extLst>
      <p:ext uri="{BB962C8B-B14F-4D97-AF65-F5344CB8AC3E}">
        <p14:creationId xmlns:p14="http://schemas.microsoft.com/office/powerpoint/2010/main" val="1338420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11</a:t>
            </a:fld>
            <a:endParaRPr lang="en-US" dirty="0"/>
          </a:p>
        </p:txBody>
      </p:sp>
    </p:spTree>
    <p:extLst>
      <p:ext uri="{BB962C8B-B14F-4D97-AF65-F5344CB8AC3E}">
        <p14:creationId xmlns:p14="http://schemas.microsoft.com/office/powerpoint/2010/main" val="1748503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12</a:t>
            </a:fld>
            <a:endParaRPr lang="en-US" dirty="0"/>
          </a:p>
        </p:txBody>
      </p:sp>
    </p:spTree>
    <p:extLst>
      <p:ext uri="{BB962C8B-B14F-4D97-AF65-F5344CB8AC3E}">
        <p14:creationId xmlns:p14="http://schemas.microsoft.com/office/powerpoint/2010/main" val="932749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6" name="Slide Number Placeholder 5"/>
          <p:cNvSpPr>
            <a:spLocks noGrp="1"/>
          </p:cNvSpPr>
          <p:nvPr>
            <p:ph type="sldNum" sz="quarter" idx="12"/>
          </p:nvPr>
        </p:nvSpPr>
        <p:spPr/>
        <p:txBody>
          <a:bodyPr/>
          <a:lstStyle/>
          <a:p>
            <a:fld id="{2FE850C8-660F-9B45-ACEE-E3C9DF47ECD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77290" y="1813686"/>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177290" y="3529297"/>
            <a:ext cx="7886700" cy="153359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6" name="Slide Number Placeholder 5"/>
          <p:cNvSpPr>
            <a:spLocks noGrp="1"/>
          </p:cNvSpPr>
          <p:nvPr>
            <p:ph type="sldNum" sz="quarter" idx="12"/>
          </p:nvPr>
        </p:nvSpPr>
        <p:spPr/>
        <p:txBody>
          <a:bodyPr/>
          <a:lstStyle/>
          <a:p>
            <a:fld id="{2FE850C8-660F-9B45-ACEE-E3C9DF47ECD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6" name="Slide Number Placeholder 5"/>
          <p:cNvSpPr>
            <a:spLocks noGrp="1"/>
          </p:cNvSpPr>
          <p:nvPr>
            <p:ph type="sldNum" sz="quarter" idx="12"/>
          </p:nvPr>
        </p:nvSpPr>
        <p:spPr/>
        <p:txBody>
          <a:bodyPr/>
          <a:lstStyle/>
          <a:p>
            <a:fld id="{2FE850C8-660F-9B45-ACEE-E3C9DF47ECD3}"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4160110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1935574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1206741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28087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3481773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2819511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352670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37425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771123" y="6356351"/>
            <a:ext cx="4084119" cy="365125"/>
          </a:xfrm>
        </p:spPr>
        <p:txBody>
          <a:bodyPr lIns="0"/>
          <a:lstStyle/>
          <a:p>
            <a:pPr algn="r"/>
            <a:r>
              <a:rPr lang="en-US" i="1" dirty="0" smtClean="0"/>
              <a:t>Allen, Dyer, Doppelt + Gilchrist, PA </a:t>
            </a:r>
            <a:r>
              <a:rPr lang="mr-IN" i="1" smtClean="0"/>
              <a:t>–</a:t>
            </a:r>
            <a:r>
              <a:rPr lang="en-US" i="1" dirty="0" smtClean="0"/>
              <a:t> Intellectual Property Law</a:t>
            </a:r>
            <a:endParaRPr lang="en-US" dirty="0" smtClean="0"/>
          </a:p>
        </p:txBody>
      </p:sp>
      <p:sp>
        <p:nvSpPr>
          <p:cNvPr id="6" name="Slide Number Placeholder 5"/>
          <p:cNvSpPr>
            <a:spLocks noGrp="1"/>
          </p:cNvSpPr>
          <p:nvPr>
            <p:ph type="sldNum" sz="quarter" idx="12"/>
          </p:nvPr>
        </p:nvSpPr>
        <p:spPr>
          <a:xfrm>
            <a:off x="8855242" y="6356351"/>
            <a:ext cx="288758" cy="365125"/>
          </a:xfrm>
        </p:spPr>
        <p:txBody>
          <a:bodyPr lIns="0" rIns="0"/>
          <a:lstStyle>
            <a:lvl1pPr algn="ctr">
              <a:defRPr sz="900">
                <a:solidFill>
                  <a:srgbClr val="00575F"/>
                </a:solidFill>
              </a:defRPr>
            </a:lvl1pPr>
          </a:lstStyle>
          <a:p>
            <a:fld id="{2FE850C8-660F-9B45-ACEE-E3C9DF47ECD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647437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1111552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64127-A728-47F0-AF39-0A615261BFB6}"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8744E-F337-4A9B-9FD2-3F024B52931D}" type="slidenum">
              <a:rPr lang="en-US" smtClean="0"/>
              <a:t>‹#›</a:t>
            </a:fld>
            <a:endParaRPr lang="en-US" dirty="0"/>
          </a:p>
        </p:txBody>
      </p:sp>
    </p:spTree>
    <p:extLst>
      <p:ext uri="{BB962C8B-B14F-4D97-AF65-F5344CB8AC3E}">
        <p14:creationId xmlns:p14="http://schemas.microsoft.com/office/powerpoint/2010/main" val="2187150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6" name="Slide Number Placeholder 5"/>
          <p:cNvSpPr>
            <a:spLocks noGrp="1"/>
          </p:cNvSpPr>
          <p:nvPr>
            <p:ph type="sldNum" sz="quarter" idx="12"/>
          </p:nvPr>
        </p:nvSpPr>
        <p:spPr/>
        <p:txBody>
          <a:bodyPr/>
          <a:lstStyle/>
          <a:p>
            <a:fld id="{2FE850C8-660F-9B45-ACEE-E3C9DF47ECD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77290" y="1813686"/>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7" name="Slide Number Placeholder 6"/>
          <p:cNvSpPr>
            <a:spLocks noGrp="1"/>
          </p:cNvSpPr>
          <p:nvPr>
            <p:ph type="sldNum" sz="quarter" idx="12"/>
          </p:nvPr>
        </p:nvSpPr>
        <p:spPr/>
        <p:txBody>
          <a:bodyPr/>
          <a:lstStyle/>
          <a:p>
            <a:fld id="{2FE850C8-660F-9B45-ACEE-E3C9DF47ECD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9" name="Slide Number Placeholder 8"/>
          <p:cNvSpPr>
            <a:spLocks noGrp="1"/>
          </p:cNvSpPr>
          <p:nvPr>
            <p:ph type="sldNum" sz="quarter" idx="12"/>
          </p:nvPr>
        </p:nvSpPr>
        <p:spPr/>
        <p:txBody>
          <a:bodyPr/>
          <a:lstStyle/>
          <a:p>
            <a:fld id="{2FE850C8-660F-9B45-ACEE-E3C9DF47ECD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77290" y="1813686"/>
            <a:ext cx="78867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5" name="Slide Number Placeholder 4"/>
          <p:cNvSpPr>
            <a:spLocks noGrp="1"/>
          </p:cNvSpPr>
          <p:nvPr>
            <p:ph type="sldNum" sz="quarter" idx="12"/>
          </p:nvPr>
        </p:nvSpPr>
        <p:spPr/>
        <p:txBody>
          <a:bodyPr/>
          <a:lstStyle/>
          <a:p>
            <a:fld id="{2FE850C8-660F-9B45-ACEE-E3C9DF47ECD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4" name="Slide Number Placeholder 3"/>
          <p:cNvSpPr>
            <a:spLocks noGrp="1"/>
          </p:cNvSpPr>
          <p:nvPr>
            <p:ph type="sldNum" sz="quarter" idx="12"/>
          </p:nvPr>
        </p:nvSpPr>
        <p:spPr/>
        <p:txBody>
          <a:bodyPr/>
          <a:lstStyle/>
          <a:p>
            <a:fld id="{2FE850C8-660F-9B45-ACEE-E3C9DF47ECD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7" name="Slide Number Placeholder 6"/>
          <p:cNvSpPr>
            <a:spLocks noGrp="1"/>
          </p:cNvSpPr>
          <p:nvPr>
            <p:ph type="sldNum" sz="quarter" idx="12"/>
          </p:nvPr>
        </p:nvSpPr>
        <p:spPr/>
        <p:txBody>
          <a:bodyPr/>
          <a:lstStyle/>
          <a:p>
            <a:fld id="{2FE850C8-660F-9B45-ACEE-E3C9DF47ECD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Allen, Dyer, Doppelt + Gilchrist, PA – Intellectual Property Law</a:t>
            </a:r>
            <a:endParaRPr lang="en-US" dirty="0"/>
          </a:p>
        </p:txBody>
      </p:sp>
      <p:sp>
        <p:nvSpPr>
          <p:cNvPr id="7" name="Slide Number Placeholder 6"/>
          <p:cNvSpPr>
            <a:spLocks noGrp="1"/>
          </p:cNvSpPr>
          <p:nvPr>
            <p:ph type="sldNum" sz="quarter" idx="12"/>
          </p:nvPr>
        </p:nvSpPr>
        <p:spPr/>
        <p:txBody>
          <a:bodyPr/>
          <a:lstStyle/>
          <a:p>
            <a:fld id="{2FE850C8-660F-9B45-ACEE-E3C9DF47ECD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t>Allen, Dyer, Doppelt + Gilchrist, PA – Intellectual Property Law</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E850C8-660F-9B45-ACEE-E3C9DF47ECD3}" type="slidenum">
              <a:rPr lang="en-US" smtClean="0"/>
              <a:t>‹#›</a:t>
            </a:fld>
            <a:endParaRPr lang="en-US" dirty="0"/>
          </a:p>
        </p:txBody>
      </p:sp>
    </p:spTree>
    <p:extLst>
      <p:ext uri="{BB962C8B-B14F-4D97-AF65-F5344CB8AC3E}">
        <p14:creationId xmlns:p14="http://schemas.microsoft.com/office/powerpoint/2010/main" val="1787976974"/>
      </p:ext>
    </p:extLst>
  </p:cSld>
  <p:clrMap bg1="lt1" tx1="dk1" bg2="lt2" tx2="dk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4000" b="1" kern="1200">
          <a:solidFill>
            <a:schemeClr val="bg1"/>
          </a:solidFill>
          <a:effectLst/>
          <a:latin typeface="Arial" charset="0"/>
          <a:ea typeface="Arial" charset="0"/>
          <a:cs typeface="Arial"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64127-A728-47F0-AF39-0A615261BFB6}" type="datetimeFigureOut">
              <a:rPr lang="en-US" smtClean="0"/>
              <a:t>8/9/2018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8744E-F337-4A9B-9FD2-3F024B52931D}" type="slidenum">
              <a:rPr lang="en-US" smtClean="0"/>
              <a:t>‹#›</a:t>
            </a:fld>
            <a:endParaRPr lang="en-US" dirty="0"/>
          </a:p>
        </p:txBody>
      </p:sp>
    </p:spTree>
    <p:extLst>
      <p:ext uri="{BB962C8B-B14F-4D97-AF65-F5344CB8AC3E}">
        <p14:creationId xmlns:p14="http://schemas.microsoft.com/office/powerpoint/2010/main" val="4258568010"/>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ddmg.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addmg.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916325" y="249382"/>
            <a:ext cx="7237245" cy="957655"/>
          </a:xfrm>
          <a:prstGeom prst="rect">
            <a:avLst/>
          </a:prstGeom>
        </p:spPr>
        <p:txBody>
          <a:bodyPr vert="horz" lIns="91440" tIns="45720" rIns="91440" bIns="27432" rtlCol="0" anchor="b">
            <a:normAutofit/>
          </a:bodyPr>
          <a:lstStyle>
            <a:lvl1pPr algn="l" defTabSz="685800" rtl="0" eaLnBrk="1" latinLnBrk="0" hangingPunct="1">
              <a:lnSpc>
                <a:spcPct val="90000"/>
              </a:lnSpc>
              <a:spcBef>
                <a:spcPct val="0"/>
              </a:spcBef>
              <a:buNone/>
              <a:defRPr sz="4000" b="1" kern="1200">
                <a:solidFill>
                  <a:schemeClr val="bg1"/>
                </a:solidFill>
                <a:effectLst/>
                <a:latin typeface="Arial" charset="0"/>
                <a:ea typeface="Arial" charset="0"/>
                <a:cs typeface="Arial" charset="0"/>
              </a:defRPr>
            </a:lvl1pPr>
          </a:lstStyle>
          <a:p>
            <a:pPr algn="ctr"/>
            <a:endParaRPr lang="en-US" sz="3800" dirty="0" smtClean="0"/>
          </a:p>
        </p:txBody>
      </p:sp>
      <p:pic>
        <p:nvPicPr>
          <p:cNvPr id="10" name="Picture 9" descr="Allen, Dyer, Doppelt + Gilchrist, PA">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978073" y="5891791"/>
            <a:ext cx="1600200" cy="685800"/>
          </a:xfrm>
          <a:prstGeom prst="rect">
            <a:avLst/>
          </a:prstGeom>
          <a:noFill/>
          <a:ln>
            <a:noFill/>
          </a:ln>
        </p:spPr>
      </p:pic>
      <p:sp>
        <p:nvSpPr>
          <p:cNvPr id="2" name="TextBox 1"/>
          <p:cNvSpPr txBox="1"/>
          <p:nvPr/>
        </p:nvSpPr>
        <p:spPr>
          <a:xfrm>
            <a:off x="2433337" y="4269267"/>
            <a:ext cx="4267767" cy="1754326"/>
          </a:xfrm>
          <a:prstGeom prst="rect">
            <a:avLst/>
          </a:prstGeom>
          <a:noFill/>
        </p:spPr>
        <p:txBody>
          <a:bodyPr wrap="square" rtlCol="0">
            <a:spAutoFit/>
          </a:bodyPr>
          <a:lstStyle/>
          <a:p>
            <a:pPr algn="ctr"/>
            <a:r>
              <a:rPr lang="en-US" dirty="0">
                <a:latin typeface="Georgia" panose="02040502050405020303" pitchFamily="18" charset="0"/>
              </a:rPr>
              <a:t>Presented by:</a:t>
            </a:r>
          </a:p>
          <a:p>
            <a:pPr algn="ctr"/>
            <a:r>
              <a:rPr lang="en-US" dirty="0" smtClean="0">
                <a:latin typeface="Georgia" panose="02040502050405020303" pitchFamily="18" charset="0"/>
              </a:rPr>
              <a:t>Ava Doppelt, </a:t>
            </a:r>
            <a:r>
              <a:rPr lang="en-US" dirty="0">
                <a:latin typeface="Georgia" panose="02040502050405020303" pitchFamily="18" charset="0"/>
              </a:rPr>
              <a:t>Esq</a:t>
            </a:r>
            <a:r>
              <a:rPr lang="en-US" dirty="0" smtClean="0">
                <a:latin typeface="Georgia" panose="02040502050405020303" pitchFamily="18" charset="0"/>
              </a:rPr>
              <a:t>.</a:t>
            </a:r>
          </a:p>
          <a:p>
            <a:pPr algn="ctr"/>
            <a:r>
              <a:rPr lang="en-US" dirty="0" smtClean="0">
                <a:latin typeface="Georgia" panose="02040502050405020303" pitchFamily="18" charset="0"/>
              </a:rPr>
              <a:t>Allen</a:t>
            </a:r>
            <a:r>
              <a:rPr lang="en-US" dirty="0">
                <a:latin typeface="Georgia" panose="02040502050405020303" pitchFamily="18" charset="0"/>
              </a:rPr>
              <a:t>, Dyer, Doppelt &amp; Gilchrist, P.A.</a:t>
            </a:r>
          </a:p>
          <a:p>
            <a:pPr algn="ctr"/>
            <a:r>
              <a:rPr lang="en-US" dirty="0">
                <a:latin typeface="Georgia" panose="02040502050405020303" pitchFamily="18" charset="0"/>
              </a:rPr>
              <a:t>255 S. Orange Avenue, Suite 1401</a:t>
            </a:r>
          </a:p>
          <a:p>
            <a:pPr algn="ctr"/>
            <a:r>
              <a:rPr lang="en-US" dirty="0">
                <a:latin typeface="Georgia" panose="02040502050405020303" pitchFamily="18" charset="0"/>
              </a:rPr>
              <a:t>Orlando, Florida 32801</a:t>
            </a:r>
          </a:p>
          <a:p>
            <a:pPr algn="ctr"/>
            <a:r>
              <a:rPr lang="en-US" dirty="0" smtClean="0">
                <a:latin typeface="Georgia" panose="02040502050405020303" pitchFamily="18" charset="0"/>
              </a:rPr>
              <a:t>www.allendyer.com</a:t>
            </a:r>
            <a:endParaRPr lang="en-US" dirty="0">
              <a:latin typeface="Georgia" panose="02040502050405020303" pitchFamily="18" charset="0"/>
            </a:endParaRPr>
          </a:p>
        </p:txBody>
      </p:sp>
      <p:sp>
        <p:nvSpPr>
          <p:cNvPr id="3" name="TextBox 2"/>
          <p:cNvSpPr txBox="1"/>
          <p:nvPr/>
        </p:nvSpPr>
        <p:spPr>
          <a:xfrm>
            <a:off x="4325112" y="2331720"/>
            <a:ext cx="184731" cy="369332"/>
          </a:xfrm>
          <a:prstGeom prst="rect">
            <a:avLst/>
          </a:prstGeom>
          <a:noFill/>
        </p:spPr>
        <p:txBody>
          <a:bodyPr wrap="none" rtlCol="0">
            <a:spAutoFit/>
          </a:bodyPr>
          <a:lstStyle/>
          <a:p>
            <a:endParaRPr lang="en-US" dirty="0"/>
          </a:p>
        </p:txBody>
      </p:sp>
      <p:sp>
        <p:nvSpPr>
          <p:cNvPr id="6" name="TextBox 5"/>
          <p:cNvSpPr txBox="1"/>
          <p:nvPr/>
        </p:nvSpPr>
        <p:spPr>
          <a:xfrm>
            <a:off x="67979" y="1570404"/>
            <a:ext cx="8514265" cy="2585323"/>
          </a:xfrm>
          <a:prstGeom prst="rect">
            <a:avLst/>
          </a:prstGeom>
          <a:noFill/>
        </p:spPr>
        <p:txBody>
          <a:bodyPr wrap="square" rtlCol="0">
            <a:spAutoFit/>
          </a:bodyPr>
          <a:lstStyle/>
          <a:p>
            <a:pPr lvl="1" algn="ctr"/>
            <a:r>
              <a:rPr lang="en-US" sz="3600" b="1" i="1" dirty="0" smtClean="0">
                <a:latin typeface="Georgia" panose="02040502050405020303" pitchFamily="18" charset="0"/>
              </a:rPr>
              <a:t>When, If </a:t>
            </a:r>
            <a:r>
              <a:rPr lang="en-US" sz="3600" b="1" i="1" dirty="0">
                <a:latin typeface="Georgia" panose="02040502050405020303" pitchFamily="18" charset="0"/>
              </a:rPr>
              <a:t>E</a:t>
            </a:r>
            <a:r>
              <a:rPr lang="en-US" sz="3600" b="1" i="1" dirty="0" smtClean="0">
                <a:latin typeface="Georgia" panose="02040502050405020303" pitchFamily="18" charset="0"/>
              </a:rPr>
              <a:t>ver, Do I Need </a:t>
            </a:r>
            <a:r>
              <a:rPr lang="en-US" sz="3600" b="1" i="1" dirty="0">
                <a:latin typeface="Georgia" panose="02040502050405020303" pitchFamily="18" charset="0"/>
              </a:rPr>
              <a:t>P</a:t>
            </a:r>
            <a:r>
              <a:rPr lang="en-US" sz="3600" b="1" i="1" dirty="0" smtClean="0">
                <a:latin typeface="Georgia" panose="02040502050405020303" pitchFamily="18" charset="0"/>
              </a:rPr>
              <a:t>ermission </a:t>
            </a:r>
            <a:r>
              <a:rPr lang="en-US" sz="3600" b="1" i="1" dirty="0">
                <a:latin typeface="Georgia" panose="02040502050405020303" pitchFamily="18" charset="0"/>
              </a:rPr>
              <a:t>T</a:t>
            </a:r>
            <a:r>
              <a:rPr lang="en-US" sz="3600" b="1" i="1" dirty="0" smtClean="0">
                <a:latin typeface="Georgia" panose="02040502050405020303" pitchFamily="18" charset="0"/>
              </a:rPr>
              <a:t>o </a:t>
            </a:r>
            <a:r>
              <a:rPr lang="en-US" sz="3600" b="1" i="1" dirty="0">
                <a:latin typeface="Georgia" panose="02040502050405020303" pitchFamily="18" charset="0"/>
              </a:rPr>
              <a:t>U</a:t>
            </a:r>
            <a:r>
              <a:rPr lang="en-US" sz="3600" b="1" i="1" dirty="0" smtClean="0">
                <a:latin typeface="Georgia" panose="02040502050405020303" pitchFamily="18" charset="0"/>
              </a:rPr>
              <a:t>se </a:t>
            </a:r>
            <a:r>
              <a:rPr lang="en-US" sz="3600" b="1" i="1" dirty="0">
                <a:latin typeface="Georgia" panose="02040502050405020303" pitchFamily="18" charset="0"/>
              </a:rPr>
              <a:t>A</a:t>
            </a:r>
            <a:r>
              <a:rPr lang="en-US" sz="3600" b="1" i="1" dirty="0" smtClean="0">
                <a:latin typeface="Georgia" panose="02040502050405020303" pitchFamily="18" charset="0"/>
              </a:rPr>
              <a:t> Person’s </a:t>
            </a:r>
            <a:r>
              <a:rPr lang="en-US" sz="3600" b="1" i="1" dirty="0">
                <a:latin typeface="Georgia" panose="02040502050405020303" pitchFamily="18" charset="0"/>
              </a:rPr>
              <a:t>N</a:t>
            </a:r>
            <a:r>
              <a:rPr lang="en-US" sz="3600" b="1" i="1" dirty="0" smtClean="0">
                <a:latin typeface="Georgia" panose="02040502050405020303" pitchFamily="18" charset="0"/>
              </a:rPr>
              <a:t>ame </a:t>
            </a:r>
            <a:r>
              <a:rPr lang="en-US" sz="3600" b="1" i="1" dirty="0">
                <a:latin typeface="Georgia" panose="02040502050405020303" pitchFamily="18" charset="0"/>
              </a:rPr>
              <a:t>O</a:t>
            </a:r>
            <a:r>
              <a:rPr lang="en-US" sz="3600" b="1" i="1" dirty="0" smtClean="0">
                <a:latin typeface="Georgia" panose="02040502050405020303" pitchFamily="18" charset="0"/>
              </a:rPr>
              <a:t>r </a:t>
            </a:r>
            <a:r>
              <a:rPr lang="en-US" sz="3600" b="1" i="1" dirty="0">
                <a:latin typeface="Georgia" panose="02040502050405020303" pitchFamily="18" charset="0"/>
              </a:rPr>
              <a:t>P</a:t>
            </a:r>
            <a:r>
              <a:rPr lang="en-US" sz="3600" b="1" i="1" dirty="0" smtClean="0">
                <a:latin typeface="Georgia" panose="02040502050405020303" pitchFamily="18" charset="0"/>
              </a:rPr>
              <a:t>icture </a:t>
            </a:r>
            <a:r>
              <a:rPr lang="en-US" sz="3600" b="1" i="1" dirty="0">
                <a:latin typeface="Georgia" panose="02040502050405020303" pitchFamily="18" charset="0"/>
              </a:rPr>
              <a:t>I</a:t>
            </a:r>
            <a:r>
              <a:rPr lang="en-US" sz="3600" b="1" i="1" dirty="0" smtClean="0">
                <a:latin typeface="Georgia" panose="02040502050405020303" pitchFamily="18" charset="0"/>
              </a:rPr>
              <a:t>n </a:t>
            </a:r>
            <a:r>
              <a:rPr lang="en-US" sz="3600" b="1" i="1" dirty="0">
                <a:latin typeface="Georgia" panose="02040502050405020303" pitchFamily="18" charset="0"/>
              </a:rPr>
              <a:t>P</a:t>
            </a:r>
            <a:r>
              <a:rPr lang="en-US" sz="3600" b="1" i="1" dirty="0" smtClean="0">
                <a:latin typeface="Georgia" panose="02040502050405020303" pitchFamily="18" charset="0"/>
              </a:rPr>
              <a:t>ublic?</a:t>
            </a:r>
          </a:p>
          <a:p>
            <a:pPr lvl="1" algn="ctr"/>
            <a:endParaRPr lang="en-US" b="1" i="1" dirty="0" smtClean="0">
              <a:latin typeface="Georgia" panose="02040502050405020303" pitchFamily="18" charset="0"/>
            </a:endParaRPr>
          </a:p>
          <a:p>
            <a:pPr lvl="1" algn="ctr"/>
            <a:endParaRPr lang="en-US" b="1" i="1" dirty="0" smtClean="0">
              <a:latin typeface="Georgia" panose="02040502050405020303" pitchFamily="18" charset="0"/>
            </a:endParaRPr>
          </a:p>
          <a:p>
            <a:pPr lvl="1" algn="ctr"/>
            <a:r>
              <a:rPr lang="en-US" b="1" i="1" dirty="0" smtClean="0">
                <a:latin typeface="Georgia" panose="02040502050405020303" pitchFamily="18" charset="0"/>
              </a:rPr>
              <a:t>The </a:t>
            </a:r>
            <a:r>
              <a:rPr lang="en-US" b="1" i="1" dirty="0">
                <a:latin typeface="Georgia" panose="02040502050405020303" pitchFamily="18" charset="0"/>
              </a:rPr>
              <a:t>Law of </a:t>
            </a:r>
            <a:r>
              <a:rPr lang="en-US" b="1" i="1" dirty="0" smtClean="0">
                <a:latin typeface="Georgia" panose="02040502050405020303" pitchFamily="18" charset="0"/>
              </a:rPr>
              <a:t>the Right </a:t>
            </a:r>
            <a:r>
              <a:rPr lang="en-US" b="1" i="1" dirty="0">
                <a:latin typeface="Georgia" panose="02040502050405020303" pitchFamily="18" charset="0"/>
              </a:rPr>
              <a:t>of Publicity + S</a:t>
            </a:r>
            <a:r>
              <a:rPr lang="en-US" b="1" i="1" dirty="0" smtClean="0">
                <a:latin typeface="Georgia" panose="02040502050405020303" pitchFamily="18" charset="0"/>
              </a:rPr>
              <a:t>ome </a:t>
            </a:r>
            <a:r>
              <a:rPr lang="en-US" b="1" i="1" dirty="0">
                <a:latin typeface="Georgia" panose="02040502050405020303" pitchFamily="18" charset="0"/>
              </a:rPr>
              <a:t>R</a:t>
            </a:r>
            <a:r>
              <a:rPr lang="en-US" b="1" i="1" dirty="0" smtClean="0">
                <a:latin typeface="Georgia" panose="02040502050405020303" pitchFamily="18" charset="0"/>
              </a:rPr>
              <a:t>ecent </a:t>
            </a:r>
            <a:r>
              <a:rPr lang="en-US" b="1" i="1" dirty="0">
                <a:latin typeface="Georgia" panose="02040502050405020303" pitchFamily="18" charset="0"/>
              </a:rPr>
              <a:t>C</a:t>
            </a:r>
            <a:r>
              <a:rPr lang="en-US" b="1" i="1" dirty="0" smtClean="0">
                <a:latin typeface="Georgia" panose="02040502050405020303" pitchFamily="18" charset="0"/>
              </a:rPr>
              <a:t>ases</a:t>
            </a:r>
            <a:endParaRPr lang="en-US" b="1" i="1" dirty="0">
              <a:latin typeface="Georgia" panose="02040502050405020303" pitchFamily="18" charset="0"/>
            </a:endParaRPr>
          </a:p>
        </p:txBody>
      </p:sp>
      <p:sp>
        <p:nvSpPr>
          <p:cNvPr id="7" name="Slide Number Placeholder 6"/>
          <p:cNvSpPr>
            <a:spLocks noGrp="1"/>
          </p:cNvSpPr>
          <p:nvPr>
            <p:ph type="sldNum" sz="quarter" idx="12"/>
          </p:nvPr>
        </p:nvSpPr>
        <p:spPr/>
        <p:txBody>
          <a:bodyPr/>
          <a:lstStyle/>
          <a:p>
            <a:fld id="{2FE850C8-660F-9B45-ACEE-E3C9DF47ECD3}" type="slidenum">
              <a:rPr lang="en-US" b="1" smtClean="0"/>
              <a:pPr/>
              <a:t>1</a:t>
            </a:fld>
            <a:endParaRPr lang="en-US" b="1" dirty="0"/>
          </a:p>
        </p:txBody>
      </p:sp>
    </p:spTree>
    <p:extLst>
      <p:ext uri="{BB962C8B-B14F-4D97-AF65-F5344CB8AC3E}">
        <p14:creationId xmlns:p14="http://schemas.microsoft.com/office/powerpoint/2010/main" val="96268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1" y="360363"/>
            <a:ext cx="8230333" cy="9367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4000" b="1" i="1" dirty="0" smtClean="0">
                <a:solidFill>
                  <a:schemeClr val="bg1"/>
                </a:solidFill>
                <a:latin typeface="Arial" charset="0"/>
                <a:ea typeface="Arial" charset="0"/>
                <a:cs typeface="Arial" charset="0"/>
              </a:rPr>
              <a:t>Right of Publicity and Trademarks</a:t>
            </a:r>
          </a:p>
        </p:txBody>
      </p:sp>
      <p:sp>
        <p:nvSpPr>
          <p:cNvPr id="7" name="Content Placeholder 8"/>
          <p:cNvSpPr txBox="1">
            <a:spLocks/>
          </p:cNvSpPr>
          <p:nvPr/>
        </p:nvSpPr>
        <p:spPr>
          <a:xfrm>
            <a:off x="453292" y="1908175"/>
            <a:ext cx="8230333" cy="46164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There are some similarities between the right of publicity &amp; trademark </a:t>
            </a:r>
            <a:r>
              <a:rPr lang="en-US" sz="2800" dirty="0"/>
              <a:t>l</a:t>
            </a:r>
            <a:r>
              <a:rPr lang="en-US" sz="2800" dirty="0" smtClean="0"/>
              <a:t>aw.</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Like a trademark,</a:t>
            </a:r>
            <a:r>
              <a:rPr kumimoji="0" lang="en-US" sz="2800" b="0" i="0" u="none" strike="noStrike" kern="1200" cap="none" spc="0" normalizeH="0" noProof="0" dirty="0" smtClean="0">
                <a:ln>
                  <a:noFill/>
                </a:ln>
                <a:solidFill>
                  <a:schemeClr val="tx1"/>
                </a:solidFill>
                <a:effectLst/>
                <a:uLnTx/>
                <a:uFillTx/>
                <a:latin typeface="+mn-lt"/>
                <a:ea typeface="+mn-ea"/>
                <a:cs typeface="+mn-cs"/>
              </a:rPr>
              <a:t> ROP can function as a quality assurance to a consumer, especially if the celebrity, or the estate, maintains self-imposed quality standards and exercises discretion in licensing publicity rights. Proprietors of both trademark and publicity rights seek to prevent others from reaping unjust rewards by appropriating the mark or the </a:t>
            </a:r>
            <a:r>
              <a:rPr lang="en-US" sz="2800" dirty="0" smtClean="0"/>
              <a:t>celebrity’s</a:t>
            </a:r>
            <a:r>
              <a:rPr kumimoji="0" lang="en-US" sz="2800" b="0" i="0" u="none" strike="noStrike" kern="1200" cap="none" spc="0" normalizeH="0" noProof="0" dirty="0" smtClean="0">
                <a:ln>
                  <a:noFill/>
                </a:ln>
                <a:solidFill>
                  <a:schemeClr val="tx1"/>
                </a:solidFill>
                <a:effectLst/>
                <a:uLnTx/>
                <a:uFillTx/>
                <a:latin typeface="+mn-lt"/>
                <a:ea typeface="+mn-ea"/>
                <a:cs typeface="+mn-cs"/>
              </a:rPr>
              <a:t> fame.</a:t>
            </a: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2FE850C8-660F-9B45-ACEE-E3C9DF47ECD3}" type="slidenum">
              <a:rPr lang="en-US" b="1" smtClean="0"/>
              <a:pPr/>
              <a:t>10</a:t>
            </a:fld>
            <a:endParaRPr lang="en-US" b="1" dirty="0"/>
          </a:p>
        </p:txBody>
      </p:sp>
    </p:spTree>
    <p:extLst>
      <p:ext uri="{BB962C8B-B14F-4D97-AF65-F5344CB8AC3E}">
        <p14:creationId xmlns:p14="http://schemas.microsoft.com/office/powerpoint/2010/main" val="2885480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1" y="360363"/>
            <a:ext cx="8230333" cy="9367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4000" b="1" i="1" dirty="0" smtClean="0">
                <a:solidFill>
                  <a:schemeClr val="bg1"/>
                </a:solidFill>
                <a:latin typeface="Arial" charset="0"/>
                <a:ea typeface="Arial" charset="0"/>
                <a:cs typeface="Arial" charset="0"/>
              </a:rPr>
              <a:t>Marilyn Monroe Example</a:t>
            </a:r>
          </a:p>
        </p:txBody>
      </p:sp>
      <p:sp>
        <p:nvSpPr>
          <p:cNvPr id="7" name="Content Placeholder 8"/>
          <p:cNvSpPr txBox="1">
            <a:spLocks/>
          </p:cNvSpPr>
          <p:nvPr/>
        </p:nvSpPr>
        <p:spPr>
          <a:xfrm>
            <a:off x="453292" y="2781299"/>
            <a:ext cx="8230333" cy="3743325"/>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You’d think that her estate </a:t>
            </a:r>
            <a:r>
              <a:rPr lang="en-US" sz="2800" dirty="0" smtClean="0"/>
              <a:t>held</a:t>
            </a:r>
            <a:r>
              <a:rPr lang="en-US" sz="2800" dirty="0" smtClean="0"/>
              <a:t> </a:t>
            </a:r>
            <a:r>
              <a:rPr lang="en-US" sz="2800" dirty="0" smtClean="0"/>
              <a:t>valuable </a:t>
            </a:r>
            <a:r>
              <a:rPr lang="en-US" sz="2800" dirty="0" smtClean="0"/>
              <a:t>publicity </a:t>
            </a:r>
            <a:r>
              <a:rPr lang="en-US" sz="2800" dirty="0" smtClean="0"/>
              <a:t>rights </a:t>
            </a:r>
            <a:r>
              <a:rPr lang="en-US" sz="2800" dirty="0"/>
              <a:t>i</a:t>
            </a:r>
            <a:r>
              <a:rPr lang="en-US" sz="2800" dirty="0" smtClean="0"/>
              <a:t>n her persona, which they licensed as they saw </a:t>
            </a:r>
            <a:r>
              <a:rPr lang="en-US" sz="2800" dirty="0" smtClean="0"/>
              <a:t>fit for various types of services and merchandise.</a:t>
            </a:r>
            <a:endParaRPr lang="en-US" sz="2800" dirty="0" smtClean="0"/>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You’d be wrong.</a:t>
            </a:r>
          </a:p>
        </p:txBody>
      </p:sp>
      <p:sp>
        <p:nvSpPr>
          <p:cNvPr id="5" name="Slide Number Placeholder 4"/>
          <p:cNvSpPr>
            <a:spLocks noGrp="1"/>
          </p:cNvSpPr>
          <p:nvPr>
            <p:ph type="sldNum" sz="quarter" idx="12"/>
          </p:nvPr>
        </p:nvSpPr>
        <p:spPr/>
        <p:txBody>
          <a:bodyPr/>
          <a:lstStyle/>
          <a:p>
            <a:fld id="{2FE850C8-660F-9B45-ACEE-E3C9DF47ECD3}" type="slidenum">
              <a:rPr lang="en-US" b="1" smtClean="0"/>
              <a:pPr/>
              <a:t>11</a:t>
            </a:fld>
            <a:endParaRPr lang="en-US" b="1" dirty="0"/>
          </a:p>
        </p:txBody>
      </p:sp>
    </p:spTree>
    <p:extLst>
      <p:ext uri="{BB962C8B-B14F-4D97-AF65-F5344CB8AC3E}">
        <p14:creationId xmlns:p14="http://schemas.microsoft.com/office/powerpoint/2010/main" val="356037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1" y="360363"/>
            <a:ext cx="8230333" cy="9367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4000" b="1" i="1" dirty="0" smtClean="0">
                <a:solidFill>
                  <a:schemeClr val="bg1"/>
                </a:solidFill>
                <a:latin typeface="Arial" charset="0"/>
                <a:ea typeface="Arial" charset="0"/>
                <a:cs typeface="Arial" charset="0"/>
              </a:rPr>
              <a:t>Marilyn Monroe Example</a:t>
            </a:r>
          </a:p>
        </p:txBody>
      </p:sp>
      <p:sp>
        <p:nvSpPr>
          <p:cNvPr id="7" name="Content Placeholder 8"/>
          <p:cNvSpPr txBox="1">
            <a:spLocks/>
          </p:cNvSpPr>
          <p:nvPr/>
        </p:nvSpPr>
        <p:spPr>
          <a:xfrm>
            <a:off x="453292" y="1908175"/>
            <a:ext cx="8230333" cy="46164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Marilyn Monroe died at age 36 in California, a state whose right of publicity law provides that the rights survive for 50 years after death and can be exercised by specified heirs.</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Marilyn Monroe, however, was in California making a movie. She was found to </a:t>
            </a:r>
            <a:r>
              <a:rPr lang="en-US" sz="2800" i="1" dirty="0" smtClean="0"/>
              <a:t>live</a:t>
            </a:r>
            <a:r>
              <a:rPr lang="en-US" sz="2800" dirty="0" smtClean="0"/>
              <a:t> in New York, where the law does not allow the right to survive death.</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So--</a:t>
            </a:r>
          </a:p>
        </p:txBody>
      </p:sp>
      <p:sp>
        <p:nvSpPr>
          <p:cNvPr id="5" name="Slide Number Placeholder 4"/>
          <p:cNvSpPr>
            <a:spLocks noGrp="1"/>
          </p:cNvSpPr>
          <p:nvPr>
            <p:ph type="sldNum" sz="quarter" idx="12"/>
          </p:nvPr>
        </p:nvSpPr>
        <p:spPr/>
        <p:txBody>
          <a:bodyPr/>
          <a:lstStyle/>
          <a:p>
            <a:fld id="{2FE850C8-660F-9B45-ACEE-E3C9DF47ECD3}" type="slidenum">
              <a:rPr lang="en-US" b="1" smtClean="0"/>
              <a:pPr/>
              <a:t>12</a:t>
            </a:fld>
            <a:endParaRPr lang="en-US" b="1" dirty="0"/>
          </a:p>
        </p:txBody>
      </p:sp>
    </p:spTree>
    <p:extLst>
      <p:ext uri="{BB962C8B-B14F-4D97-AF65-F5344CB8AC3E}">
        <p14:creationId xmlns:p14="http://schemas.microsoft.com/office/powerpoint/2010/main" val="3873870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1" y="360363"/>
            <a:ext cx="8230333" cy="9367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4000" b="1" i="1" dirty="0" smtClean="0">
                <a:solidFill>
                  <a:schemeClr val="bg1"/>
                </a:solidFill>
                <a:latin typeface="Arial" charset="0"/>
                <a:ea typeface="Arial" charset="0"/>
                <a:cs typeface="Arial" charset="0"/>
              </a:rPr>
              <a:t>Marilyn Monroe Example</a:t>
            </a:r>
          </a:p>
        </p:txBody>
      </p:sp>
      <p:sp>
        <p:nvSpPr>
          <p:cNvPr id="7" name="Content Placeholder 8"/>
          <p:cNvSpPr txBox="1">
            <a:spLocks/>
          </p:cNvSpPr>
          <p:nvPr/>
        </p:nvSpPr>
        <p:spPr>
          <a:xfrm>
            <a:off x="238126" y="2133600"/>
            <a:ext cx="8445500" cy="3781426"/>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All the </a:t>
            </a:r>
            <a:r>
              <a:rPr lang="en-US" sz="2800" dirty="0"/>
              <a:t>l</a:t>
            </a:r>
            <a:r>
              <a:rPr lang="en-US" sz="2800" dirty="0" smtClean="0"/>
              <a:t>icensing of Marilyn Monroe merchandise, including the </a:t>
            </a:r>
            <a:r>
              <a:rPr lang="en-US" sz="2800" dirty="0" smtClean="0"/>
              <a:t>MARILYN MONROE spa </a:t>
            </a:r>
            <a:r>
              <a:rPr lang="en-US" sz="2800" dirty="0" smtClean="0"/>
              <a:t>and nail salons that are our client, are accomplished by </a:t>
            </a:r>
            <a:r>
              <a:rPr lang="en-US" sz="2800" b="1" dirty="0" smtClean="0"/>
              <a:t>trademark licensing</a:t>
            </a:r>
            <a:r>
              <a:rPr lang="en-US" sz="2800" dirty="0" smtClean="0"/>
              <a:t>, not right of publicity.  The Marilyn Monroe estate has </a:t>
            </a:r>
            <a:r>
              <a:rPr lang="en-US" sz="2800" i="1" dirty="0" smtClean="0"/>
              <a:t>no</a:t>
            </a:r>
            <a:r>
              <a:rPr lang="en-US" sz="2800" dirty="0" smtClean="0"/>
              <a:t> right of publicity. The estate registered </a:t>
            </a:r>
            <a:r>
              <a:rPr lang="en-US" sz="2800" dirty="0"/>
              <a:t>n</a:t>
            </a:r>
            <a:r>
              <a:rPr lang="en-US" sz="2800" dirty="0" smtClean="0"/>
              <a:t>umerous trademarks comprising the MARILYN MONROE name and image. And </a:t>
            </a:r>
            <a:r>
              <a:rPr lang="en-US" sz="2800" i="1" dirty="0" smtClean="0"/>
              <a:t>that’s</a:t>
            </a:r>
            <a:r>
              <a:rPr lang="en-US" sz="2800" dirty="0" smtClean="0"/>
              <a:t> what’s being licensed.</a:t>
            </a:r>
          </a:p>
        </p:txBody>
      </p:sp>
      <p:sp>
        <p:nvSpPr>
          <p:cNvPr id="5" name="Slide Number Placeholder 4"/>
          <p:cNvSpPr>
            <a:spLocks noGrp="1"/>
          </p:cNvSpPr>
          <p:nvPr>
            <p:ph type="sldNum" sz="quarter" idx="12"/>
          </p:nvPr>
        </p:nvSpPr>
        <p:spPr/>
        <p:txBody>
          <a:bodyPr/>
          <a:lstStyle/>
          <a:p>
            <a:fld id="{2FE850C8-660F-9B45-ACEE-E3C9DF47ECD3}" type="slidenum">
              <a:rPr lang="en-US" b="1" smtClean="0"/>
              <a:pPr/>
              <a:t>13</a:t>
            </a:fld>
            <a:endParaRPr lang="en-US" b="1" dirty="0"/>
          </a:p>
        </p:txBody>
      </p:sp>
    </p:spTree>
    <p:extLst>
      <p:ext uri="{BB962C8B-B14F-4D97-AF65-F5344CB8AC3E}">
        <p14:creationId xmlns:p14="http://schemas.microsoft.com/office/powerpoint/2010/main" val="3654259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14</a:t>
            </a:fld>
            <a:endParaRPr lang="en-US" b="1" dirty="0"/>
          </a:p>
        </p:txBody>
      </p:sp>
      <p:sp>
        <p:nvSpPr>
          <p:cNvPr id="3" name="Rectangle 2"/>
          <p:cNvSpPr/>
          <p:nvPr/>
        </p:nvSpPr>
        <p:spPr>
          <a:xfrm>
            <a:off x="790575" y="2160940"/>
            <a:ext cx="7296150" cy="4047262"/>
          </a:xfrm>
          <a:prstGeom prst="rect">
            <a:avLst/>
          </a:prstGeom>
        </p:spPr>
        <p:txBody>
          <a:bodyPr wrap="square">
            <a:spAutoFit/>
          </a:bodyPr>
          <a:lstStyle/>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And those trademarks can live forever, not just the specified post-mortem time period specified in the various state laws.</a:t>
            </a:r>
          </a:p>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See also the examples of Trayvon Martin </a:t>
            </a:r>
            <a:r>
              <a:rPr lang="en-US" sz="2800" dirty="0" smtClean="0"/>
              <a:t>(he had no family members – no spouse or children – specified in Florida’s </a:t>
            </a:r>
            <a:r>
              <a:rPr lang="en-US" sz="2800" dirty="0" err="1" smtClean="0"/>
              <a:t>ROP</a:t>
            </a:r>
            <a:r>
              <a:rPr lang="en-US" sz="2800" dirty="0" smtClean="0"/>
              <a:t> law who could exercise his </a:t>
            </a:r>
            <a:r>
              <a:rPr lang="en-US" sz="2800" dirty="0" err="1" smtClean="0"/>
              <a:t>ROP</a:t>
            </a:r>
            <a:r>
              <a:rPr lang="en-US" sz="2800" dirty="0" smtClean="0"/>
              <a:t> rights) and </a:t>
            </a:r>
            <a:r>
              <a:rPr lang="en-US" sz="2800" dirty="0"/>
              <a:t>Frida </a:t>
            </a:r>
            <a:r>
              <a:rPr lang="en-US" sz="2800" dirty="0" smtClean="0"/>
              <a:t>Kahlo (family had no </a:t>
            </a:r>
            <a:r>
              <a:rPr lang="en-US" sz="2800" dirty="0" err="1" smtClean="0"/>
              <a:t>ROP</a:t>
            </a:r>
            <a:r>
              <a:rPr lang="en-US" sz="2800" dirty="0" smtClean="0"/>
              <a:t> rights).  Both used trademarks to protect image.</a:t>
            </a:r>
            <a:endParaRPr lang="en-US" sz="2800" dirty="0"/>
          </a:p>
        </p:txBody>
      </p:sp>
      <p:sp>
        <p:nvSpPr>
          <p:cNvPr id="4" name="Title 1"/>
          <p:cNvSpPr txBox="1">
            <a:spLocks/>
          </p:cNvSpPr>
          <p:nvPr/>
        </p:nvSpPr>
        <p:spPr>
          <a:xfrm>
            <a:off x="453291" y="360363"/>
            <a:ext cx="8230333" cy="9367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4000" b="1" i="1" dirty="0" smtClean="0">
                <a:solidFill>
                  <a:schemeClr val="bg1"/>
                </a:solidFill>
                <a:latin typeface="Arial" charset="0"/>
                <a:ea typeface="Arial" charset="0"/>
                <a:cs typeface="Arial" charset="0"/>
              </a:rPr>
              <a:t>Marilyn Monroe Example</a:t>
            </a:r>
          </a:p>
        </p:txBody>
      </p:sp>
      <p:pic>
        <p:nvPicPr>
          <p:cNvPr id="5" name="Picture 4"/>
          <p:cNvPicPr>
            <a:picLocks noChangeAspect="1"/>
          </p:cNvPicPr>
          <p:nvPr/>
        </p:nvPicPr>
        <p:blipFill>
          <a:blip r:embed="rId2"/>
          <a:stretch>
            <a:fillRect/>
          </a:stretch>
        </p:blipFill>
        <p:spPr>
          <a:xfrm>
            <a:off x="8068732" y="6047511"/>
            <a:ext cx="676275" cy="657225"/>
          </a:xfrm>
          <a:prstGeom prst="rect">
            <a:avLst/>
          </a:prstGeom>
        </p:spPr>
      </p:pic>
    </p:spTree>
    <p:extLst>
      <p:ext uri="{BB962C8B-B14F-4D97-AF65-F5344CB8AC3E}">
        <p14:creationId xmlns:p14="http://schemas.microsoft.com/office/powerpoint/2010/main" val="1988000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1" y="360363"/>
            <a:ext cx="8230333" cy="936747"/>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4000" b="1" i="1" dirty="0" smtClean="0">
              <a:solidFill>
                <a:schemeClr val="bg1"/>
              </a:solidFill>
              <a:latin typeface="Arial" charset="0"/>
              <a:ea typeface="Arial" charset="0"/>
              <a:cs typeface="Arial" charset="0"/>
            </a:endParaRPr>
          </a:p>
        </p:txBody>
      </p:sp>
      <p:sp>
        <p:nvSpPr>
          <p:cNvPr id="7" name="Content Placeholder 8"/>
          <p:cNvSpPr txBox="1">
            <a:spLocks/>
          </p:cNvSpPr>
          <p:nvPr/>
        </p:nvSpPr>
        <p:spPr>
          <a:xfrm>
            <a:off x="453292" y="2314575"/>
            <a:ext cx="8230333" cy="42100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The U.S. Supreme Court has reviewed the right of publicity only once, in </a:t>
            </a:r>
            <a:r>
              <a:rPr lang="en-US" sz="2800" i="1" dirty="0" smtClean="0"/>
              <a:t>Zacchini v. Scripps-Howard Broadcasting</a:t>
            </a:r>
            <a:r>
              <a:rPr lang="en-US" sz="2800" dirty="0" smtClean="0"/>
              <a:t>, the famous human cannonball case.  433 U.S. 562 (1977</a:t>
            </a:r>
            <a:r>
              <a:rPr lang="en-US" sz="2800" dirty="0" smtClean="0"/>
              <a:t>) (</a:t>
            </a:r>
            <a:r>
              <a:rPr lang="en-US" sz="2800" dirty="0" err="1" smtClean="0"/>
              <a:t>Zacchini’s</a:t>
            </a:r>
            <a:r>
              <a:rPr lang="en-US" sz="2800" dirty="0" smtClean="0"/>
              <a:t> entire 15-second act was shown on news show)</a:t>
            </a: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15</a:t>
            </a:fld>
            <a:endParaRPr lang="en-US" b="1" dirty="0"/>
          </a:p>
        </p:txBody>
      </p:sp>
    </p:spTree>
    <p:extLst>
      <p:ext uri="{BB962C8B-B14F-4D97-AF65-F5344CB8AC3E}">
        <p14:creationId xmlns:p14="http://schemas.microsoft.com/office/powerpoint/2010/main" val="1128593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1" y="360363"/>
            <a:ext cx="8230333" cy="936747"/>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4000" b="1" i="1" dirty="0" smtClean="0">
              <a:solidFill>
                <a:schemeClr val="bg1"/>
              </a:solidFill>
              <a:latin typeface="Arial" charset="0"/>
              <a:ea typeface="Arial" charset="0"/>
              <a:cs typeface="Arial" charset="0"/>
            </a:endParaRPr>
          </a:p>
        </p:txBody>
      </p:sp>
      <p:sp>
        <p:nvSpPr>
          <p:cNvPr id="7" name="Content Placeholder 8"/>
          <p:cNvSpPr txBox="1">
            <a:spLocks/>
          </p:cNvSpPr>
          <p:nvPr/>
        </p:nvSpPr>
        <p:spPr>
          <a:xfrm>
            <a:off x="453292" y="1908175"/>
            <a:ext cx="8230333" cy="46164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600" i="1" dirty="0" smtClean="0"/>
              <a:t>Mi</a:t>
            </a:r>
            <a:r>
              <a:rPr lang="en-US" sz="2800" i="1" dirty="0" smtClean="0"/>
              <a:t>dler v. Ford Motor Co.</a:t>
            </a:r>
            <a:r>
              <a:rPr lang="en-US" sz="2800" dirty="0" smtClean="0"/>
              <a:t>, 849 F.2d 460 (9</a:t>
            </a:r>
            <a:r>
              <a:rPr lang="en-US" sz="2800" baseline="30000" dirty="0" smtClean="0"/>
              <a:t>th</a:t>
            </a:r>
            <a:r>
              <a:rPr lang="en-US" sz="2800" dirty="0" smtClean="0"/>
              <a:t> Cir. 1989) </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(Bette Midler’s voice)</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i="1" dirty="0" smtClean="0"/>
              <a:t>Waits v. Frito-Lay, Inc.</a:t>
            </a:r>
            <a:r>
              <a:rPr lang="en-US" sz="2800" dirty="0" smtClean="0"/>
              <a:t>, 978 F.2d 1093 (9</a:t>
            </a:r>
            <a:r>
              <a:rPr lang="en-US" sz="2800" baseline="30000" dirty="0" smtClean="0"/>
              <a:t>th</a:t>
            </a:r>
            <a:r>
              <a:rPr lang="en-US" sz="2800" dirty="0" smtClean="0"/>
              <a:t> Cir. 1992)</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(Copy of Tom Waits’ voice)</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i="1" dirty="0" smtClean="0"/>
              <a:t>White v. Samsung Electronics America, Inc.</a:t>
            </a:r>
            <a:r>
              <a:rPr lang="en-US" sz="2800" dirty="0" smtClean="0"/>
              <a:t>, 971 F.2d 1395 (9</a:t>
            </a:r>
            <a:r>
              <a:rPr lang="en-US" sz="2800" baseline="30000" dirty="0" smtClean="0"/>
              <a:t>th</a:t>
            </a:r>
            <a:r>
              <a:rPr lang="en-US" sz="2800" dirty="0" smtClean="0"/>
              <a:t> Cir. 1992)</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(Vanna White robot)</a:t>
            </a:r>
          </a:p>
        </p:txBody>
      </p:sp>
      <p:sp>
        <p:nvSpPr>
          <p:cNvPr id="5" name="Slide Number Placeholder 4"/>
          <p:cNvSpPr>
            <a:spLocks noGrp="1"/>
          </p:cNvSpPr>
          <p:nvPr>
            <p:ph type="sldNum" sz="quarter" idx="12"/>
          </p:nvPr>
        </p:nvSpPr>
        <p:spPr/>
        <p:txBody>
          <a:bodyPr/>
          <a:lstStyle/>
          <a:p>
            <a:fld id="{2FE850C8-660F-9B45-ACEE-E3C9DF47ECD3}" type="slidenum">
              <a:rPr lang="en-US" b="1" smtClean="0"/>
              <a:pPr/>
              <a:t>16</a:t>
            </a:fld>
            <a:endParaRPr lang="en-US" b="1" dirty="0"/>
          </a:p>
        </p:txBody>
      </p:sp>
      <p:sp>
        <p:nvSpPr>
          <p:cNvPr id="8" name="Title 1"/>
          <p:cNvSpPr txBox="1">
            <a:spLocks/>
          </p:cNvSpPr>
          <p:nvPr/>
        </p:nvSpPr>
        <p:spPr>
          <a:xfrm>
            <a:off x="605691" y="387351"/>
            <a:ext cx="8230333" cy="936747"/>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4000" b="1" i="1" dirty="0" smtClean="0">
              <a:solidFill>
                <a:schemeClr val="bg1"/>
              </a:solidFill>
              <a:latin typeface="Arial" charset="0"/>
              <a:ea typeface="Arial" charset="0"/>
              <a:cs typeface="Arial" charset="0"/>
            </a:endParaRPr>
          </a:p>
        </p:txBody>
      </p:sp>
      <p:sp>
        <p:nvSpPr>
          <p:cNvPr id="9" name="Title 1"/>
          <p:cNvSpPr txBox="1">
            <a:spLocks/>
          </p:cNvSpPr>
          <p:nvPr/>
        </p:nvSpPr>
        <p:spPr>
          <a:xfrm>
            <a:off x="529491" y="360363"/>
            <a:ext cx="8230333" cy="9367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4000" b="1" i="1" dirty="0" smtClean="0">
                <a:solidFill>
                  <a:schemeClr val="bg1"/>
                </a:solidFill>
                <a:latin typeface="Arial" charset="0"/>
                <a:ea typeface="Arial" charset="0"/>
                <a:cs typeface="Arial" charset="0"/>
              </a:rPr>
              <a:t>Impersonator Cases</a:t>
            </a:r>
          </a:p>
        </p:txBody>
      </p:sp>
    </p:spTree>
    <p:extLst>
      <p:ext uri="{BB962C8B-B14F-4D97-AF65-F5344CB8AC3E}">
        <p14:creationId xmlns:p14="http://schemas.microsoft.com/office/powerpoint/2010/main" val="1731652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1" y="360363"/>
            <a:ext cx="8230333" cy="936747"/>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4000" b="1" i="1" dirty="0" smtClean="0">
              <a:solidFill>
                <a:schemeClr val="bg1"/>
              </a:solidFill>
              <a:latin typeface="Arial" charset="0"/>
              <a:ea typeface="Arial" charset="0"/>
              <a:cs typeface="Arial" charset="0"/>
            </a:endParaRPr>
          </a:p>
        </p:txBody>
      </p:sp>
      <p:sp>
        <p:nvSpPr>
          <p:cNvPr id="7" name="Content Placeholder 8"/>
          <p:cNvSpPr txBox="1">
            <a:spLocks/>
          </p:cNvSpPr>
          <p:nvPr/>
        </p:nvSpPr>
        <p:spPr>
          <a:xfrm>
            <a:off x="453292" y="2543175"/>
            <a:ext cx="8230333" cy="39814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i="1" dirty="0" smtClean="0"/>
              <a:t>Carson v. Johnny Portable Toilets</a:t>
            </a:r>
            <a:r>
              <a:rPr lang="en-US" sz="2800" dirty="0" smtClean="0"/>
              <a:t>, 698 F.2d</a:t>
            </a:r>
            <a:r>
              <a:rPr lang="en-US" sz="2800" dirty="0"/>
              <a:t> </a:t>
            </a:r>
            <a:r>
              <a:rPr lang="en-US" sz="2800" dirty="0" smtClean="0"/>
              <a:t>831 (6</a:t>
            </a:r>
            <a:r>
              <a:rPr lang="en-US" sz="2800" baseline="30000" dirty="0" smtClean="0"/>
              <a:t>th</a:t>
            </a:r>
            <a:r>
              <a:rPr lang="en-US" sz="2800" dirty="0" smtClean="0"/>
              <a:t> Cir. 1983) (“Here’s Johnny”)</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i="1" dirty="0" smtClean="0"/>
              <a:t>Motschen</a:t>
            </a:r>
            <a:r>
              <a:rPr lang="en-US" sz="2800" i="1" dirty="0"/>
              <a:t>b</a:t>
            </a:r>
            <a:r>
              <a:rPr lang="en-US" sz="2800" i="1" dirty="0" smtClean="0"/>
              <a:t>acher v. R.J. Reynolds Tobacco Co.,</a:t>
            </a:r>
            <a:r>
              <a:rPr lang="en-US" sz="2800" u="sng" dirty="0" smtClean="0"/>
              <a:t> </a:t>
            </a:r>
            <a:r>
              <a:rPr lang="en-US" sz="2800" dirty="0" smtClean="0"/>
              <a:t>498 F.2d 921 (9</a:t>
            </a:r>
            <a:r>
              <a:rPr lang="en-US" sz="2800" baseline="30000" dirty="0" smtClean="0"/>
              <a:t>th</a:t>
            </a:r>
            <a:r>
              <a:rPr lang="en-US" sz="2800" dirty="0" smtClean="0"/>
              <a:t> Cir. 1974) (distinctive race car)</a:t>
            </a:r>
          </a:p>
        </p:txBody>
      </p:sp>
      <p:sp>
        <p:nvSpPr>
          <p:cNvPr id="5" name="Slide Number Placeholder 4"/>
          <p:cNvSpPr>
            <a:spLocks noGrp="1"/>
          </p:cNvSpPr>
          <p:nvPr>
            <p:ph type="sldNum" sz="quarter" idx="12"/>
          </p:nvPr>
        </p:nvSpPr>
        <p:spPr/>
        <p:txBody>
          <a:bodyPr/>
          <a:lstStyle/>
          <a:p>
            <a:fld id="{2FE850C8-660F-9B45-ACEE-E3C9DF47ECD3}" type="slidenum">
              <a:rPr lang="en-US" b="1" smtClean="0"/>
              <a:pPr/>
              <a:t>17</a:t>
            </a:fld>
            <a:endParaRPr lang="en-US" b="1" dirty="0"/>
          </a:p>
        </p:txBody>
      </p:sp>
      <p:sp>
        <p:nvSpPr>
          <p:cNvPr id="8" name="Title 1"/>
          <p:cNvSpPr txBox="1">
            <a:spLocks/>
          </p:cNvSpPr>
          <p:nvPr/>
        </p:nvSpPr>
        <p:spPr>
          <a:xfrm>
            <a:off x="605691" y="387351"/>
            <a:ext cx="8230333" cy="936747"/>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4000" b="1" i="1" dirty="0" smtClean="0">
              <a:solidFill>
                <a:schemeClr val="bg1"/>
              </a:solidFill>
              <a:latin typeface="Arial" charset="0"/>
              <a:ea typeface="Arial" charset="0"/>
              <a:cs typeface="Arial" charset="0"/>
            </a:endParaRPr>
          </a:p>
        </p:txBody>
      </p:sp>
      <p:sp>
        <p:nvSpPr>
          <p:cNvPr id="9" name="Title 1"/>
          <p:cNvSpPr txBox="1">
            <a:spLocks/>
          </p:cNvSpPr>
          <p:nvPr/>
        </p:nvSpPr>
        <p:spPr>
          <a:xfrm>
            <a:off x="529491" y="360363"/>
            <a:ext cx="8230333" cy="9367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400" b="1" i="1" dirty="0" smtClean="0">
                <a:solidFill>
                  <a:schemeClr val="bg1"/>
                </a:solidFill>
                <a:latin typeface="Arial" charset="0"/>
                <a:ea typeface="Arial" charset="0"/>
                <a:cs typeface="Arial" charset="0"/>
              </a:rPr>
              <a:t>Another Aspect of Persona Actionable</a:t>
            </a:r>
            <a:endParaRPr lang="en-US" sz="3400" b="1" i="1" dirty="0" smtClean="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512580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1" y="360363"/>
            <a:ext cx="8230333" cy="936747"/>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4000" b="1" i="1" dirty="0" smtClean="0">
              <a:solidFill>
                <a:schemeClr val="bg1"/>
              </a:solidFill>
              <a:latin typeface="Arial" charset="0"/>
              <a:ea typeface="Arial" charset="0"/>
              <a:cs typeface="Arial" charset="0"/>
            </a:endParaRPr>
          </a:p>
        </p:txBody>
      </p:sp>
      <p:sp>
        <p:nvSpPr>
          <p:cNvPr id="7" name="Content Placeholder 8"/>
          <p:cNvSpPr txBox="1">
            <a:spLocks/>
          </p:cNvSpPr>
          <p:nvPr/>
        </p:nvSpPr>
        <p:spPr>
          <a:xfrm>
            <a:off x="453292" y="2206519"/>
            <a:ext cx="8230333" cy="4318106"/>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Currently 22 states recognize some form of right of publicity by statute:</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18</a:t>
            </a:fld>
            <a:endParaRPr lang="en-US" b="1" dirty="0"/>
          </a:p>
        </p:txBody>
      </p:sp>
      <p:sp>
        <p:nvSpPr>
          <p:cNvPr id="8" name="Title 1"/>
          <p:cNvSpPr txBox="1">
            <a:spLocks/>
          </p:cNvSpPr>
          <p:nvPr/>
        </p:nvSpPr>
        <p:spPr>
          <a:xfrm>
            <a:off x="605691" y="387351"/>
            <a:ext cx="8230333" cy="936747"/>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4000" b="1" i="1" dirty="0" smtClean="0">
              <a:solidFill>
                <a:schemeClr val="bg1"/>
              </a:solidFill>
              <a:latin typeface="Arial" charset="0"/>
              <a:ea typeface="Arial" charset="0"/>
              <a:cs typeface="Arial" charset="0"/>
            </a:endParaRPr>
          </a:p>
        </p:txBody>
      </p:sp>
      <p:sp>
        <p:nvSpPr>
          <p:cNvPr id="9" name="Title 1"/>
          <p:cNvSpPr txBox="1">
            <a:spLocks/>
          </p:cNvSpPr>
          <p:nvPr/>
        </p:nvSpPr>
        <p:spPr>
          <a:xfrm>
            <a:off x="45329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Right of Publicity </a:t>
            </a:r>
            <a:r>
              <a:rPr lang="en-US" sz="3500" b="1" i="1" dirty="0">
                <a:solidFill>
                  <a:schemeClr val="bg1"/>
                </a:solidFill>
                <a:latin typeface="Arial" charset="0"/>
                <a:ea typeface="Arial" charset="0"/>
                <a:cs typeface="Arial" charset="0"/>
              </a:rPr>
              <a:t>A</a:t>
            </a:r>
            <a:r>
              <a:rPr lang="en-US" sz="3500" b="1" i="1" dirty="0" smtClean="0">
                <a:solidFill>
                  <a:schemeClr val="bg1"/>
                </a:solidFill>
                <a:latin typeface="Arial" charset="0"/>
                <a:ea typeface="Arial" charset="0"/>
                <a:cs typeface="Arial" charset="0"/>
              </a:rPr>
              <a:t>round the U.S.</a:t>
            </a:r>
          </a:p>
        </p:txBody>
      </p:sp>
      <p:graphicFrame>
        <p:nvGraphicFramePr>
          <p:cNvPr id="2" name="Table 1"/>
          <p:cNvGraphicFramePr>
            <a:graphicFrameLocks noGrp="1"/>
          </p:cNvGraphicFramePr>
          <p:nvPr>
            <p:extLst>
              <p:ext uri="{D42A27DB-BD31-4B8C-83A1-F6EECF244321}">
                <p14:modId xmlns:p14="http://schemas.microsoft.com/office/powerpoint/2010/main" val="4190230149"/>
              </p:ext>
            </p:extLst>
          </p:nvPr>
        </p:nvGraphicFramePr>
        <p:xfrm>
          <a:off x="838200" y="3397250"/>
          <a:ext cx="7400925" cy="2377440"/>
        </p:xfrm>
        <a:graphic>
          <a:graphicData uri="http://schemas.openxmlformats.org/drawingml/2006/table">
            <a:tbl>
              <a:tblPr firstRow="1" bandRow="1">
                <a:tableStyleId>{5940675A-B579-460E-94D1-54222C63F5DA}</a:tableStyleId>
              </a:tblPr>
              <a:tblGrid>
                <a:gridCol w="1971675"/>
                <a:gridCol w="1952625"/>
                <a:gridCol w="1876425"/>
                <a:gridCol w="1600200"/>
              </a:tblGrid>
              <a:tr h="370840">
                <a:tc>
                  <a:txBody>
                    <a:bodyPr/>
                    <a:lstStyle/>
                    <a:p>
                      <a:pPr algn="ctr"/>
                      <a:r>
                        <a:rPr lang="en-US" sz="2000" dirty="0" smtClean="0"/>
                        <a:t>Alabama</a:t>
                      </a:r>
                      <a:endParaRPr lang="en-US" sz="2000" dirty="0"/>
                    </a:p>
                  </a:txBody>
                  <a:tcPr/>
                </a:tc>
                <a:tc>
                  <a:txBody>
                    <a:bodyPr/>
                    <a:lstStyle/>
                    <a:p>
                      <a:pPr algn="ctr"/>
                      <a:r>
                        <a:rPr lang="en-US" sz="2000" dirty="0" smtClean="0"/>
                        <a:t>Indiana</a:t>
                      </a:r>
                      <a:endParaRPr lang="en-US" sz="2000" dirty="0"/>
                    </a:p>
                  </a:txBody>
                  <a:tcPr/>
                </a:tc>
                <a:tc>
                  <a:txBody>
                    <a:bodyPr/>
                    <a:lstStyle/>
                    <a:p>
                      <a:pPr algn="ctr"/>
                      <a:r>
                        <a:rPr lang="en-US" sz="2000" dirty="0" smtClean="0"/>
                        <a:t>Ohio</a:t>
                      </a:r>
                      <a:endParaRPr lang="en-US" sz="2000" dirty="0"/>
                    </a:p>
                  </a:txBody>
                  <a:tcPr/>
                </a:tc>
                <a:tc>
                  <a:txBody>
                    <a:bodyPr/>
                    <a:lstStyle/>
                    <a:p>
                      <a:pPr algn="ctr"/>
                      <a:r>
                        <a:rPr lang="en-US" sz="2000" dirty="0" smtClean="0"/>
                        <a:t>Utah</a:t>
                      </a:r>
                      <a:endParaRPr lang="en-US" sz="2000" dirty="0"/>
                    </a:p>
                  </a:txBody>
                  <a:tcPr/>
                </a:tc>
              </a:tr>
              <a:tr h="370840">
                <a:tc>
                  <a:txBody>
                    <a:bodyPr/>
                    <a:lstStyle/>
                    <a:p>
                      <a:pPr algn="ctr"/>
                      <a:r>
                        <a:rPr lang="en-US" sz="2000" dirty="0" smtClean="0"/>
                        <a:t>Arizona</a:t>
                      </a:r>
                      <a:endParaRPr lang="en-US" sz="2000" dirty="0"/>
                    </a:p>
                  </a:txBody>
                  <a:tcPr/>
                </a:tc>
                <a:tc>
                  <a:txBody>
                    <a:bodyPr/>
                    <a:lstStyle/>
                    <a:p>
                      <a:pPr algn="ctr"/>
                      <a:r>
                        <a:rPr lang="en-US" sz="2000" dirty="0" smtClean="0"/>
                        <a:t>Kentucky</a:t>
                      </a:r>
                      <a:endParaRPr lang="en-US" sz="2000" dirty="0"/>
                    </a:p>
                  </a:txBody>
                  <a:tcPr/>
                </a:tc>
                <a:tc>
                  <a:txBody>
                    <a:bodyPr/>
                    <a:lstStyle/>
                    <a:p>
                      <a:pPr algn="ctr"/>
                      <a:r>
                        <a:rPr lang="en-US" sz="2000" dirty="0" smtClean="0"/>
                        <a:t>Oklahoma</a:t>
                      </a:r>
                      <a:endParaRPr lang="en-US" sz="2000" dirty="0"/>
                    </a:p>
                  </a:txBody>
                  <a:tcPr/>
                </a:tc>
                <a:tc>
                  <a:txBody>
                    <a:bodyPr/>
                    <a:lstStyle/>
                    <a:p>
                      <a:pPr algn="ctr"/>
                      <a:r>
                        <a:rPr lang="en-US" sz="2000" dirty="0" smtClean="0"/>
                        <a:t>Virginia</a:t>
                      </a:r>
                      <a:endParaRPr lang="en-US" sz="2000" dirty="0"/>
                    </a:p>
                  </a:txBody>
                  <a:tcPr/>
                </a:tc>
              </a:tr>
              <a:tr h="370840">
                <a:tc>
                  <a:txBody>
                    <a:bodyPr/>
                    <a:lstStyle/>
                    <a:p>
                      <a:pPr algn="ctr"/>
                      <a:r>
                        <a:rPr lang="en-US" sz="2000" dirty="0" smtClean="0"/>
                        <a:t>California</a:t>
                      </a:r>
                      <a:endParaRPr lang="en-US" sz="2000" dirty="0"/>
                    </a:p>
                  </a:txBody>
                  <a:tcPr/>
                </a:tc>
                <a:tc>
                  <a:txBody>
                    <a:bodyPr/>
                    <a:lstStyle/>
                    <a:p>
                      <a:pPr algn="ctr"/>
                      <a:r>
                        <a:rPr lang="en-US" sz="2000" dirty="0" smtClean="0"/>
                        <a:t>Massachusetts</a:t>
                      </a:r>
                      <a:endParaRPr lang="en-US" sz="2000" dirty="0"/>
                    </a:p>
                  </a:txBody>
                  <a:tcPr/>
                </a:tc>
                <a:tc>
                  <a:txBody>
                    <a:bodyPr/>
                    <a:lstStyle/>
                    <a:p>
                      <a:pPr algn="ctr"/>
                      <a:r>
                        <a:rPr lang="en-US" sz="2000" dirty="0" smtClean="0"/>
                        <a:t>Pennsylvania</a:t>
                      </a:r>
                      <a:endParaRPr lang="en-US" sz="2000" dirty="0"/>
                    </a:p>
                  </a:txBody>
                  <a:tcPr/>
                </a:tc>
                <a:tc>
                  <a:txBody>
                    <a:bodyPr/>
                    <a:lstStyle/>
                    <a:p>
                      <a:pPr algn="ctr"/>
                      <a:r>
                        <a:rPr lang="en-US" sz="2000" dirty="0" smtClean="0"/>
                        <a:t>Washington</a:t>
                      </a:r>
                      <a:endParaRPr lang="en-US" sz="2000" dirty="0"/>
                    </a:p>
                  </a:txBody>
                  <a:tcPr/>
                </a:tc>
              </a:tr>
              <a:tr h="370840">
                <a:tc>
                  <a:txBody>
                    <a:bodyPr/>
                    <a:lstStyle/>
                    <a:p>
                      <a:pPr algn="ctr"/>
                      <a:r>
                        <a:rPr lang="en-US" sz="2000" dirty="0" smtClean="0"/>
                        <a:t>Florida</a:t>
                      </a:r>
                      <a:endParaRPr lang="en-US" sz="2000" dirty="0"/>
                    </a:p>
                  </a:txBody>
                  <a:tcPr/>
                </a:tc>
                <a:tc>
                  <a:txBody>
                    <a:bodyPr/>
                    <a:lstStyle/>
                    <a:p>
                      <a:pPr algn="ctr"/>
                      <a:r>
                        <a:rPr lang="en-US" sz="2000" dirty="0" smtClean="0"/>
                        <a:t>Nebraska</a:t>
                      </a:r>
                      <a:endParaRPr lang="en-US" sz="2000" dirty="0"/>
                    </a:p>
                  </a:txBody>
                  <a:tcPr/>
                </a:tc>
                <a:tc>
                  <a:txBody>
                    <a:bodyPr/>
                    <a:lstStyle/>
                    <a:p>
                      <a:pPr algn="ctr"/>
                      <a:r>
                        <a:rPr lang="en-US" sz="2000" dirty="0" smtClean="0"/>
                        <a:t>Rhode</a:t>
                      </a:r>
                      <a:r>
                        <a:rPr lang="en-US" sz="2000" baseline="0" dirty="0" smtClean="0"/>
                        <a:t> Island</a:t>
                      </a:r>
                      <a:endParaRPr lang="en-US" sz="2000" dirty="0"/>
                    </a:p>
                  </a:txBody>
                  <a:tcPr/>
                </a:tc>
                <a:tc>
                  <a:txBody>
                    <a:bodyPr/>
                    <a:lstStyle/>
                    <a:p>
                      <a:pPr algn="ctr"/>
                      <a:r>
                        <a:rPr lang="en-US" sz="2000" dirty="0" smtClean="0"/>
                        <a:t>Wisconsin</a:t>
                      </a:r>
                      <a:endParaRPr lang="en-US" sz="2000" dirty="0"/>
                    </a:p>
                  </a:txBody>
                  <a:tcPr/>
                </a:tc>
              </a:tr>
              <a:tr h="370840">
                <a:tc>
                  <a:txBody>
                    <a:bodyPr/>
                    <a:lstStyle/>
                    <a:p>
                      <a:pPr algn="ctr"/>
                      <a:r>
                        <a:rPr lang="en-US" sz="2000" dirty="0" smtClean="0"/>
                        <a:t>Hawaii</a:t>
                      </a:r>
                      <a:endParaRPr lang="en-US" sz="2000" dirty="0"/>
                    </a:p>
                  </a:txBody>
                  <a:tcPr/>
                </a:tc>
                <a:tc>
                  <a:txBody>
                    <a:bodyPr/>
                    <a:lstStyle/>
                    <a:p>
                      <a:pPr algn="ctr"/>
                      <a:r>
                        <a:rPr lang="en-US" sz="2000" dirty="0" smtClean="0"/>
                        <a:t>Nevada</a:t>
                      </a:r>
                      <a:endParaRPr lang="en-US" sz="2000" dirty="0"/>
                    </a:p>
                  </a:txBody>
                  <a:tcPr/>
                </a:tc>
                <a:tc>
                  <a:txBody>
                    <a:bodyPr/>
                    <a:lstStyle/>
                    <a:p>
                      <a:pPr algn="ctr"/>
                      <a:r>
                        <a:rPr lang="en-US" sz="2000" dirty="0" smtClean="0"/>
                        <a:t>Tennessee</a:t>
                      </a:r>
                      <a:endParaRPr lang="en-US" sz="2000" dirty="0"/>
                    </a:p>
                  </a:txBody>
                  <a:tcPr/>
                </a:tc>
                <a:tc>
                  <a:txBody>
                    <a:bodyPr/>
                    <a:lstStyle/>
                    <a:p>
                      <a:pPr algn="ctr"/>
                      <a:endParaRPr lang="en-US" sz="2000" dirty="0"/>
                    </a:p>
                  </a:txBody>
                  <a:tcPr/>
                </a:tc>
              </a:tr>
              <a:tr h="370840">
                <a:tc>
                  <a:txBody>
                    <a:bodyPr/>
                    <a:lstStyle/>
                    <a:p>
                      <a:pPr algn="ctr"/>
                      <a:r>
                        <a:rPr lang="en-US" sz="2000" dirty="0" smtClean="0"/>
                        <a:t>Illinois</a:t>
                      </a:r>
                      <a:endParaRPr lang="en-US" sz="2000" dirty="0"/>
                    </a:p>
                  </a:txBody>
                  <a:tcPr/>
                </a:tc>
                <a:tc>
                  <a:txBody>
                    <a:bodyPr/>
                    <a:lstStyle/>
                    <a:p>
                      <a:pPr algn="ctr"/>
                      <a:r>
                        <a:rPr lang="en-US" sz="2000" dirty="0" smtClean="0"/>
                        <a:t>New York</a:t>
                      </a:r>
                      <a:endParaRPr lang="en-US" sz="2000" dirty="0"/>
                    </a:p>
                  </a:txBody>
                  <a:tcPr/>
                </a:tc>
                <a:tc>
                  <a:txBody>
                    <a:bodyPr/>
                    <a:lstStyle/>
                    <a:p>
                      <a:pPr algn="ctr"/>
                      <a:r>
                        <a:rPr lang="en-US" sz="2000" dirty="0" smtClean="0"/>
                        <a:t>Texas</a:t>
                      </a:r>
                      <a:endParaRPr lang="en-US" sz="2000" dirty="0"/>
                    </a:p>
                  </a:txBody>
                  <a:tcPr/>
                </a:tc>
                <a:tc>
                  <a:txBody>
                    <a:bodyPr/>
                    <a:lstStyle/>
                    <a:p>
                      <a:pPr algn="ctr"/>
                      <a:endParaRPr lang="en-US" sz="2000" dirty="0"/>
                    </a:p>
                  </a:txBody>
                  <a:tcPr/>
                </a:tc>
              </a:tr>
            </a:tbl>
          </a:graphicData>
        </a:graphic>
      </p:graphicFrame>
    </p:spTree>
    <p:extLst>
      <p:ext uri="{BB962C8B-B14F-4D97-AF65-F5344CB8AC3E}">
        <p14:creationId xmlns:p14="http://schemas.microsoft.com/office/powerpoint/2010/main" val="794575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453292" y="1908175"/>
            <a:ext cx="8230333" cy="46164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38 states have some form of common law precedent</a:t>
            </a:r>
            <a:r>
              <a:rPr lang="en-US" sz="2800" dirty="0" smtClean="0"/>
              <a:t>. (In Florida, </a:t>
            </a:r>
            <a:r>
              <a:rPr lang="en-US" sz="2800" i="1" dirty="0" smtClean="0"/>
              <a:t>both</a:t>
            </a:r>
            <a:r>
              <a:rPr lang="en-US" sz="2800" dirty="0" smtClean="0"/>
              <a:t> statutory and common law causes of action are allowed but the elements are the same.)</a:t>
            </a:r>
            <a:endParaRPr lang="en-US" sz="2800" dirty="0" smtClean="0"/>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Majority view is that the rights exist in every state </a:t>
            </a:r>
            <a:r>
              <a:rPr lang="en-US" sz="2800" dirty="0"/>
              <a:t>t</a:t>
            </a:r>
            <a:r>
              <a:rPr lang="en-US" sz="2800" dirty="0" smtClean="0"/>
              <a:t>hat hasn’t explicitly rejected it.</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R</a:t>
            </a:r>
            <a:r>
              <a:rPr lang="en-US" sz="2800" dirty="0" smtClean="0"/>
              <a:t>estatement (3</a:t>
            </a:r>
            <a:r>
              <a:rPr lang="en-US" sz="2800" baseline="30000" dirty="0" smtClean="0"/>
              <a:t>rd</a:t>
            </a:r>
            <a:r>
              <a:rPr lang="en-US" sz="2800" dirty="0" smtClean="0"/>
              <a:t>) of Unfair </a:t>
            </a:r>
            <a:r>
              <a:rPr lang="en-US" sz="2800" dirty="0"/>
              <a:t>C</a:t>
            </a:r>
            <a:r>
              <a:rPr lang="en-US" sz="2800" dirty="0" smtClean="0"/>
              <a:t>ompetition (1995) §§46-49 recognizes the right of publicity as a distinct legal theory.</a:t>
            </a:r>
          </a:p>
        </p:txBody>
      </p:sp>
      <p:sp>
        <p:nvSpPr>
          <p:cNvPr id="5" name="Slide Number Placeholder 4"/>
          <p:cNvSpPr>
            <a:spLocks noGrp="1"/>
          </p:cNvSpPr>
          <p:nvPr>
            <p:ph type="sldNum" sz="quarter" idx="12"/>
          </p:nvPr>
        </p:nvSpPr>
        <p:spPr/>
        <p:txBody>
          <a:bodyPr/>
          <a:lstStyle/>
          <a:p>
            <a:fld id="{2FE850C8-660F-9B45-ACEE-E3C9DF47ECD3}" type="slidenum">
              <a:rPr lang="en-US" b="1" smtClean="0"/>
              <a:pPr/>
              <a:t>19</a:t>
            </a:fld>
            <a:endParaRPr lang="en-US" b="1" dirty="0"/>
          </a:p>
        </p:txBody>
      </p:sp>
      <p:sp>
        <p:nvSpPr>
          <p:cNvPr id="10" name="Title 1"/>
          <p:cNvSpPr txBox="1">
            <a:spLocks/>
          </p:cNvSpPr>
          <p:nvPr/>
        </p:nvSpPr>
        <p:spPr>
          <a:xfrm>
            <a:off x="45329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Right of Publicity Around the U.S.</a:t>
            </a:r>
          </a:p>
        </p:txBody>
      </p:sp>
    </p:spTree>
    <p:extLst>
      <p:ext uri="{BB962C8B-B14F-4D97-AF65-F5344CB8AC3E}">
        <p14:creationId xmlns:p14="http://schemas.microsoft.com/office/powerpoint/2010/main" val="307489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2</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7" name="Title 1"/>
          <p:cNvSpPr txBox="1">
            <a:spLocks/>
          </p:cNvSpPr>
          <p:nvPr/>
        </p:nvSpPr>
        <p:spPr>
          <a:xfrm>
            <a:off x="453292" y="133350"/>
            <a:ext cx="8230333" cy="937646"/>
          </a:xfrm>
          <a:prstGeom prst="rect">
            <a:avLst/>
          </a:prstGeom>
          <a:ln>
            <a:miter lim="800000"/>
          </a:ln>
        </p:spPr>
        <p:txBody>
          <a:bodyPr lIns="91440" tIns="45720" rIns="91440" bIns="45720">
            <a:noAutofit/>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lang="en-US" sz="4000" b="1" i="1" dirty="0" smtClean="0">
                <a:solidFill>
                  <a:schemeClr val="bg1"/>
                </a:solidFill>
                <a:latin typeface="Arial" charset="0"/>
                <a:ea typeface="Arial" charset="0"/>
                <a:cs typeface="Arial" charset="0"/>
              </a:rPr>
              <a:t>Quiz</a:t>
            </a:r>
          </a:p>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000" b="1" i="1" u="none" strike="noStrike" kern="1200" cap="none" spc="0" normalizeH="0" baseline="0" noProof="0" dirty="0" smtClean="0">
                <a:ln>
                  <a:noFill/>
                </a:ln>
                <a:solidFill>
                  <a:schemeClr val="bg1"/>
                </a:solidFill>
                <a:effectLst/>
                <a:uLnTx/>
                <a:uFillTx/>
                <a:latin typeface="Arial" charset="0"/>
                <a:ea typeface="Arial" charset="0"/>
                <a:cs typeface="Arial" charset="0"/>
              </a:rPr>
              <a:t>True</a:t>
            </a:r>
            <a:r>
              <a:rPr kumimoji="0" lang="en-US" sz="4000" b="1" i="1" u="none" strike="noStrike" kern="1200" cap="none" spc="0" normalizeH="0" noProof="0" dirty="0" smtClean="0">
                <a:ln>
                  <a:noFill/>
                </a:ln>
                <a:solidFill>
                  <a:schemeClr val="bg1"/>
                </a:solidFill>
                <a:effectLst/>
                <a:uLnTx/>
                <a:uFillTx/>
                <a:latin typeface="Arial" charset="0"/>
                <a:ea typeface="Arial" charset="0"/>
                <a:cs typeface="Arial" charset="0"/>
              </a:rPr>
              <a:t> or False?</a:t>
            </a:r>
            <a:endParaRPr kumimoji="0" lang="en-US" sz="4000" b="1" i="1" u="none" strike="noStrike" kern="1200" cap="none" spc="0" normalizeH="0" baseline="0" noProof="0" dirty="0" smtClean="0">
              <a:ln>
                <a:noFill/>
              </a:ln>
              <a:solidFill>
                <a:schemeClr val="bg1"/>
              </a:solidFill>
              <a:effectLst/>
              <a:uLnTx/>
              <a:uFillTx/>
              <a:latin typeface="Arial" charset="0"/>
              <a:ea typeface="Arial" charset="0"/>
              <a:cs typeface="Arial" charset="0"/>
            </a:endParaRPr>
          </a:p>
        </p:txBody>
      </p:sp>
      <p:sp>
        <p:nvSpPr>
          <p:cNvPr id="9" name="Content Placeholder 8"/>
          <p:cNvSpPr txBox="1">
            <a:spLocks/>
          </p:cNvSpPr>
          <p:nvPr/>
        </p:nvSpPr>
        <p:spPr>
          <a:xfrm>
            <a:off x="453292" y="1908175"/>
            <a:ext cx="8230333" cy="4267773"/>
          </a:xfrm>
          <a:prstGeom prst="rect">
            <a:avLst/>
          </a:prstGeom>
        </p:spPr>
        <p:txBody>
          <a:bodyPr/>
          <a:lstStyle/>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noProof="0" dirty="0" smtClean="0"/>
              <a:t>I need written permission </a:t>
            </a:r>
            <a:r>
              <a:rPr lang="en-US" sz="2800" noProof="0" dirty="0" smtClean="0"/>
              <a:t>(a release</a:t>
            </a:r>
            <a:r>
              <a:rPr lang="en-US" sz="2800" noProof="0" dirty="0" smtClean="0"/>
              <a:t>) from the </a:t>
            </a:r>
            <a:r>
              <a:rPr lang="en-US" sz="2800" noProof="0" dirty="0" smtClean="0"/>
              <a:t>live person whose biography I </a:t>
            </a:r>
            <a:r>
              <a:rPr lang="en-US" sz="2800" noProof="0" dirty="0" smtClean="0"/>
              <a:t>plan to write.</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I need permission, but it doesn’t need to be in writing.</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noProof="0" dirty="0" smtClean="0"/>
              <a:t>I need a release from any live person who will be depicted by actors in a movie </a:t>
            </a:r>
            <a:r>
              <a:rPr lang="en-US" sz="2800" dirty="0" smtClean="0"/>
              <a:t>based on</a:t>
            </a:r>
            <a:r>
              <a:rPr lang="en-US" sz="2800" noProof="0" dirty="0" smtClean="0"/>
              <a:t> </a:t>
            </a:r>
            <a:r>
              <a:rPr lang="en-US" sz="2800" noProof="0" dirty="0" smtClean="0"/>
              <a:t>a true story.</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I </a:t>
            </a:r>
            <a:r>
              <a:rPr lang="en-US" sz="2800" i="1" dirty="0" smtClean="0"/>
              <a:t>don’t</a:t>
            </a:r>
            <a:r>
              <a:rPr lang="en-US" sz="2800" dirty="0" smtClean="0"/>
              <a:t> need permission to sell a Donald Trump board game on Etsy.</a:t>
            </a:r>
            <a:endParaRPr lang="en-US" sz="2800" noProof="0" dirty="0" smtClean="0"/>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kumimoji="0" lang="en-US" sz="2600" b="0" i="0" u="none" strike="noStrike" kern="1200" cap="none" spc="0" normalizeH="0" baseline="0" noProof="0" dirty="0" smtClean="0">
              <a:ln>
                <a:noFill/>
              </a:ln>
              <a:solidFill>
                <a:schemeClr val="tx1"/>
              </a:solidFill>
              <a:effectLst/>
              <a:uLnTx/>
              <a:uFillTx/>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71450" marR="0" lvl="0" indent="-171450" algn="l" defTabSz="685800" rtl="0" eaLnBrk="1" fontAlgn="auto" latinLnBrk="0" hangingPunct="1">
              <a:lnSpc>
                <a:spcPct val="90000"/>
              </a:lnSpc>
              <a:spcBef>
                <a:spcPts val="750"/>
              </a:spcBef>
              <a:spcAft>
                <a:spcPts val="0"/>
              </a:spcAft>
              <a:buClrTx/>
              <a:buSzTx/>
              <a:buFont typeface="Arial"/>
              <a:buChar char="•"/>
              <a:tabLst/>
              <a:defRPr/>
            </a:pP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1235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453292" y="1908175"/>
            <a:ext cx="8230333" cy="46164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20</a:t>
            </a:fld>
            <a:endParaRPr lang="en-US" b="1" dirty="0"/>
          </a:p>
        </p:txBody>
      </p:sp>
      <p:sp>
        <p:nvSpPr>
          <p:cNvPr id="10" name="Title 1"/>
          <p:cNvSpPr txBox="1">
            <a:spLocks/>
          </p:cNvSpPr>
          <p:nvPr/>
        </p:nvSpPr>
        <p:spPr>
          <a:xfrm>
            <a:off x="45329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Right of Publicity Around the U.S.</a:t>
            </a:r>
          </a:p>
        </p:txBody>
      </p:sp>
      <p:pic>
        <p:nvPicPr>
          <p:cNvPr id="2" name="Picture 1"/>
          <p:cNvPicPr>
            <a:picLocks noChangeAspect="1"/>
          </p:cNvPicPr>
          <p:nvPr/>
        </p:nvPicPr>
        <p:blipFill>
          <a:blip r:embed="rId4"/>
          <a:stretch>
            <a:fillRect/>
          </a:stretch>
        </p:blipFill>
        <p:spPr>
          <a:xfrm>
            <a:off x="1363295" y="1981200"/>
            <a:ext cx="6410325" cy="3790950"/>
          </a:xfrm>
          <a:prstGeom prst="rect">
            <a:avLst/>
          </a:prstGeom>
        </p:spPr>
      </p:pic>
      <p:sp>
        <p:nvSpPr>
          <p:cNvPr id="4" name="TextBox 3"/>
          <p:cNvSpPr txBox="1"/>
          <p:nvPr/>
        </p:nvSpPr>
        <p:spPr>
          <a:xfrm>
            <a:off x="1503387" y="6001405"/>
            <a:ext cx="6309676" cy="523220"/>
          </a:xfrm>
          <a:prstGeom prst="rect">
            <a:avLst/>
          </a:prstGeom>
          <a:noFill/>
        </p:spPr>
        <p:txBody>
          <a:bodyPr wrap="none" rtlCol="0">
            <a:spAutoFit/>
          </a:bodyPr>
          <a:lstStyle/>
          <a:p>
            <a:r>
              <a:rPr lang="en-US" sz="2800" dirty="0" smtClean="0"/>
              <a:t>Dark Green states have </a:t>
            </a:r>
            <a:r>
              <a:rPr lang="en-US" sz="2800" dirty="0" err="1" smtClean="0"/>
              <a:t>ROP</a:t>
            </a:r>
            <a:r>
              <a:rPr lang="en-US" sz="2800" dirty="0"/>
              <a:t> </a:t>
            </a:r>
            <a:r>
              <a:rPr lang="en-US" sz="2800" dirty="0" smtClean="0"/>
              <a:t>statutes.</a:t>
            </a:r>
            <a:endParaRPr lang="en-US" sz="2800" dirty="0"/>
          </a:p>
        </p:txBody>
      </p:sp>
    </p:spTree>
    <p:extLst>
      <p:ext uri="{BB962C8B-B14F-4D97-AF65-F5344CB8AC3E}">
        <p14:creationId xmlns:p14="http://schemas.microsoft.com/office/powerpoint/2010/main" val="3225793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453292" y="1908175"/>
            <a:ext cx="8230333" cy="46164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New York was the first state to enact a publicity law with the NY Civil Rights Law in 1903</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The first articulation of the “right of publicity” as focusing on the economic interests </a:t>
            </a:r>
            <a:r>
              <a:rPr lang="en-US" sz="2800" dirty="0"/>
              <a:t>i</a:t>
            </a:r>
            <a:r>
              <a:rPr lang="en-US" sz="2800" dirty="0" smtClean="0"/>
              <a:t>nvolved, as opposed to the right of </a:t>
            </a:r>
            <a:r>
              <a:rPr lang="en-US" sz="2800" dirty="0"/>
              <a:t>p</a:t>
            </a:r>
            <a:r>
              <a:rPr lang="en-US" sz="2800" dirty="0" smtClean="0"/>
              <a:t>rivacy, was in </a:t>
            </a:r>
            <a:r>
              <a:rPr lang="en-US" sz="2800" i="1" dirty="0" smtClean="0"/>
              <a:t>Haelan Laboratories, Inc. v. Topps Chewing Gum, Inc.</a:t>
            </a:r>
            <a:r>
              <a:rPr lang="en-US" sz="2800" dirty="0" smtClean="0"/>
              <a:t>, 202 F.2d 866 (2</a:t>
            </a:r>
            <a:r>
              <a:rPr lang="en-US" sz="2800" baseline="30000" dirty="0" smtClean="0"/>
              <a:t>nd</a:t>
            </a:r>
            <a:r>
              <a:rPr lang="en-US" sz="2800" dirty="0" smtClean="0"/>
              <a:t> Cir. 1953)</a:t>
            </a:r>
          </a:p>
        </p:txBody>
      </p:sp>
      <p:sp>
        <p:nvSpPr>
          <p:cNvPr id="5" name="Slide Number Placeholder 4"/>
          <p:cNvSpPr>
            <a:spLocks noGrp="1"/>
          </p:cNvSpPr>
          <p:nvPr>
            <p:ph type="sldNum" sz="quarter" idx="12"/>
          </p:nvPr>
        </p:nvSpPr>
        <p:spPr/>
        <p:txBody>
          <a:bodyPr/>
          <a:lstStyle/>
          <a:p>
            <a:fld id="{2FE850C8-660F-9B45-ACEE-E3C9DF47ECD3}" type="slidenum">
              <a:rPr lang="en-US" b="1" smtClean="0"/>
              <a:pPr/>
              <a:t>21</a:t>
            </a:fld>
            <a:endParaRPr lang="en-US" b="1" dirty="0"/>
          </a:p>
        </p:txBody>
      </p:sp>
      <p:sp>
        <p:nvSpPr>
          <p:cNvPr id="10" name="Title 1"/>
          <p:cNvSpPr txBox="1">
            <a:spLocks/>
          </p:cNvSpPr>
          <p:nvPr/>
        </p:nvSpPr>
        <p:spPr>
          <a:xfrm>
            <a:off x="45329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Right of Publicity </a:t>
            </a:r>
            <a:r>
              <a:rPr lang="en-US" sz="3500" b="1" i="1" dirty="0">
                <a:solidFill>
                  <a:schemeClr val="bg1"/>
                </a:solidFill>
                <a:latin typeface="Arial" charset="0"/>
                <a:ea typeface="Arial" charset="0"/>
                <a:cs typeface="Arial" charset="0"/>
              </a:rPr>
              <a:t>A</a:t>
            </a:r>
            <a:r>
              <a:rPr lang="en-US" sz="3500" b="1" i="1" dirty="0" smtClean="0">
                <a:solidFill>
                  <a:schemeClr val="bg1"/>
                </a:solidFill>
                <a:latin typeface="Arial" charset="0"/>
                <a:ea typeface="Arial" charset="0"/>
                <a:cs typeface="Arial" charset="0"/>
              </a:rPr>
              <a:t>round the U.S.</a:t>
            </a:r>
          </a:p>
        </p:txBody>
      </p:sp>
    </p:spTree>
    <p:extLst>
      <p:ext uri="{BB962C8B-B14F-4D97-AF65-F5344CB8AC3E}">
        <p14:creationId xmlns:p14="http://schemas.microsoft.com/office/powerpoint/2010/main" val="2101391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319942" y="1908175"/>
            <a:ext cx="8363683" cy="4616450"/>
          </a:xfrm>
          <a:prstGeom prst="rect">
            <a:avLst/>
          </a:prstGeom>
        </p:spPr>
        <p:txBody>
          <a:bodyPr/>
          <a:lstStyle/>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§540.08 Unauthorized Publication of Name or Likeness</a:t>
            </a:r>
          </a:p>
          <a:p>
            <a:pPr marL="685800"/>
            <a:r>
              <a:rPr lang="en-US" dirty="0" smtClean="0"/>
              <a:t>1.  No </a:t>
            </a:r>
            <a:r>
              <a:rPr lang="en-US" dirty="0"/>
              <a:t>person shall publish, print, display or otherwise publicly use for purposes of trade or for any commercial or advertising purpose the name, portrait, photograph, or other likeness of any natural person without the express written or oral consent to such use given by</a:t>
            </a:r>
            <a:r>
              <a:rPr lang="en-US" dirty="0" smtClean="0"/>
              <a:t>:</a:t>
            </a:r>
          </a:p>
          <a:p>
            <a:pPr marL="685800"/>
            <a:r>
              <a:rPr lang="en-US" dirty="0" smtClean="0"/>
              <a:t>(</a:t>
            </a:r>
            <a:r>
              <a:rPr lang="en-US" dirty="0"/>
              <a:t>a) Such person; or</a:t>
            </a:r>
          </a:p>
          <a:p>
            <a:pPr marL="685800"/>
            <a:r>
              <a:rPr lang="en-US" dirty="0"/>
              <a:t>(</a:t>
            </a:r>
            <a:r>
              <a:rPr lang="en-US" dirty="0" smtClean="0"/>
              <a:t>b)  Any </a:t>
            </a:r>
            <a:r>
              <a:rPr lang="en-US" dirty="0"/>
              <a:t>other person, firm or corporation authorized in writing by such person to license the commercial use of her or his name or likeness; or</a:t>
            </a:r>
          </a:p>
          <a:p>
            <a:pPr marL="685800"/>
            <a:r>
              <a:rPr lang="en-US" dirty="0"/>
              <a:t>(</a:t>
            </a:r>
            <a:r>
              <a:rPr lang="en-US" dirty="0" smtClean="0"/>
              <a:t>c)  If </a:t>
            </a:r>
            <a:r>
              <a:rPr lang="en-US" dirty="0"/>
              <a:t>such person is deceased, any person, firm or corporation authorized in writing to license the commercial use of her or his name or likeness, or if no person, firm or corporation is so authorized, then by any one from among a class composed of her or his surviving spouse and surviving children.</a:t>
            </a:r>
          </a:p>
          <a:p>
            <a:endParaRPr lang="en-US" dirty="0"/>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R="0" lvl="0" algn="l" defTabSz="685800" rtl="0" eaLnBrk="1" fontAlgn="auto" latinLnBrk="0" hangingPunct="1">
              <a:lnSpc>
                <a:spcPct val="100000"/>
              </a:lnSpc>
              <a:spcBef>
                <a:spcPts val="588"/>
              </a:spcBef>
              <a:spcAft>
                <a:spcPts val="0"/>
              </a:spcAft>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22</a:t>
            </a:fld>
            <a:endParaRPr lang="en-US" b="1" dirty="0"/>
          </a:p>
        </p:txBody>
      </p:sp>
      <p:sp>
        <p:nvSpPr>
          <p:cNvPr id="10" name="Title 1"/>
          <p:cNvSpPr txBox="1">
            <a:spLocks/>
          </p:cNvSpPr>
          <p:nvPr/>
        </p:nvSpPr>
        <p:spPr>
          <a:xfrm>
            <a:off x="31994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Florida Statute</a:t>
            </a:r>
          </a:p>
        </p:txBody>
      </p:sp>
    </p:spTree>
    <p:extLst>
      <p:ext uri="{BB962C8B-B14F-4D97-AF65-F5344CB8AC3E}">
        <p14:creationId xmlns:p14="http://schemas.microsoft.com/office/powerpoint/2010/main" val="1018243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319942" y="1908175"/>
            <a:ext cx="8363683" cy="4616450"/>
          </a:xfrm>
          <a:prstGeom prst="rect">
            <a:avLst/>
          </a:prstGeom>
        </p:spPr>
        <p:txBody>
          <a:bodyPr/>
          <a:lstStyle/>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§540.08 </a:t>
            </a:r>
            <a:r>
              <a:rPr lang="en-US" sz="2800" dirty="0"/>
              <a:t>Unauthorized Publication of Name or </a:t>
            </a:r>
            <a:r>
              <a:rPr lang="en-US" sz="2800" dirty="0" smtClean="0"/>
              <a:t>Likeness</a:t>
            </a:r>
          </a:p>
          <a:p>
            <a:pPr marL="685800"/>
            <a:r>
              <a:rPr lang="en-US" dirty="0" smtClean="0"/>
              <a:t>2.</a:t>
            </a:r>
            <a:r>
              <a:rPr lang="en-US" dirty="0"/>
              <a:t> </a:t>
            </a:r>
            <a:r>
              <a:rPr lang="en-US" dirty="0" smtClean="0"/>
              <a:t> In </a:t>
            </a:r>
            <a:r>
              <a:rPr lang="en-US" dirty="0"/>
              <a:t>the event the consent required in subsection (1) is not obtained, the person whose name, portrait, photograph, or other likeness is so used, or any person, firm, or corporation authorized by such person in writing to license the commercial use of her or his name or likeness, or, if the person whose likeness is used is deceased, any person, firm, or corporation having the right to give such consent, as provided hereinabove, may bring an action to enjoin such unauthorized publication, printing, display or other public use, and to recover damages for any loss or injury sustained by reason thereof, including an amount which would have been a reasonable royalty, and punitive or exemplary damages.</a:t>
            </a:r>
          </a:p>
          <a:p>
            <a:endParaRPr lang="en-US" dirty="0"/>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R="0" lvl="0" algn="l" defTabSz="685800" rtl="0" eaLnBrk="1" fontAlgn="auto" latinLnBrk="0" hangingPunct="1">
              <a:lnSpc>
                <a:spcPct val="100000"/>
              </a:lnSpc>
              <a:spcBef>
                <a:spcPts val="588"/>
              </a:spcBef>
              <a:spcAft>
                <a:spcPts val="0"/>
              </a:spcAft>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23</a:t>
            </a:fld>
            <a:endParaRPr lang="en-US" b="1" dirty="0"/>
          </a:p>
        </p:txBody>
      </p:sp>
      <p:sp>
        <p:nvSpPr>
          <p:cNvPr id="10" name="Title 1"/>
          <p:cNvSpPr txBox="1">
            <a:spLocks/>
          </p:cNvSpPr>
          <p:nvPr/>
        </p:nvSpPr>
        <p:spPr>
          <a:xfrm>
            <a:off x="31994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Florida Statute</a:t>
            </a:r>
          </a:p>
        </p:txBody>
      </p:sp>
    </p:spTree>
    <p:extLst>
      <p:ext uri="{BB962C8B-B14F-4D97-AF65-F5344CB8AC3E}">
        <p14:creationId xmlns:p14="http://schemas.microsoft.com/office/powerpoint/2010/main" val="2122124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319942" y="1670050"/>
            <a:ext cx="7423883" cy="4616450"/>
          </a:xfrm>
          <a:prstGeom prst="rect">
            <a:avLst/>
          </a:prstGeom>
        </p:spPr>
        <p:txBody>
          <a:bodyPr/>
          <a:lstStyle/>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§540.08 </a:t>
            </a:r>
            <a:r>
              <a:rPr lang="en-US" sz="2800" dirty="0"/>
              <a:t>Unauthorized Publication of Name or Likeness</a:t>
            </a:r>
          </a:p>
          <a:p>
            <a:pPr marL="685800"/>
            <a:r>
              <a:rPr lang="en-US" dirty="0" smtClean="0"/>
              <a:t>3</a:t>
            </a:r>
            <a:r>
              <a:rPr lang="en-US" dirty="0"/>
              <a:t>. If a person uses the name, portrait, photograph, or other likeness of a member of the armed forces without obtaining the consent required in subsection (1) and such use is not subject to any exception listed in this section, a court may impose a civil penalty of up to $1,000 per violation in addition to the civil remedies contained in subsection (2). Each commercial transaction constitutes a violation under this section. As used in this section, the term “member of the armed forces” means an officer or enlisted member of the Army, Navy, Air Force, Marine Corps, or Coast Guard of the United States, the Florida National Guard, and the United States Reserve Forces, including any officer or enlisted member who died as a result of injuries sustained in the line of duty.</a:t>
            </a:r>
          </a:p>
          <a:p>
            <a:endParaRPr lang="en-US" dirty="0"/>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R="0" lvl="0" algn="l" defTabSz="685800" rtl="0" eaLnBrk="1" fontAlgn="auto" latinLnBrk="0" hangingPunct="1">
              <a:lnSpc>
                <a:spcPct val="100000"/>
              </a:lnSpc>
              <a:spcBef>
                <a:spcPts val="588"/>
              </a:spcBef>
              <a:spcAft>
                <a:spcPts val="0"/>
              </a:spcAft>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24</a:t>
            </a:fld>
            <a:endParaRPr lang="en-US" b="1" dirty="0"/>
          </a:p>
        </p:txBody>
      </p:sp>
      <p:sp>
        <p:nvSpPr>
          <p:cNvPr id="10" name="Title 1"/>
          <p:cNvSpPr txBox="1">
            <a:spLocks/>
          </p:cNvSpPr>
          <p:nvPr/>
        </p:nvSpPr>
        <p:spPr>
          <a:xfrm>
            <a:off x="31994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Florida Statute</a:t>
            </a:r>
          </a:p>
        </p:txBody>
      </p:sp>
    </p:spTree>
    <p:extLst>
      <p:ext uri="{BB962C8B-B14F-4D97-AF65-F5344CB8AC3E}">
        <p14:creationId xmlns:p14="http://schemas.microsoft.com/office/powerpoint/2010/main" val="1227966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319942" y="1670050"/>
            <a:ext cx="7423883" cy="4616450"/>
          </a:xfrm>
          <a:prstGeom prst="rect">
            <a:avLst/>
          </a:prstGeom>
        </p:spPr>
        <p:txBody>
          <a:bodyPr/>
          <a:lstStyle/>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§540.08 </a:t>
            </a:r>
            <a:r>
              <a:rPr lang="en-US" sz="2800" dirty="0"/>
              <a:t>Unauthorized Publication of Name or Likeness</a:t>
            </a:r>
          </a:p>
          <a:p>
            <a:pPr marL="685800"/>
            <a:r>
              <a:rPr lang="en-US" sz="1600" dirty="0" smtClean="0"/>
              <a:t>4.  The </a:t>
            </a:r>
            <a:r>
              <a:rPr lang="en-US" sz="1600" dirty="0"/>
              <a:t>provisions of this section shall not apply to</a:t>
            </a:r>
            <a:r>
              <a:rPr lang="en-US" sz="1600" dirty="0" smtClean="0"/>
              <a:t>:</a:t>
            </a:r>
          </a:p>
          <a:p>
            <a:pPr marL="685800"/>
            <a:r>
              <a:rPr lang="en-US" sz="1600" dirty="0" smtClean="0"/>
              <a:t>(a)  The </a:t>
            </a:r>
            <a:r>
              <a:rPr lang="en-US" sz="1600" dirty="0"/>
              <a:t>publication, printing, display, or use of the name or likeness of any person in any newspaper, magazine, book, news broadcast or telecast, or other news medium or publication as part of any bona fide news report or presentation having a current and legitimate public interest and where such name or likeness is not used for advertising purposes;</a:t>
            </a:r>
          </a:p>
          <a:p>
            <a:pPr marL="685800"/>
            <a:r>
              <a:rPr lang="en-US" sz="1600" dirty="0"/>
              <a:t>(</a:t>
            </a:r>
            <a:r>
              <a:rPr lang="en-US" sz="1600" dirty="0" smtClean="0"/>
              <a:t>b)  The </a:t>
            </a:r>
            <a:r>
              <a:rPr lang="en-US" sz="1600" dirty="0"/>
              <a:t>use of such name, portrait, photograph, or other likeness in connection with the resale or other distribution of literary, musical, or artistic productions or other articles of merchandise or property where such person has consented to the use of her or his name, portrait, photograph, or likeness on or in connection with the initial sale or distribution thereof; or</a:t>
            </a:r>
          </a:p>
          <a:p>
            <a:pPr marL="685800"/>
            <a:r>
              <a:rPr lang="en-US" sz="1600" dirty="0" smtClean="0"/>
              <a:t>(c)  Any </a:t>
            </a:r>
            <a:r>
              <a:rPr lang="en-US" sz="1600" dirty="0"/>
              <a:t>photograph of a person solely as a member of the public and where such person is not named or otherwise identified in or in connection with the use of such photograph.</a:t>
            </a:r>
          </a:p>
          <a:p>
            <a:endParaRPr lang="en-US" dirty="0"/>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R="0" lvl="0" algn="l" defTabSz="685800" rtl="0" eaLnBrk="1" fontAlgn="auto" latinLnBrk="0" hangingPunct="1">
              <a:lnSpc>
                <a:spcPct val="100000"/>
              </a:lnSpc>
              <a:spcBef>
                <a:spcPts val="588"/>
              </a:spcBef>
              <a:spcAft>
                <a:spcPts val="0"/>
              </a:spcAft>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25</a:t>
            </a:fld>
            <a:endParaRPr lang="en-US" b="1" dirty="0"/>
          </a:p>
        </p:txBody>
      </p:sp>
      <p:sp>
        <p:nvSpPr>
          <p:cNvPr id="10" name="Title 1"/>
          <p:cNvSpPr txBox="1">
            <a:spLocks/>
          </p:cNvSpPr>
          <p:nvPr/>
        </p:nvSpPr>
        <p:spPr>
          <a:xfrm>
            <a:off x="31994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Florida Statute</a:t>
            </a:r>
          </a:p>
        </p:txBody>
      </p:sp>
    </p:spTree>
    <p:extLst>
      <p:ext uri="{BB962C8B-B14F-4D97-AF65-F5344CB8AC3E}">
        <p14:creationId xmlns:p14="http://schemas.microsoft.com/office/powerpoint/2010/main" val="449887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319942" y="1670050"/>
            <a:ext cx="7423883" cy="4616450"/>
          </a:xfrm>
          <a:prstGeom prst="rect">
            <a:avLst/>
          </a:prstGeom>
        </p:spPr>
        <p:txBody>
          <a:bodyPr/>
          <a:lstStyle/>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§540.08 </a:t>
            </a:r>
            <a:r>
              <a:rPr lang="en-US" sz="2800" dirty="0"/>
              <a:t>Unauthorized Publication of Name or Likeness</a:t>
            </a:r>
          </a:p>
          <a:p>
            <a:pPr marL="685800"/>
            <a:r>
              <a:rPr lang="en-US" sz="1600" dirty="0" smtClean="0"/>
              <a:t>5.  No </a:t>
            </a:r>
            <a:r>
              <a:rPr lang="en-US" sz="1600" dirty="0"/>
              <a:t>action shall be brought under this section by reason of any publication, printing, display, or other public use of the name or likeness of a person occurring after the expiration of 40 years from and after the death of such person.</a:t>
            </a:r>
          </a:p>
          <a:p>
            <a:pPr marL="685800"/>
            <a:r>
              <a:rPr lang="en-US" sz="1600" dirty="0" smtClean="0"/>
              <a:t>6.  As </a:t>
            </a:r>
            <a:r>
              <a:rPr lang="en-US" sz="1600" dirty="0"/>
              <a:t>used in this section, a person’s “surviving spouse” is the person’s surviving spouse under the law of her or his domicile at the time of her or his death, whether or not the spouse has later remarried; and a person’s “children” are her or his immediate offspring and any children legally adopted by the person. Any consent provided for in subsection (1) shall be given on behalf of a minor by the guardian of her or his person or by either parent.</a:t>
            </a:r>
          </a:p>
          <a:p>
            <a:pPr marL="685800"/>
            <a:r>
              <a:rPr lang="en-US" sz="1600" dirty="0" smtClean="0"/>
              <a:t>7.  The </a:t>
            </a:r>
            <a:r>
              <a:rPr lang="en-US" sz="1600" dirty="0"/>
              <a:t>remedies provided for in this section shall be in addition to and not in limitation of the remedies and rights of any person under the common law against the invasion of her or his privacy.</a:t>
            </a:r>
          </a:p>
          <a:p>
            <a:endParaRPr lang="en-US" dirty="0"/>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R="0" lvl="0" algn="l" defTabSz="685800" rtl="0" eaLnBrk="1" fontAlgn="auto" latinLnBrk="0" hangingPunct="1">
              <a:lnSpc>
                <a:spcPct val="100000"/>
              </a:lnSpc>
              <a:spcBef>
                <a:spcPts val="588"/>
              </a:spcBef>
              <a:spcAft>
                <a:spcPts val="0"/>
              </a:spcAft>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26</a:t>
            </a:fld>
            <a:endParaRPr lang="en-US" b="1" dirty="0"/>
          </a:p>
        </p:txBody>
      </p:sp>
      <p:sp>
        <p:nvSpPr>
          <p:cNvPr id="10" name="Title 1"/>
          <p:cNvSpPr txBox="1">
            <a:spLocks/>
          </p:cNvSpPr>
          <p:nvPr/>
        </p:nvSpPr>
        <p:spPr>
          <a:xfrm>
            <a:off x="31994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Florida Statute</a:t>
            </a:r>
          </a:p>
        </p:txBody>
      </p:sp>
    </p:spTree>
    <p:extLst>
      <p:ext uri="{BB962C8B-B14F-4D97-AF65-F5344CB8AC3E}">
        <p14:creationId xmlns:p14="http://schemas.microsoft.com/office/powerpoint/2010/main" val="1825267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453292" y="2114550"/>
            <a:ext cx="8230333" cy="3533776"/>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New York State Civil Rights Law</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§50 Right of Privacy </a:t>
            </a:r>
            <a:r>
              <a:rPr lang="en-US" sz="2800" dirty="0"/>
              <a:t> </a:t>
            </a:r>
            <a:endParaRPr lang="en-US" sz="2800" dirty="0" smtClean="0"/>
          </a:p>
          <a:p>
            <a:pPr marL="914400"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smtClean="0"/>
              <a:t>A </a:t>
            </a:r>
            <a:r>
              <a:rPr lang="en-US" sz="2400" dirty="0"/>
              <a:t>person, firm or corporation that uses for advertising purposes, or for the purposes of trade, the name, portrait or picture of any living person without having first obtained the written consent of such person, or if a minor of his or her parent or guardian, is guilty of a </a:t>
            </a:r>
            <a:r>
              <a:rPr lang="en-US" sz="2400" dirty="0" smtClean="0"/>
              <a:t>misdemeanor.</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27</a:t>
            </a:fld>
            <a:endParaRPr lang="en-US" b="1" dirty="0"/>
          </a:p>
        </p:txBody>
      </p:sp>
      <p:sp>
        <p:nvSpPr>
          <p:cNvPr id="10" name="Title 1"/>
          <p:cNvSpPr txBox="1">
            <a:spLocks/>
          </p:cNvSpPr>
          <p:nvPr/>
        </p:nvSpPr>
        <p:spPr>
          <a:xfrm>
            <a:off x="319942" y="377103"/>
            <a:ext cx="8230333" cy="1089870"/>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New York State Statute</a:t>
            </a:r>
          </a:p>
        </p:txBody>
      </p:sp>
    </p:spTree>
    <p:extLst>
      <p:ext uri="{BB962C8B-B14F-4D97-AF65-F5344CB8AC3E}">
        <p14:creationId xmlns:p14="http://schemas.microsoft.com/office/powerpoint/2010/main" val="11370760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28</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Rectangle 3"/>
          <p:cNvSpPr/>
          <p:nvPr/>
        </p:nvSpPr>
        <p:spPr>
          <a:xfrm>
            <a:off x="180974" y="1571030"/>
            <a:ext cx="8143875" cy="4801314"/>
          </a:xfrm>
          <a:prstGeom prst="rect">
            <a:avLst/>
          </a:prstGeom>
        </p:spPr>
        <p:txBody>
          <a:bodyPr wrap="square">
            <a:spAutoFit/>
          </a:bodyPr>
          <a:lstStyle/>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New York State Civil Rights Law</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a:t>
            </a:r>
            <a:r>
              <a:rPr lang="en-US" sz="2800" dirty="0" smtClean="0"/>
              <a:t>51 Action for Injunction and for Damages</a:t>
            </a:r>
            <a:endParaRPr lang="en-US" sz="2800" dirty="0"/>
          </a:p>
          <a:p>
            <a:pPr marL="914400"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smtClean="0"/>
              <a:t>Any </a:t>
            </a:r>
            <a:r>
              <a:rPr lang="en-US" sz="2000" dirty="0"/>
              <a:t>person whose name, </a:t>
            </a:r>
            <a:r>
              <a:rPr lang="en-US" sz="2000" dirty="0" smtClean="0"/>
              <a:t>portrait, </a:t>
            </a:r>
            <a:r>
              <a:rPr lang="en-US" sz="2000" dirty="0"/>
              <a:t>picture or voice is used within this state for advertising purposes or for the purposes of trade without the written consent first obtained as above provided may maintain an equitable action in the supreme court of this state against the person, firm or corporation so using his name, </a:t>
            </a:r>
            <a:r>
              <a:rPr lang="en-US" sz="2000" dirty="0" smtClean="0"/>
              <a:t>portrait, </a:t>
            </a:r>
            <a:r>
              <a:rPr lang="en-US" sz="2000" dirty="0"/>
              <a:t>picture or voice, to prevent and restrain the use thereof; and may also sue and recover damages for any injuries sustained by reason of such use and if the defendant shall have knowingly used such person’s name, </a:t>
            </a:r>
            <a:r>
              <a:rPr lang="en-US" sz="2000" dirty="0" smtClean="0"/>
              <a:t>portrait, </a:t>
            </a:r>
            <a:r>
              <a:rPr lang="en-US" sz="2000" dirty="0"/>
              <a:t>picture or voice in such manner as is forbidden or declared to be unlawful by section fifty of this article, the jury, in its discretion, may award exemplary damages. </a:t>
            </a:r>
          </a:p>
        </p:txBody>
      </p:sp>
    </p:spTree>
    <p:extLst>
      <p:ext uri="{BB962C8B-B14F-4D97-AF65-F5344CB8AC3E}">
        <p14:creationId xmlns:p14="http://schemas.microsoft.com/office/powerpoint/2010/main" val="698657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29</a:t>
            </a:fld>
            <a:endParaRPr lang="en-US" b="1" dirty="0"/>
          </a:p>
        </p:txBody>
      </p:sp>
      <p:sp>
        <p:nvSpPr>
          <p:cNvPr id="3" name="Rectangle 2"/>
          <p:cNvSpPr/>
          <p:nvPr/>
        </p:nvSpPr>
        <p:spPr>
          <a:xfrm>
            <a:off x="171450" y="1582311"/>
            <a:ext cx="7787047" cy="4632037"/>
          </a:xfrm>
          <a:prstGeom prst="rect">
            <a:avLst/>
          </a:prstGeom>
        </p:spPr>
        <p:txBody>
          <a:bodyPr wrap="square">
            <a:spAutoFit/>
          </a:bodyPr>
          <a:lstStyle/>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New York State Civil Rights Law</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§51 Action for Injunction and for </a:t>
            </a:r>
            <a:r>
              <a:rPr lang="en-US" sz="2800" dirty="0" smtClean="0"/>
              <a:t>Damages</a:t>
            </a:r>
          </a:p>
          <a:p>
            <a:pPr marL="914400"/>
            <a:r>
              <a:rPr lang="en-US" dirty="0" smtClean="0"/>
              <a:t>But </a:t>
            </a:r>
            <a:r>
              <a:rPr lang="en-US" dirty="0"/>
              <a:t>nothing contained in this article shall be so construed as to prevent any person, firm or corporation from selling or otherwise transferring any material containing such name, </a:t>
            </a:r>
            <a:r>
              <a:rPr lang="en-US" dirty="0" smtClean="0"/>
              <a:t>portrait, </a:t>
            </a:r>
            <a:r>
              <a:rPr lang="en-US" dirty="0"/>
              <a:t>picture or voice in whatever medium to any user of such name, portrait [fig 5] , picture or voice, or to any third party for sale or transfer directly or indirectly to such a user, for use in a manner lawful under this article; nothing contained in this article shall be so construed as to prevent any person, firm or corporation, practicing the profession of photography, from exhibiting in or about his or its establishment specimens of the work of such establishment, unless the same is continued by such person, firm or corporation after written notice objecting thereto has been given by the person portrayed; </a:t>
            </a:r>
          </a:p>
        </p:txBody>
      </p:sp>
      <p:pic>
        <p:nvPicPr>
          <p:cNvPr id="4" name="Picture 3"/>
          <p:cNvPicPr>
            <a:picLocks noChangeAspect="1"/>
          </p:cNvPicPr>
          <p:nvPr/>
        </p:nvPicPr>
        <p:blipFill>
          <a:blip r:embed="rId2"/>
          <a:stretch>
            <a:fillRect/>
          </a:stretch>
        </p:blipFill>
        <p:spPr>
          <a:xfrm>
            <a:off x="8068732" y="6047511"/>
            <a:ext cx="676275" cy="657225"/>
          </a:xfrm>
          <a:prstGeom prst="rect">
            <a:avLst/>
          </a:prstGeom>
        </p:spPr>
      </p:pic>
    </p:spTree>
    <p:extLst>
      <p:ext uri="{BB962C8B-B14F-4D97-AF65-F5344CB8AC3E}">
        <p14:creationId xmlns:p14="http://schemas.microsoft.com/office/powerpoint/2010/main" val="121533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a:t>
            </a:fld>
            <a:endParaRPr lang="en-US" b="1" dirty="0"/>
          </a:p>
        </p:txBody>
      </p:sp>
      <p:sp>
        <p:nvSpPr>
          <p:cNvPr id="4" name="Title 1"/>
          <p:cNvSpPr txBox="1">
            <a:spLocks/>
          </p:cNvSpPr>
          <p:nvPr/>
        </p:nvSpPr>
        <p:spPr>
          <a:xfrm>
            <a:off x="453292" y="333375"/>
            <a:ext cx="8230333" cy="937646"/>
          </a:xfrm>
          <a:prstGeom prst="rect">
            <a:avLst/>
          </a:prstGeom>
          <a:ln>
            <a:miter lim="800000"/>
          </a:ln>
        </p:spPr>
        <p:txBody>
          <a:bodyPr lIns="91440" tIns="45720" rIns="91440" bIns="45720">
            <a:noAutofit/>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lang="en-US" sz="4000" b="1" i="1" dirty="0" smtClean="0">
                <a:solidFill>
                  <a:schemeClr val="bg1"/>
                </a:solidFill>
                <a:latin typeface="Arial" charset="0"/>
                <a:ea typeface="Arial" charset="0"/>
                <a:cs typeface="Arial" charset="0"/>
              </a:rPr>
              <a:t>Answers</a:t>
            </a:r>
          </a:p>
        </p:txBody>
      </p:sp>
      <p:sp>
        <p:nvSpPr>
          <p:cNvPr id="5" name="Title 1"/>
          <p:cNvSpPr txBox="1">
            <a:spLocks/>
          </p:cNvSpPr>
          <p:nvPr/>
        </p:nvSpPr>
        <p:spPr>
          <a:xfrm>
            <a:off x="624909" y="2971800"/>
            <a:ext cx="8230333" cy="937646"/>
          </a:xfrm>
          <a:prstGeom prst="rect">
            <a:avLst/>
          </a:prstGeom>
          <a:ln>
            <a:miter lim="800000"/>
          </a:ln>
        </p:spPr>
        <p:txBody>
          <a:bodyPr lIns="91440" tIns="45720" rIns="91440" bIns="45720">
            <a:noAutofit/>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lang="en-US" sz="4000" dirty="0" smtClean="0">
                <a:latin typeface="Arial" charset="0"/>
                <a:ea typeface="Arial" charset="0"/>
                <a:cs typeface="Arial" charset="0"/>
              </a:rPr>
              <a:t>All false!</a:t>
            </a:r>
          </a:p>
        </p:txBody>
      </p:sp>
      <p:pic>
        <p:nvPicPr>
          <p:cNvPr id="7" name="Picture 6"/>
          <p:cNvPicPr>
            <a:picLocks noChangeAspect="1"/>
          </p:cNvPicPr>
          <p:nvPr/>
        </p:nvPicPr>
        <p:blipFill>
          <a:blip r:embed="rId2"/>
          <a:stretch>
            <a:fillRect/>
          </a:stretch>
        </p:blipFill>
        <p:spPr>
          <a:xfrm>
            <a:off x="8068732" y="6047511"/>
            <a:ext cx="676275" cy="657225"/>
          </a:xfrm>
          <a:prstGeom prst="rect">
            <a:avLst/>
          </a:prstGeom>
        </p:spPr>
      </p:pic>
    </p:spTree>
    <p:extLst>
      <p:ext uri="{BB962C8B-B14F-4D97-AF65-F5344CB8AC3E}">
        <p14:creationId xmlns:p14="http://schemas.microsoft.com/office/powerpoint/2010/main" val="3822446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30</a:t>
            </a:fld>
            <a:endParaRPr lang="en-US" b="1" dirty="0"/>
          </a:p>
        </p:txBody>
      </p:sp>
      <p:sp>
        <p:nvSpPr>
          <p:cNvPr id="3" name="Rectangle 2"/>
          <p:cNvSpPr/>
          <p:nvPr/>
        </p:nvSpPr>
        <p:spPr>
          <a:xfrm>
            <a:off x="209550" y="1567024"/>
            <a:ext cx="7629525" cy="4078039"/>
          </a:xfrm>
          <a:prstGeom prst="rect">
            <a:avLst/>
          </a:prstGeom>
        </p:spPr>
        <p:txBody>
          <a:bodyPr wrap="square">
            <a:spAutoFit/>
          </a:bodyPr>
          <a:lstStyle/>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New York State Civil Rights Law</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§51 Action for Injunction and for </a:t>
            </a:r>
            <a:r>
              <a:rPr lang="en-US" sz="2800" dirty="0" smtClean="0"/>
              <a:t>Damages</a:t>
            </a:r>
          </a:p>
          <a:p>
            <a:pPr marL="914400"/>
            <a:r>
              <a:rPr lang="en-US" dirty="0" smtClean="0"/>
              <a:t>and </a:t>
            </a:r>
            <a:r>
              <a:rPr lang="en-US" dirty="0"/>
              <a:t>nothing contained in this article shall be so construed as to prevent any person, firm or corporation from using the name, portrait [fig 6] , picture or voice of any manufacturer or dealer in connection with the goods, wares and merchandise manufactured, produced or dealt in by him which he has sold or disposed of with such name, portrait [fig 7</a:t>
            </a:r>
            <a:r>
              <a:rPr lang="en-US" dirty="0" smtClean="0"/>
              <a:t>], </a:t>
            </a:r>
            <a:r>
              <a:rPr lang="en-US" dirty="0"/>
              <a:t>picture or voice used in connection therewith; or from using the name, portrait [fig 8] , picture or voice of any author, composer or artist in connection with his literary, musical or artistic productions which he has sold or disposed of with such name, portrait [fig 9</a:t>
            </a:r>
            <a:r>
              <a:rPr lang="en-US" dirty="0" smtClean="0"/>
              <a:t>], </a:t>
            </a:r>
            <a:r>
              <a:rPr lang="en-US" dirty="0"/>
              <a:t>picture or voice used in connection therewith. </a:t>
            </a:r>
          </a:p>
        </p:txBody>
      </p:sp>
      <p:pic>
        <p:nvPicPr>
          <p:cNvPr id="4" name="Picture 3"/>
          <p:cNvPicPr>
            <a:picLocks noChangeAspect="1"/>
          </p:cNvPicPr>
          <p:nvPr/>
        </p:nvPicPr>
        <p:blipFill>
          <a:blip r:embed="rId2"/>
          <a:stretch>
            <a:fillRect/>
          </a:stretch>
        </p:blipFill>
        <p:spPr>
          <a:xfrm>
            <a:off x="8068732" y="6047511"/>
            <a:ext cx="676275" cy="657225"/>
          </a:xfrm>
          <a:prstGeom prst="rect">
            <a:avLst/>
          </a:prstGeom>
        </p:spPr>
      </p:pic>
    </p:spTree>
    <p:extLst>
      <p:ext uri="{BB962C8B-B14F-4D97-AF65-F5344CB8AC3E}">
        <p14:creationId xmlns:p14="http://schemas.microsoft.com/office/powerpoint/2010/main" val="6966561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31</a:t>
            </a:fld>
            <a:endParaRPr lang="en-US" b="1" dirty="0"/>
          </a:p>
        </p:txBody>
      </p:sp>
      <p:sp>
        <p:nvSpPr>
          <p:cNvPr id="3" name="Rectangle 2"/>
          <p:cNvSpPr/>
          <p:nvPr/>
        </p:nvSpPr>
        <p:spPr>
          <a:xfrm>
            <a:off x="409575" y="1707861"/>
            <a:ext cx="7659157" cy="4108817"/>
          </a:xfrm>
          <a:prstGeom prst="rect">
            <a:avLst/>
          </a:prstGeom>
        </p:spPr>
        <p:txBody>
          <a:bodyPr wrap="square">
            <a:spAutoFit/>
          </a:bodyPr>
          <a:lstStyle/>
          <a:p>
            <a:pPr marL="271463" lvl="0"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New York State Civil Rights Law</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a:t>§51 Action for Injunction and for </a:t>
            </a:r>
            <a:r>
              <a:rPr lang="en-US" sz="2800" dirty="0" smtClean="0"/>
              <a:t>Damages</a:t>
            </a:r>
          </a:p>
          <a:p>
            <a:pPr marL="914400"/>
            <a:r>
              <a:rPr lang="en-US" sz="2000" dirty="0" smtClean="0"/>
              <a:t>Nothing </a:t>
            </a:r>
            <a:r>
              <a:rPr lang="en-US" sz="2000" dirty="0"/>
              <a:t>contained in this section shall be construed to prohibit the copyright owner of a sound recording from disposing of, dealing in, licensing or selling that sound recording to any party, if the right to dispose of, deal in, license or sell such sound recording has been conferred by contract or other written document by such living person or the holder of such right. Nothing contained in the foregoing sentence shall be deemed to abrogate or otherwise limit any rights or remedies otherwise conferred by federal law or state law. </a:t>
            </a:r>
          </a:p>
        </p:txBody>
      </p:sp>
      <p:pic>
        <p:nvPicPr>
          <p:cNvPr id="4" name="Picture 3"/>
          <p:cNvPicPr>
            <a:picLocks noChangeAspect="1"/>
          </p:cNvPicPr>
          <p:nvPr/>
        </p:nvPicPr>
        <p:blipFill>
          <a:blip r:embed="rId2"/>
          <a:stretch>
            <a:fillRect/>
          </a:stretch>
        </p:blipFill>
        <p:spPr>
          <a:xfrm>
            <a:off x="8068732" y="6047511"/>
            <a:ext cx="676275" cy="657225"/>
          </a:xfrm>
          <a:prstGeom prst="rect">
            <a:avLst/>
          </a:prstGeom>
        </p:spPr>
      </p:pic>
    </p:spTree>
    <p:extLst>
      <p:ext uri="{BB962C8B-B14F-4D97-AF65-F5344CB8AC3E}">
        <p14:creationId xmlns:p14="http://schemas.microsoft.com/office/powerpoint/2010/main" val="542223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453292" y="1908175"/>
            <a:ext cx="8230333" cy="4616450"/>
          </a:xfrm>
          <a:prstGeom prst="rect">
            <a:avLst/>
          </a:prstGeom>
        </p:spPr>
        <p:txBody>
          <a:bodyPr/>
          <a:lstStyle/>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Michael Jackson ($75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Arnold Palmer ($40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Charles Schultz ($38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Elvis Presley ($35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Bob Marley ($23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Tom Petty ($20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Prince ($18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Dr. Seuss ($16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John Lennon ($12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Albert Einstein ($10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David Bowie ($9.5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Elizabeth Taylor ($8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dirty="0" smtClean="0"/>
              <a:t>Bettie Page ($7.5 million)</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32</a:t>
            </a:fld>
            <a:endParaRPr lang="en-US" b="1" dirty="0"/>
          </a:p>
        </p:txBody>
      </p:sp>
      <p:sp>
        <p:nvSpPr>
          <p:cNvPr id="10" name="Title 1"/>
          <p:cNvSpPr txBox="1">
            <a:spLocks/>
          </p:cNvSpPr>
          <p:nvPr/>
        </p:nvSpPr>
        <p:spPr>
          <a:xfrm>
            <a:off x="319942" y="234228"/>
            <a:ext cx="8230333" cy="1118322"/>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Highest Earning Dead Celebrities in 2017</a:t>
            </a:r>
          </a:p>
        </p:txBody>
      </p:sp>
    </p:spTree>
    <p:extLst>
      <p:ext uri="{BB962C8B-B14F-4D97-AF65-F5344CB8AC3E}">
        <p14:creationId xmlns:p14="http://schemas.microsoft.com/office/powerpoint/2010/main" val="8238628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33</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0000" lnSpcReduction="200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Some Important Florida Right of Publicity Cases</a:t>
            </a: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r>
              <a:rPr lang="en-US" sz="2400" i="1" dirty="0" smtClean="0">
                <a:latin typeface="Arial" charset="0"/>
                <a:ea typeface="Arial" charset="0"/>
                <a:cs typeface="Arial" charset="0"/>
              </a:rPr>
              <a:t>Loft v. </a:t>
            </a:r>
            <a:r>
              <a:rPr lang="en-US" sz="2400" i="1" dirty="0" smtClean="0">
                <a:latin typeface="Arial" charset="0"/>
                <a:ea typeface="Arial" charset="0"/>
                <a:cs typeface="Arial" charset="0"/>
              </a:rPr>
              <a:t>Fuller, </a:t>
            </a:r>
            <a:r>
              <a:rPr lang="en-US" sz="2400" dirty="0" smtClean="0">
                <a:latin typeface="Arial" charset="0"/>
                <a:ea typeface="Arial" charset="0"/>
                <a:cs typeface="Arial" charset="0"/>
              </a:rPr>
              <a:t>408 So. 2d 619 (Fla. Dist. Ct. App. 1981) (</a:t>
            </a:r>
            <a:r>
              <a:rPr lang="en-US" sz="2400" dirty="0" err="1" smtClean="0">
                <a:latin typeface="Arial" charset="0"/>
                <a:ea typeface="Arial" charset="0"/>
                <a:cs typeface="Arial" charset="0"/>
              </a:rPr>
              <a:t>Anstead</a:t>
            </a:r>
            <a:r>
              <a:rPr lang="en-US" sz="2400" dirty="0" smtClean="0">
                <a:latin typeface="Arial" charset="0"/>
                <a:ea typeface="Arial" charset="0"/>
                <a:cs typeface="Arial" charset="0"/>
              </a:rPr>
              <a:t>, J.) (“</a:t>
            </a:r>
            <a:r>
              <a:rPr lang="en-US" sz="2400" dirty="0">
                <a:latin typeface="Arial" charset="0"/>
                <a:ea typeface="Arial" charset="0"/>
                <a:cs typeface="Arial" charset="0"/>
              </a:rPr>
              <a:t>The Ghost of Flight 401</a:t>
            </a:r>
            <a:r>
              <a:rPr lang="en-US" sz="2400" dirty="0" smtClean="0">
                <a:latin typeface="Arial" charset="0"/>
                <a:ea typeface="Arial" charset="0"/>
                <a:cs typeface="Arial" charset="0"/>
              </a:rPr>
              <a:t>”) Widow </a:t>
            </a:r>
            <a:r>
              <a:rPr lang="en-US" sz="2400" dirty="0" smtClean="0">
                <a:latin typeface="Arial" charset="0"/>
                <a:ea typeface="Arial" charset="0"/>
                <a:cs typeface="Arial" charset="0"/>
              </a:rPr>
              <a:t>and children of pilot whose plane crashed sued author and publisher of nonfiction book that reported pilot returned as a ghost on subsequent flights.  Case dismissed with prejudice (“The use of the decedent’s name in the [book] and the use of his name in the subsequent movie do not constitute commercial trade or advertising as those terms are used in the statute… [nor] any book which is part of a bona fide news report or presentation having a current and legitimate public interest.”)</a:t>
            </a:r>
          </a:p>
        </p:txBody>
      </p:sp>
    </p:spTree>
    <p:extLst>
      <p:ext uri="{BB962C8B-B14F-4D97-AF65-F5344CB8AC3E}">
        <p14:creationId xmlns:p14="http://schemas.microsoft.com/office/powerpoint/2010/main" val="21663832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34</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0000" lnSpcReduction="200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Some Important Florida Right of Publicity Cases</a:t>
            </a: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2400" dirty="0" smtClean="0">
              <a:latin typeface="Arial" charset="0"/>
              <a:ea typeface="Arial" charset="0"/>
              <a:cs typeface="Arial" charset="0"/>
            </a:endParaRPr>
          </a:p>
        </p:txBody>
      </p:sp>
      <p:sp>
        <p:nvSpPr>
          <p:cNvPr id="6" name="Title 1"/>
          <p:cNvSpPr txBox="1">
            <a:spLocks/>
          </p:cNvSpPr>
          <p:nvPr/>
        </p:nvSpPr>
        <p:spPr>
          <a:xfrm>
            <a:off x="319941" y="2106756"/>
            <a:ext cx="8230333" cy="3823422"/>
          </a:xfrm>
          <a:prstGeom prst="rect">
            <a:avLst/>
          </a:prstGeom>
          <a:ln>
            <a:miter lim="800000"/>
          </a:ln>
        </p:spPr>
        <p:txBody>
          <a:bodyPr lIns="91440" tIns="45720" rIns="91440" bIns="45720">
            <a:noAutofit/>
          </a:bodyPr>
          <a:lstStyle/>
          <a:p>
            <a:pPr lvl="0" defTabSz="685800">
              <a:lnSpc>
                <a:spcPct val="90000"/>
              </a:lnSpc>
              <a:spcBef>
                <a:spcPct val="0"/>
              </a:spcBef>
              <a:defRPr/>
            </a:pPr>
            <a:r>
              <a:rPr lang="en-US" sz="2400" i="1" dirty="0" smtClean="0">
                <a:latin typeface="Arial" charset="0"/>
                <a:ea typeface="Arial" charset="0"/>
                <a:cs typeface="Arial" charset="0"/>
              </a:rPr>
              <a:t>Tyne v. Time-Warner Entertainment Co., L.P</a:t>
            </a:r>
            <a:r>
              <a:rPr lang="en-US" sz="2400" i="1" dirty="0" smtClean="0">
                <a:latin typeface="Arial" charset="0"/>
                <a:ea typeface="Arial" charset="0"/>
                <a:cs typeface="Arial" charset="0"/>
              </a:rPr>
              <a:t>., </a:t>
            </a:r>
            <a:r>
              <a:rPr lang="en-US" sz="2400" dirty="0" smtClean="0">
                <a:latin typeface="Arial" charset="0"/>
                <a:ea typeface="Arial" charset="0"/>
                <a:cs typeface="Arial" charset="0"/>
              </a:rPr>
              <a:t>901 So. 2d 802 (Fla. 2005)</a:t>
            </a:r>
            <a:r>
              <a:rPr lang="en-US" sz="2400" i="1" dirty="0" smtClean="0">
                <a:latin typeface="Arial" charset="0"/>
                <a:ea typeface="Arial" charset="0"/>
                <a:cs typeface="Arial" charset="0"/>
              </a:rPr>
              <a:t> (Wells, J.) (“</a:t>
            </a:r>
            <a:r>
              <a:rPr lang="en-US" sz="2400" i="1" dirty="0" smtClean="0">
                <a:latin typeface="Arial" charset="0"/>
                <a:ea typeface="Arial" charset="0"/>
                <a:cs typeface="Arial" charset="0"/>
              </a:rPr>
              <a:t>The Perfect Storm</a:t>
            </a:r>
            <a:r>
              <a:rPr lang="en-US" sz="2400" i="1" dirty="0" smtClean="0">
                <a:latin typeface="Arial" charset="0"/>
                <a:ea typeface="Arial" charset="0"/>
                <a:cs typeface="Arial" charset="0"/>
              </a:rPr>
              <a:t>”) </a:t>
            </a:r>
            <a:r>
              <a:rPr lang="en-US" sz="2400" dirty="0" smtClean="0">
                <a:latin typeface="Arial" charset="0"/>
                <a:ea typeface="Arial" charset="0"/>
                <a:cs typeface="Arial" charset="0"/>
              </a:rPr>
              <a:t>Relatives </a:t>
            </a:r>
            <a:r>
              <a:rPr lang="en-US" sz="2400" dirty="0" smtClean="0">
                <a:latin typeface="Arial" charset="0"/>
                <a:ea typeface="Arial" charset="0"/>
                <a:cs typeface="Arial" charset="0"/>
              </a:rPr>
              <a:t>of drowned fishing crew sued film company in M.D. Florida when they were depicted in film “based on a true story” without their consent </a:t>
            </a:r>
            <a:r>
              <a:rPr lang="en-US" sz="2400" dirty="0" smtClean="0">
                <a:latin typeface="Arial" charset="0"/>
                <a:ea typeface="Arial" charset="0"/>
                <a:cs typeface="Arial" charset="0"/>
              </a:rPr>
              <a:t>(</a:t>
            </a:r>
            <a:r>
              <a:rPr lang="en-US" sz="2400" dirty="0" smtClean="0">
                <a:latin typeface="Arial" charset="0"/>
                <a:ea typeface="Arial" charset="0"/>
                <a:cs typeface="Arial" charset="0"/>
              </a:rPr>
              <a:t>and without being paid</a:t>
            </a:r>
            <a:r>
              <a:rPr lang="en-US" sz="2400" dirty="0" smtClean="0">
                <a:latin typeface="Arial" charset="0"/>
                <a:ea typeface="Arial" charset="0"/>
                <a:cs typeface="Arial" charset="0"/>
              </a:rPr>
              <a:t>).  </a:t>
            </a:r>
            <a:r>
              <a:rPr lang="en-US" sz="2400" dirty="0" smtClean="0">
                <a:latin typeface="Arial" charset="0"/>
                <a:ea typeface="Arial" charset="0"/>
                <a:cs typeface="Arial" charset="0"/>
              </a:rPr>
              <a:t>Judge Conway dismissed.  11</a:t>
            </a:r>
            <a:r>
              <a:rPr lang="en-US" sz="2400" baseline="30000" dirty="0" smtClean="0">
                <a:latin typeface="Arial" charset="0"/>
                <a:ea typeface="Arial" charset="0"/>
                <a:cs typeface="Arial" charset="0"/>
              </a:rPr>
              <a:t>th</a:t>
            </a:r>
            <a:r>
              <a:rPr lang="en-US" sz="2400" dirty="0" smtClean="0">
                <a:latin typeface="Arial" charset="0"/>
                <a:ea typeface="Arial" charset="0"/>
                <a:cs typeface="Arial" charset="0"/>
              </a:rPr>
              <a:t> Circuit certified question to the Florida Supreme Court:</a:t>
            </a:r>
          </a:p>
          <a:p>
            <a:pPr lvl="0" defTabSz="685800">
              <a:lnSpc>
                <a:spcPct val="90000"/>
              </a:lnSpc>
              <a:spcBef>
                <a:spcPct val="0"/>
              </a:spcBef>
              <a:defRPr/>
            </a:pPr>
            <a:endParaRPr lang="en-US" sz="2400" dirty="0">
              <a:latin typeface="Arial" charset="0"/>
              <a:ea typeface="Arial" charset="0"/>
              <a:cs typeface="Arial" charset="0"/>
            </a:endParaRPr>
          </a:p>
          <a:p>
            <a:pPr lvl="0" defTabSz="685800">
              <a:lnSpc>
                <a:spcPct val="90000"/>
              </a:lnSpc>
              <a:spcBef>
                <a:spcPct val="0"/>
              </a:spcBef>
              <a:defRPr/>
            </a:pPr>
            <a:r>
              <a:rPr lang="en-US" sz="2400" dirty="0" smtClean="0">
                <a:latin typeface="Arial" charset="0"/>
                <a:ea typeface="Arial" charset="0"/>
                <a:cs typeface="Arial" charset="0"/>
              </a:rPr>
              <a:t>Question certified by the 11</a:t>
            </a:r>
            <a:r>
              <a:rPr lang="en-US" sz="2400" baseline="30000" dirty="0" smtClean="0">
                <a:latin typeface="Arial" charset="0"/>
                <a:ea typeface="Arial" charset="0"/>
                <a:cs typeface="Arial" charset="0"/>
              </a:rPr>
              <a:t>th</a:t>
            </a:r>
            <a:r>
              <a:rPr lang="en-US" sz="2400" dirty="0" smtClean="0">
                <a:latin typeface="Arial" charset="0"/>
                <a:ea typeface="Arial" charset="0"/>
                <a:cs typeface="Arial" charset="0"/>
              </a:rPr>
              <a:t> Circuit (as </a:t>
            </a:r>
            <a:r>
              <a:rPr lang="en-US" sz="2400" dirty="0" smtClean="0">
                <a:latin typeface="Arial" charset="0"/>
                <a:ea typeface="Arial" charset="0"/>
                <a:cs typeface="Arial" charset="0"/>
              </a:rPr>
              <a:t>re-phrased </a:t>
            </a:r>
            <a:r>
              <a:rPr lang="en-US" sz="2400" dirty="0" smtClean="0">
                <a:latin typeface="Arial" charset="0"/>
                <a:ea typeface="Arial" charset="0"/>
                <a:cs typeface="Arial" charset="0"/>
              </a:rPr>
              <a:t>by the Florida Supreme </a:t>
            </a:r>
            <a:r>
              <a:rPr lang="en-US" sz="2400" dirty="0" smtClean="0">
                <a:latin typeface="Arial" charset="0"/>
                <a:ea typeface="Arial" charset="0"/>
                <a:cs typeface="Arial" charset="0"/>
              </a:rPr>
              <a:t>Court):  </a:t>
            </a:r>
            <a:r>
              <a:rPr lang="en-US" sz="2400" dirty="0" smtClean="0">
                <a:latin typeface="Arial" charset="0"/>
                <a:ea typeface="Arial" charset="0"/>
                <a:cs typeface="Arial" charset="0"/>
              </a:rPr>
              <a:t>Does the phrase “For purpose of trade or for any commercial or advertising purpose” in §540.08(1), Fla. Stats., include publications which do not directly promote a product or service?</a:t>
            </a:r>
          </a:p>
        </p:txBody>
      </p:sp>
    </p:spTree>
    <p:extLst>
      <p:ext uri="{BB962C8B-B14F-4D97-AF65-F5344CB8AC3E}">
        <p14:creationId xmlns:p14="http://schemas.microsoft.com/office/powerpoint/2010/main" val="3182239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35</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0000" lnSpcReduction="200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Some Important Florida Right of Publicity Cases</a:t>
            </a: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2400" dirty="0" smtClean="0">
              <a:latin typeface="Arial" charset="0"/>
              <a:ea typeface="Arial" charset="0"/>
              <a:cs typeface="Arial" charset="0"/>
            </a:endParaRPr>
          </a:p>
        </p:txBody>
      </p:sp>
      <p:sp>
        <p:nvSpPr>
          <p:cNvPr id="6" name="Title 1"/>
          <p:cNvSpPr txBox="1">
            <a:spLocks/>
          </p:cNvSpPr>
          <p:nvPr/>
        </p:nvSpPr>
        <p:spPr>
          <a:xfrm>
            <a:off x="298859" y="1916112"/>
            <a:ext cx="8230333" cy="4632326"/>
          </a:xfrm>
          <a:prstGeom prst="rect">
            <a:avLst/>
          </a:prstGeom>
          <a:ln>
            <a:miter lim="800000"/>
          </a:ln>
        </p:spPr>
        <p:txBody>
          <a:bodyPr lIns="91440" tIns="45720" rIns="91440" bIns="45720">
            <a:noAutofit/>
          </a:bodyPr>
          <a:lstStyle/>
          <a:p>
            <a:pPr lvl="0" algn="ctr" defTabSz="685800">
              <a:lnSpc>
                <a:spcPct val="90000"/>
              </a:lnSpc>
              <a:spcBef>
                <a:spcPct val="0"/>
              </a:spcBef>
              <a:defRPr/>
            </a:pPr>
            <a:r>
              <a:rPr lang="en-US" sz="2400" dirty="0" smtClean="0">
                <a:latin typeface="Arial" charset="0"/>
                <a:ea typeface="Arial" charset="0"/>
                <a:cs typeface="Arial" charset="0"/>
              </a:rPr>
              <a:t>Held:  No.</a:t>
            </a:r>
          </a:p>
          <a:p>
            <a:pPr lvl="0" algn="ctr" defTabSz="685800">
              <a:lnSpc>
                <a:spcPct val="90000"/>
              </a:lnSpc>
              <a:spcBef>
                <a:spcPct val="0"/>
              </a:spcBef>
              <a:defRPr/>
            </a:pPr>
            <a:endParaRPr lang="en-US" sz="2400" dirty="0">
              <a:latin typeface="Arial" charset="0"/>
              <a:ea typeface="Arial" charset="0"/>
              <a:cs typeface="Arial" charset="0"/>
            </a:endParaRPr>
          </a:p>
          <a:p>
            <a:pPr lvl="0" defTabSz="685800">
              <a:lnSpc>
                <a:spcPct val="90000"/>
              </a:lnSpc>
              <a:spcBef>
                <a:spcPct val="0"/>
              </a:spcBef>
              <a:defRPr/>
            </a:pPr>
            <a:r>
              <a:rPr lang="en-US" sz="2400" dirty="0" smtClean="0">
                <a:latin typeface="Arial" charset="0"/>
                <a:ea typeface="Arial" charset="0"/>
                <a:cs typeface="Arial" charset="0"/>
              </a:rPr>
              <a:t>The term “commercial purpose” in §540.08(1) does </a:t>
            </a:r>
            <a:r>
              <a:rPr lang="en-US" sz="2400" i="1" dirty="0" smtClean="0">
                <a:latin typeface="Arial" charset="0"/>
                <a:ea typeface="Arial" charset="0"/>
                <a:cs typeface="Arial" charset="0"/>
              </a:rPr>
              <a:t>not</a:t>
            </a:r>
            <a:r>
              <a:rPr lang="en-US" sz="2400" dirty="0" smtClean="0">
                <a:latin typeface="Arial" charset="0"/>
                <a:ea typeface="Arial" charset="0"/>
                <a:cs typeface="Arial" charset="0"/>
              </a:rPr>
              <a:t> apply to publications, including motion pictures, which do not directly promote a product or service.</a:t>
            </a:r>
          </a:p>
          <a:p>
            <a:pPr lvl="0" defTabSz="685800">
              <a:lnSpc>
                <a:spcPct val="90000"/>
              </a:lnSpc>
              <a:spcBef>
                <a:spcPct val="0"/>
              </a:spcBef>
              <a:defRPr/>
            </a:pPr>
            <a:endParaRPr lang="en-US" sz="2400" dirty="0">
              <a:latin typeface="Arial" charset="0"/>
              <a:ea typeface="Arial" charset="0"/>
              <a:cs typeface="Arial" charset="0"/>
            </a:endParaRPr>
          </a:p>
          <a:p>
            <a:pPr lvl="0" defTabSz="685800">
              <a:lnSpc>
                <a:spcPct val="90000"/>
              </a:lnSpc>
              <a:spcBef>
                <a:spcPct val="0"/>
              </a:spcBef>
              <a:defRPr/>
            </a:pPr>
            <a:r>
              <a:rPr lang="en-US" sz="2400" dirty="0" smtClean="0">
                <a:latin typeface="Arial" charset="0"/>
                <a:ea typeface="Arial" charset="0"/>
                <a:cs typeface="Arial" charset="0"/>
              </a:rPr>
              <a:t>Citing to the 4</a:t>
            </a:r>
            <a:r>
              <a:rPr lang="en-US" sz="2400" baseline="30000" dirty="0" smtClean="0">
                <a:latin typeface="Arial" charset="0"/>
                <a:ea typeface="Arial" charset="0"/>
                <a:cs typeface="Arial" charset="0"/>
              </a:rPr>
              <a:t>th</a:t>
            </a:r>
            <a:r>
              <a:rPr lang="en-US" sz="2400" dirty="0" smtClean="0">
                <a:latin typeface="Arial" charset="0"/>
                <a:ea typeface="Arial" charset="0"/>
                <a:cs typeface="Arial" charset="0"/>
              </a:rPr>
              <a:t> DCA’s decision in </a:t>
            </a:r>
            <a:r>
              <a:rPr lang="en-US" sz="2400" i="1" dirty="0" smtClean="0">
                <a:latin typeface="Arial" charset="0"/>
                <a:ea typeface="Arial" charset="0"/>
                <a:cs typeface="Arial" charset="0"/>
              </a:rPr>
              <a:t>Loft v. Fuller</a:t>
            </a:r>
            <a:r>
              <a:rPr lang="en-US" sz="2400" dirty="0" smtClean="0">
                <a:latin typeface="Arial" charset="0"/>
                <a:ea typeface="Arial" charset="0"/>
                <a:cs typeface="Arial" charset="0"/>
              </a:rPr>
              <a:t>, the court found that the purpose of §540.08 is to prevent the </a:t>
            </a:r>
            <a:r>
              <a:rPr lang="en-US" sz="2400" dirty="0" smtClean="0">
                <a:latin typeface="Arial" charset="0"/>
                <a:ea typeface="Arial" charset="0"/>
                <a:cs typeface="Arial" charset="0"/>
              </a:rPr>
              <a:t>use </a:t>
            </a:r>
            <a:r>
              <a:rPr lang="en-US" sz="2400" dirty="0" smtClean="0">
                <a:latin typeface="Arial" charset="0"/>
                <a:ea typeface="Arial" charset="0"/>
                <a:cs typeface="Arial" charset="0"/>
              </a:rPr>
              <a:t>of a person’s name or likeness to directly promote a product or service because of the way the use associates the person’s name or personality with </a:t>
            </a:r>
            <a:r>
              <a:rPr lang="en-US" sz="2400" i="1" dirty="0" smtClean="0">
                <a:latin typeface="Arial" charset="0"/>
                <a:ea typeface="Arial" charset="0"/>
                <a:cs typeface="Arial" charset="0"/>
              </a:rPr>
              <a:t>something else.</a:t>
            </a:r>
            <a:endParaRPr lang="en-US" sz="2400" dirty="0" smtClean="0">
              <a:latin typeface="Arial" charset="0"/>
              <a:ea typeface="Arial" charset="0"/>
              <a:cs typeface="Arial" charset="0"/>
            </a:endParaRPr>
          </a:p>
        </p:txBody>
      </p:sp>
    </p:spTree>
    <p:extLst>
      <p:ext uri="{BB962C8B-B14F-4D97-AF65-F5344CB8AC3E}">
        <p14:creationId xmlns:p14="http://schemas.microsoft.com/office/powerpoint/2010/main" val="3022420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36</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0000" lnSpcReduction="200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Some Important Florida Right of Publicity Cases</a:t>
            </a: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2400" dirty="0" smtClean="0">
              <a:latin typeface="Arial" charset="0"/>
              <a:ea typeface="Arial" charset="0"/>
              <a:cs typeface="Arial" charset="0"/>
            </a:endParaRPr>
          </a:p>
        </p:txBody>
      </p:sp>
      <p:sp>
        <p:nvSpPr>
          <p:cNvPr id="6" name="Title 1"/>
          <p:cNvSpPr txBox="1">
            <a:spLocks/>
          </p:cNvSpPr>
          <p:nvPr/>
        </p:nvSpPr>
        <p:spPr>
          <a:xfrm>
            <a:off x="396142" y="1872528"/>
            <a:ext cx="8230333" cy="3823422"/>
          </a:xfrm>
          <a:prstGeom prst="rect">
            <a:avLst/>
          </a:prstGeom>
          <a:ln>
            <a:miter lim="800000"/>
          </a:ln>
        </p:spPr>
        <p:txBody>
          <a:bodyPr lIns="91440" tIns="45720" rIns="91440" bIns="45720">
            <a:noAutofit/>
          </a:bodyPr>
          <a:lstStyle/>
          <a:p>
            <a:pPr lvl="0" defTabSz="685800">
              <a:lnSpc>
                <a:spcPct val="90000"/>
              </a:lnSpc>
              <a:spcBef>
                <a:spcPct val="0"/>
              </a:spcBef>
              <a:defRPr/>
            </a:pPr>
            <a:r>
              <a:rPr lang="en-US" sz="2000" i="1" dirty="0" smtClean="0">
                <a:latin typeface="Arial" charset="0"/>
                <a:ea typeface="Arial" charset="0"/>
                <a:cs typeface="Arial" charset="0"/>
              </a:rPr>
              <a:t>Lane v. M.R.A. Holdings, </a:t>
            </a:r>
            <a:r>
              <a:rPr lang="en-US" sz="2000" i="1" dirty="0" smtClean="0">
                <a:latin typeface="Arial" charset="0"/>
                <a:ea typeface="Arial" charset="0"/>
                <a:cs typeface="Arial" charset="0"/>
              </a:rPr>
              <a:t>LLC</a:t>
            </a:r>
            <a:r>
              <a:rPr lang="en-US" sz="2000" dirty="0" smtClean="0">
                <a:latin typeface="Arial" charset="0"/>
                <a:ea typeface="Arial" charset="0"/>
                <a:cs typeface="Arial" charset="0"/>
              </a:rPr>
              <a:t>, 242 F.Supp.2d 1205 (M.D. Fla. 2002) (Conway, J.)</a:t>
            </a:r>
            <a:r>
              <a:rPr lang="en-US" sz="2000" i="1" dirty="0" smtClean="0">
                <a:latin typeface="Arial" charset="0"/>
                <a:ea typeface="Arial" charset="0"/>
                <a:cs typeface="Arial" charset="0"/>
              </a:rPr>
              <a:t> </a:t>
            </a:r>
            <a:r>
              <a:rPr lang="en-US" sz="2000" dirty="0" smtClean="0">
                <a:latin typeface="Arial" charset="0"/>
                <a:ea typeface="Arial" charset="0"/>
                <a:cs typeface="Arial" charset="0"/>
              </a:rPr>
              <a:t>(“</a:t>
            </a:r>
            <a:r>
              <a:rPr lang="en-US" sz="2000" i="1" dirty="0" smtClean="0">
                <a:latin typeface="Arial" charset="0"/>
                <a:ea typeface="Arial" charset="0"/>
                <a:cs typeface="Arial" charset="0"/>
              </a:rPr>
              <a:t>Girls </a:t>
            </a:r>
            <a:r>
              <a:rPr lang="en-US" sz="2000" i="1" dirty="0" smtClean="0">
                <a:latin typeface="Arial" charset="0"/>
                <a:ea typeface="Arial" charset="0"/>
                <a:cs typeface="Arial" charset="0"/>
              </a:rPr>
              <a:t>Gone </a:t>
            </a:r>
            <a:r>
              <a:rPr lang="en-US" sz="2000" i="1" dirty="0" smtClean="0">
                <a:latin typeface="Arial" charset="0"/>
                <a:ea typeface="Arial" charset="0"/>
                <a:cs typeface="Arial" charset="0"/>
              </a:rPr>
              <a:t>Wild”</a:t>
            </a:r>
            <a:r>
              <a:rPr lang="en-US" sz="2000" dirty="0" smtClean="0">
                <a:latin typeface="Arial" charset="0"/>
                <a:ea typeface="Arial" charset="0"/>
                <a:cs typeface="Arial" charset="0"/>
              </a:rPr>
              <a:t>) The </a:t>
            </a:r>
            <a:r>
              <a:rPr lang="en-US" sz="2000" dirty="0" smtClean="0">
                <a:latin typeface="Arial" charset="0"/>
                <a:ea typeface="Arial" charset="0"/>
                <a:cs typeface="Arial" charset="0"/>
              </a:rPr>
              <a:t>one where the defendants sold videos showing teenagers on the streets of Panama City Beach exposing their breasts in exchange for beads, though the plaintiff later claimed she thought they’d be for the videographer’s personal use.  Summary judgment for defendant – plaintiff’s image was not used to directly promote a product or service.  The video is an expressive work, and though her name and image were used to sell </a:t>
            </a:r>
            <a:r>
              <a:rPr lang="en-US" sz="2000" i="1" dirty="0" smtClean="0">
                <a:latin typeface="Arial" charset="0"/>
                <a:ea typeface="Arial" charset="0"/>
                <a:cs typeface="Arial" charset="0"/>
              </a:rPr>
              <a:t>that</a:t>
            </a:r>
            <a:r>
              <a:rPr lang="en-US" sz="2000" dirty="0" smtClean="0">
                <a:latin typeface="Arial" charset="0"/>
                <a:ea typeface="Arial" charset="0"/>
                <a:cs typeface="Arial" charset="0"/>
              </a:rPr>
              <a:t> </a:t>
            </a:r>
            <a:r>
              <a:rPr lang="en-US" sz="2000" dirty="0" smtClean="0">
                <a:latin typeface="Arial" charset="0"/>
                <a:ea typeface="Arial" charset="0"/>
                <a:cs typeface="Arial" charset="0"/>
              </a:rPr>
              <a:t>work, </a:t>
            </a:r>
            <a:r>
              <a:rPr lang="en-US" sz="2000" dirty="0" smtClean="0">
                <a:latin typeface="Arial" charset="0"/>
                <a:ea typeface="Arial" charset="0"/>
                <a:cs typeface="Arial" charset="0"/>
              </a:rPr>
              <a:t>they weren’t associated with a product or service unrelated to that </a:t>
            </a:r>
            <a:r>
              <a:rPr lang="en-US" sz="2000" dirty="0" smtClean="0">
                <a:latin typeface="Arial" charset="0"/>
                <a:ea typeface="Arial" charset="0"/>
                <a:cs typeface="Arial" charset="0"/>
              </a:rPr>
              <a:t>work, as required to state a </a:t>
            </a:r>
            <a:r>
              <a:rPr lang="en-US" sz="2000" dirty="0" err="1" smtClean="0">
                <a:latin typeface="Arial" charset="0"/>
                <a:ea typeface="Arial" charset="0"/>
                <a:cs typeface="Arial" charset="0"/>
              </a:rPr>
              <a:t>ROP</a:t>
            </a:r>
            <a:r>
              <a:rPr lang="en-US" sz="2000" dirty="0" smtClean="0">
                <a:latin typeface="Arial" charset="0"/>
                <a:ea typeface="Arial" charset="0"/>
                <a:cs typeface="Arial" charset="0"/>
              </a:rPr>
              <a:t> claim.  </a:t>
            </a:r>
            <a:r>
              <a:rPr lang="en-US" sz="2000" dirty="0" smtClean="0">
                <a:latin typeface="Arial" charset="0"/>
                <a:ea typeface="Arial" charset="0"/>
                <a:cs typeface="Arial" charset="0"/>
              </a:rPr>
              <a:t>(</a:t>
            </a:r>
            <a:r>
              <a:rPr lang="en-US" sz="2000" i="1" dirty="0">
                <a:latin typeface="Arial" charset="0"/>
                <a:ea typeface="Arial" charset="0"/>
                <a:cs typeface="Arial" charset="0"/>
              </a:rPr>
              <a:t>c</a:t>
            </a:r>
            <a:r>
              <a:rPr lang="en-US" sz="2000" i="1" dirty="0" smtClean="0">
                <a:latin typeface="Arial" charset="0"/>
                <a:ea typeface="Arial" charset="0"/>
                <a:cs typeface="Arial" charset="0"/>
              </a:rPr>
              <a:t>f Gritzke v. M.R.A. Holdings, </a:t>
            </a:r>
            <a:r>
              <a:rPr lang="en-US" sz="2000" i="1" dirty="0" smtClean="0">
                <a:latin typeface="Arial" charset="0"/>
                <a:ea typeface="Arial" charset="0"/>
                <a:cs typeface="Arial" charset="0"/>
              </a:rPr>
              <a:t>LLC, </a:t>
            </a:r>
            <a:r>
              <a:rPr lang="en-US" sz="2000" dirty="0" smtClean="0">
                <a:latin typeface="Arial" charset="0"/>
                <a:ea typeface="Arial" charset="0"/>
                <a:cs typeface="Arial" charset="0"/>
              </a:rPr>
              <a:t>No. 4:01-cv-495, 2002 U.S. Dist. LEXIS 28085 (N.D. Fla. Mar. 14, 2002</a:t>
            </a:r>
            <a:r>
              <a:rPr lang="en-US" sz="2000" dirty="0" smtClean="0">
                <a:latin typeface="Arial" charset="0"/>
                <a:ea typeface="Arial" charset="0"/>
                <a:cs typeface="Arial" charset="0"/>
              </a:rPr>
              <a:t>) </a:t>
            </a:r>
            <a:r>
              <a:rPr lang="en-US" sz="2000" dirty="0" smtClean="0">
                <a:latin typeface="Arial" charset="0"/>
                <a:ea typeface="Arial" charset="0"/>
                <a:cs typeface="Arial" charset="0"/>
              </a:rPr>
              <a:t>In another </a:t>
            </a:r>
            <a:r>
              <a:rPr lang="en-US" sz="2000" i="1" dirty="0" smtClean="0">
                <a:latin typeface="Arial" charset="0"/>
                <a:ea typeface="Arial" charset="0"/>
                <a:cs typeface="Arial" charset="0"/>
              </a:rPr>
              <a:t>Girls </a:t>
            </a:r>
            <a:r>
              <a:rPr lang="en-US" sz="2000" i="1" dirty="0" smtClean="0">
                <a:latin typeface="Arial" charset="0"/>
                <a:ea typeface="Arial" charset="0"/>
                <a:cs typeface="Arial" charset="0"/>
              </a:rPr>
              <a:t>Gone </a:t>
            </a:r>
            <a:r>
              <a:rPr lang="en-US" sz="2000" i="1" dirty="0" smtClean="0">
                <a:latin typeface="Arial" charset="0"/>
                <a:ea typeface="Arial" charset="0"/>
                <a:cs typeface="Arial" charset="0"/>
              </a:rPr>
              <a:t>Wild </a:t>
            </a:r>
            <a:r>
              <a:rPr lang="en-US" sz="2000" dirty="0" smtClean="0">
                <a:latin typeface="Arial" charset="0"/>
                <a:ea typeface="Arial" charset="0"/>
                <a:cs typeface="Arial" charset="0"/>
              </a:rPr>
              <a:t>case, </a:t>
            </a:r>
            <a:r>
              <a:rPr lang="en-US" sz="2000" dirty="0" smtClean="0">
                <a:latin typeface="Arial" charset="0"/>
                <a:ea typeface="Arial" charset="0"/>
                <a:cs typeface="Arial" charset="0"/>
              </a:rPr>
              <a:t>the court </a:t>
            </a:r>
            <a:r>
              <a:rPr lang="en-US" sz="2000" dirty="0" smtClean="0">
                <a:latin typeface="Arial" charset="0"/>
                <a:ea typeface="Arial" charset="0"/>
                <a:cs typeface="Arial" charset="0"/>
              </a:rPr>
              <a:t>found </a:t>
            </a:r>
            <a:r>
              <a:rPr lang="en-US" sz="2000" dirty="0" smtClean="0">
                <a:latin typeface="Arial" charset="0"/>
                <a:ea typeface="Arial" charset="0"/>
                <a:cs typeface="Arial" charset="0"/>
              </a:rPr>
              <a:t>a valid </a:t>
            </a:r>
            <a:r>
              <a:rPr lang="en-US" sz="2000" dirty="0" smtClean="0">
                <a:latin typeface="Arial" charset="0"/>
                <a:ea typeface="Arial" charset="0"/>
                <a:cs typeface="Arial" charset="0"/>
              </a:rPr>
              <a:t>claim where plaintiff’s image was plastered on front cover of video without her permission</a:t>
            </a:r>
            <a:r>
              <a:rPr lang="en-US" sz="2000" dirty="0" smtClean="0">
                <a:latin typeface="Arial" charset="0"/>
                <a:ea typeface="Arial" charset="0"/>
                <a:cs typeface="Arial" charset="0"/>
              </a:rPr>
              <a:t>.  Positon of picture suggested it was advertising.</a:t>
            </a:r>
            <a:endParaRPr lang="en-US" sz="2000" dirty="0" smtClean="0">
              <a:latin typeface="Arial" charset="0"/>
              <a:ea typeface="Arial" charset="0"/>
              <a:cs typeface="Arial" charset="0"/>
            </a:endParaRPr>
          </a:p>
        </p:txBody>
      </p:sp>
    </p:spTree>
    <p:extLst>
      <p:ext uri="{BB962C8B-B14F-4D97-AF65-F5344CB8AC3E}">
        <p14:creationId xmlns:p14="http://schemas.microsoft.com/office/powerpoint/2010/main" val="3526612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37</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0000" lnSpcReduction="200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Some Important Florida Right of Publicity Cases</a:t>
            </a: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2400" dirty="0" smtClean="0">
              <a:latin typeface="Arial" charset="0"/>
              <a:ea typeface="Arial" charset="0"/>
              <a:cs typeface="Arial" charset="0"/>
            </a:endParaRPr>
          </a:p>
        </p:txBody>
      </p:sp>
      <p:sp>
        <p:nvSpPr>
          <p:cNvPr id="6" name="Title 1"/>
          <p:cNvSpPr txBox="1">
            <a:spLocks/>
          </p:cNvSpPr>
          <p:nvPr/>
        </p:nvSpPr>
        <p:spPr>
          <a:xfrm>
            <a:off x="353977" y="2106177"/>
            <a:ext cx="8230333" cy="4249595"/>
          </a:xfrm>
          <a:prstGeom prst="rect">
            <a:avLst/>
          </a:prstGeom>
          <a:ln>
            <a:miter lim="800000"/>
          </a:ln>
        </p:spPr>
        <p:txBody>
          <a:bodyPr lIns="91440" tIns="45720" rIns="91440" bIns="45720">
            <a:noAutofit/>
          </a:bodyPr>
          <a:lstStyle/>
          <a:p>
            <a:pPr lvl="0" defTabSz="685800">
              <a:lnSpc>
                <a:spcPct val="90000"/>
              </a:lnSpc>
              <a:spcBef>
                <a:spcPct val="0"/>
              </a:spcBef>
              <a:defRPr/>
            </a:pPr>
            <a:r>
              <a:rPr lang="en-US" i="1" dirty="0" smtClean="0">
                <a:latin typeface="Arial" charset="0"/>
                <a:ea typeface="Arial" charset="0"/>
                <a:cs typeface="Arial" charset="0"/>
              </a:rPr>
              <a:t>Fuentes v. Mesa Media Holdings, Inc</a:t>
            </a:r>
            <a:r>
              <a:rPr lang="en-US" i="1" dirty="0" smtClean="0">
                <a:latin typeface="Arial" charset="0"/>
                <a:ea typeface="Arial" charset="0"/>
                <a:cs typeface="Arial" charset="0"/>
              </a:rPr>
              <a:t>.</a:t>
            </a:r>
            <a:r>
              <a:rPr lang="en-US" dirty="0" smtClean="0">
                <a:latin typeface="Arial" charset="0"/>
                <a:ea typeface="Arial" charset="0"/>
                <a:cs typeface="Arial" charset="0"/>
              </a:rPr>
              <a:t>, No. 09-22979, 2011 U.S. Dist. LEXIS 70996 (S.D. Fla. June 9, 2011) (</a:t>
            </a:r>
            <a:r>
              <a:rPr lang="en-US" dirty="0" smtClean="0">
                <a:latin typeface="Arial" charset="0"/>
                <a:ea typeface="Arial" charset="0"/>
                <a:cs typeface="Arial" charset="0"/>
              </a:rPr>
              <a:t>Moreno, J.)  Plaintiff alleged defendants used his name and image on TV and YouTube when they showed his Cuban films.  Motion to dismiss granted without </a:t>
            </a:r>
            <a:r>
              <a:rPr lang="en-US" dirty="0" smtClean="0">
                <a:latin typeface="Arial" charset="0"/>
                <a:ea typeface="Arial" charset="0"/>
                <a:cs typeface="Arial" charset="0"/>
              </a:rPr>
              <a:t>prejudice, </a:t>
            </a:r>
            <a:r>
              <a:rPr lang="en-US" dirty="0" smtClean="0">
                <a:latin typeface="Arial" charset="0"/>
                <a:ea typeface="Arial" charset="0"/>
                <a:cs typeface="Arial" charset="0"/>
              </a:rPr>
              <a:t>to give plaintiff opportunity to amend to allege defendants used his name and likeness to promote some </a:t>
            </a:r>
            <a:r>
              <a:rPr lang="en-US" i="1" dirty="0" smtClean="0">
                <a:latin typeface="Arial" charset="0"/>
                <a:ea typeface="Arial" charset="0"/>
                <a:cs typeface="Arial" charset="0"/>
              </a:rPr>
              <a:t>other</a:t>
            </a:r>
            <a:r>
              <a:rPr lang="en-US" dirty="0" smtClean="0">
                <a:latin typeface="Arial" charset="0"/>
                <a:ea typeface="Arial" charset="0"/>
                <a:cs typeface="Arial" charset="0"/>
              </a:rPr>
              <a:t> product or </a:t>
            </a:r>
            <a:r>
              <a:rPr lang="en-US" dirty="0" smtClean="0">
                <a:latin typeface="Arial" charset="0"/>
                <a:ea typeface="Arial" charset="0"/>
                <a:cs typeface="Arial" charset="0"/>
              </a:rPr>
              <a:t>service besides their own TV show.</a:t>
            </a:r>
            <a:endParaRPr lang="en-US" dirty="0" smtClean="0">
              <a:latin typeface="Arial" charset="0"/>
              <a:ea typeface="Arial" charset="0"/>
              <a:cs typeface="Arial" charset="0"/>
            </a:endParaRPr>
          </a:p>
          <a:p>
            <a:pPr lvl="0" defTabSz="685800">
              <a:lnSpc>
                <a:spcPct val="90000"/>
              </a:lnSpc>
              <a:spcBef>
                <a:spcPct val="0"/>
              </a:spcBef>
              <a:defRPr/>
            </a:pPr>
            <a:endParaRPr lang="en-US" dirty="0">
              <a:latin typeface="Arial" charset="0"/>
              <a:ea typeface="Arial" charset="0"/>
              <a:cs typeface="Arial" charset="0"/>
            </a:endParaRPr>
          </a:p>
          <a:p>
            <a:pPr lvl="0" defTabSz="685800">
              <a:lnSpc>
                <a:spcPct val="90000"/>
              </a:lnSpc>
              <a:spcBef>
                <a:spcPct val="0"/>
              </a:spcBef>
              <a:defRPr/>
            </a:pPr>
            <a:r>
              <a:rPr lang="en-US" i="1" dirty="0" smtClean="0">
                <a:latin typeface="Arial" charset="0"/>
                <a:ea typeface="Arial" charset="0"/>
                <a:cs typeface="Arial" charset="0"/>
              </a:rPr>
              <a:t>Acosta v. Spanish Broad. Sys. </a:t>
            </a:r>
            <a:r>
              <a:rPr lang="en-US" i="1" dirty="0" smtClean="0">
                <a:latin typeface="Arial" charset="0"/>
                <a:ea typeface="Arial" charset="0"/>
                <a:cs typeface="Arial" charset="0"/>
              </a:rPr>
              <a:t>of </a:t>
            </a:r>
            <a:r>
              <a:rPr lang="en-US" i="1" dirty="0" smtClean="0">
                <a:latin typeface="Arial" charset="0"/>
                <a:ea typeface="Arial" charset="0"/>
                <a:cs typeface="Arial" charset="0"/>
              </a:rPr>
              <a:t>Del</a:t>
            </a:r>
            <a:r>
              <a:rPr lang="en-US" i="1" dirty="0" smtClean="0">
                <a:latin typeface="Arial" charset="0"/>
                <a:ea typeface="Arial" charset="0"/>
                <a:cs typeface="Arial" charset="0"/>
              </a:rPr>
              <a:t>., </a:t>
            </a:r>
            <a:r>
              <a:rPr lang="en-US" dirty="0" smtClean="0">
                <a:latin typeface="Arial" charset="0"/>
                <a:ea typeface="Arial" charset="0"/>
                <a:cs typeface="Arial" charset="0"/>
              </a:rPr>
              <a:t>No. 15-21837, 2015 U.S. Dist. LEXIS 186010 (S.D. Fla. Nov. 12, 2015) </a:t>
            </a:r>
            <a:r>
              <a:rPr lang="en-US" dirty="0" smtClean="0">
                <a:latin typeface="Arial" charset="0"/>
                <a:ea typeface="Arial" charset="0"/>
                <a:cs typeface="Arial" charset="0"/>
              </a:rPr>
              <a:t>(Torres, J.)(R&amp;R) Defendants used plaintiff’s name and likeness without his consent to promote broadcast of his film </a:t>
            </a:r>
            <a:r>
              <a:rPr lang="en-US" i="1" dirty="0" smtClean="0">
                <a:latin typeface="Arial" charset="0"/>
                <a:ea typeface="Arial" charset="0"/>
                <a:cs typeface="Arial" charset="0"/>
              </a:rPr>
              <a:t>Pablo</a:t>
            </a:r>
            <a:r>
              <a:rPr lang="en-US" dirty="0" smtClean="0">
                <a:latin typeface="Arial" charset="0"/>
                <a:ea typeface="Arial" charset="0"/>
                <a:cs typeface="Arial" charset="0"/>
              </a:rPr>
              <a:t> and to promote their TV station.  Recommend that motion to dismiss be granted – name not alleged to be used for trade or advertising purpose.</a:t>
            </a:r>
          </a:p>
          <a:p>
            <a:pPr lvl="0" defTabSz="685800">
              <a:lnSpc>
                <a:spcPct val="90000"/>
              </a:lnSpc>
              <a:spcBef>
                <a:spcPct val="0"/>
              </a:spcBef>
              <a:defRPr/>
            </a:pPr>
            <a:endParaRPr lang="en-US" i="1" dirty="0">
              <a:latin typeface="Arial" charset="0"/>
              <a:ea typeface="Arial" charset="0"/>
              <a:cs typeface="Arial" charset="0"/>
            </a:endParaRPr>
          </a:p>
          <a:p>
            <a:pPr lvl="0" defTabSz="685800">
              <a:lnSpc>
                <a:spcPct val="90000"/>
              </a:lnSpc>
              <a:spcBef>
                <a:spcPct val="0"/>
              </a:spcBef>
              <a:defRPr/>
            </a:pPr>
            <a:r>
              <a:rPr lang="en-US" i="1" dirty="0" smtClean="0">
                <a:latin typeface="Arial" charset="0"/>
                <a:ea typeface="Arial" charset="0"/>
                <a:cs typeface="Arial" charset="0"/>
              </a:rPr>
              <a:t>Valentine v. </a:t>
            </a:r>
            <a:r>
              <a:rPr lang="en-US" i="1" dirty="0" err="1" smtClean="0">
                <a:latin typeface="Arial" charset="0"/>
                <a:ea typeface="Arial" charset="0"/>
                <a:cs typeface="Arial" charset="0"/>
              </a:rPr>
              <a:t>C.B.S</a:t>
            </a:r>
            <a:r>
              <a:rPr lang="en-US" i="1" dirty="0" smtClean="0">
                <a:latin typeface="Arial" charset="0"/>
                <a:ea typeface="Arial" charset="0"/>
                <a:cs typeface="Arial" charset="0"/>
              </a:rPr>
              <a:t>., Inc.</a:t>
            </a:r>
            <a:r>
              <a:rPr lang="en-US" dirty="0" smtClean="0">
                <a:latin typeface="Arial" charset="0"/>
                <a:ea typeface="Arial" charset="0"/>
                <a:cs typeface="Arial" charset="0"/>
              </a:rPr>
              <a:t>, 698 F.2d 430 </a:t>
            </a:r>
            <a:r>
              <a:rPr lang="en-US" dirty="0" smtClean="0">
                <a:latin typeface="Arial" charset="0"/>
                <a:ea typeface="Arial" charset="0"/>
                <a:cs typeface="Arial" charset="0"/>
              </a:rPr>
              <a:t>(11</a:t>
            </a:r>
            <a:r>
              <a:rPr lang="en-US" baseline="30000" dirty="0" smtClean="0">
                <a:latin typeface="Arial" charset="0"/>
                <a:ea typeface="Arial" charset="0"/>
                <a:cs typeface="Arial" charset="0"/>
              </a:rPr>
              <a:t>th</a:t>
            </a:r>
            <a:r>
              <a:rPr lang="en-US" dirty="0" smtClean="0">
                <a:latin typeface="Arial" charset="0"/>
                <a:ea typeface="Arial" charset="0"/>
                <a:cs typeface="Arial" charset="0"/>
              </a:rPr>
              <a:t> Cir. 1983) </a:t>
            </a:r>
            <a:r>
              <a:rPr lang="en-US" dirty="0">
                <a:latin typeface="Arial" charset="0"/>
                <a:ea typeface="Arial" charset="0"/>
                <a:cs typeface="Arial" charset="0"/>
              </a:rPr>
              <a:t>S</a:t>
            </a:r>
            <a:r>
              <a:rPr lang="en-US" dirty="0" smtClean="0">
                <a:latin typeface="Arial" charset="0"/>
                <a:ea typeface="Arial" charset="0"/>
                <a:cs typeface="Arial" charset="0"/>
              </a:rPr>
              <a:t>ummary judgment against plaintiff who sued when Bob Dylan used her name in a song about a murder trial in which she testified.</a:t>
            </a:r>
            <a:endParaRPr lang="en-US" i="1" dirty="0" smtClean="0">
              <a:latin typeface="Arial" charset="0"/>
              <a:ea typeface="Arial" charset="0"/>
              <a:cs typeface="Arial" charset="0"/>
            </a:endParaRPr>
          </a:p>
        </p:txBody>
      </p:sp>
    </p:spTree>
    <p:extLst>
      <p:ext uri="{BB962C8B-B14F-4D97-AF65-F5344CB8AC3E}">
        <p14:creationId xmlns:p14="http://schemas.microsoft.com/office/powerpoint/2010/main" val="311503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38</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Video Game Cases</a:t>
            </a: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2400" dirty="0" smtClean="0">
              <a:latin typeface="Arial" charset="0"/>
              <a:ea typeface="Arial" charset="0"/>
              <a:cs typeface="Arial" charset="0"/>
            </a:endParaRPr>
          </a:p>
        </p:txBody>
      </p:sp>
      <p:sp>
        <p:nvSpPr>
          <p:cNvPr id="6" name="Title 1"/>
          <p:cNvSpPr txBox="1">
            <a:spLocks/>
          </p:cNvSpPr>
          <p:nvPr/>
        </p:nvSpPr>
        <p:spPr>
          <a:xfrm>
            <a:off x="319941" y="2021030"/>
            <a:ext cx="8230333" cy="4249595"/>
          </a:xfrm>
          <a:prstGeom prst="rect">
            <a:avLst/>
          </a:prstGeom>
          <a:ln>
            <a:miter lim="800000"/>
          </a:ln>
        </p:spPr>
        <p:txBody>
          <a:bodyPr lIns="91440" tIns="45720" rIns="91440" bIns="45720">
            <a:noAutofit/>
          </a:bodyPr>
          <a:lstStyle/>
          <a:p>
            <a:pPr lvl="0" defTabSz="685800">
              <a:lnSpc>
                <a:spcPct val="90000"/>
              </a:lnSpc>
              <a:spcBef>
                <a:spcPct val="0"/>
              </a:spcBef>
              <a:defRPr/>
            </a:pPr>
            <a:r>
              <a:rPr lang="en-US" sz="2200" dirty="0" smtClean="0">
                <a:latin typeface="Arial" charset="0"/>
                <a:ea typeface="Arial" charset="0"/>
                <a:cs typeface="Arial" charset="0"/>
              </a:rPr>
              <a:t>Video </a:t>
            </a:r>
            <a:r>
              <a:rPr lang="en-US" sz="2200" dirty="0" smtClean="0">
                <a:latin typeface="Arial" charset="0"/>
                <a:ea typeface="Arial" charset="0"/>
                <a:cs typeface="Arial" charset="0"/>
              </a:rPr>
              <a:t>games </a:t>
            </a:r>
            <a:r>
              <a:rPr lang="en-US" sz="2200" dirty="0">
                <a:latin typeface="Arial" charset="0"/>
                <a:ea typeface="Arial" charset="0"/>
                <a:cs typeface="Arial" charset="0"/>
              </a:rPr>
              <a:t>a</a:t>
            </a:r>
            <a:r>
              <a:rPr lang="en-US" sz="2200" dirty="0" smtClean="0">
                <a:latin typeface="Arial" charset="0"/>
                <a:ea typeface="Arial" charset="0"/>
                <a:cs typeface="Arial" charset="0"/>
              </a:rPr>
              <a:t>ccepted </a:t>
            </a:r>
            <a:r>
              <a:rPr lang="en-US" sz="2200" dirty="0" smtClean="0">
                <a:latin typeface="Arial" charset="0"/>
                <a:ea typeface="Arial" charset="0"/>
                <a:cs typeface="Arial" charset="0"/>
              </a:rPr>
              <a:t>by courts as expressive </a:t>
            </a:r>
            <a:r>
              <a:rPr lang="en-US" sz="2200" dirty="0" smtClean="0">
                <a:latin typeface="Arial" charset="0"/>
                <a:ea typeface="Arial" charset="0"/>
                <a:cs typeface="Arial" charset="0"/>
              </a:rPr>
              <a:t>works </a:t>
            </a:r>
            <a:r>
              <a:rPr lang="en-US" sz="2200" dirty="0" smtClean="0">
                <a:latin typeface="Arial" charset="0"/>
                <a:ea typeface="Arial" charset="0"/>
                <a:cs typeface="Arial" charset="0"/>
              </a:rPr>
              <a:t>protected by First Amendment </a:t>
            </a:r>
            <a:r>
              <a:rPr lang="en-US" sz="2200" dirty="0" smtClean="0">
                <a:latin typeface="Arial" charset="0"/>
                <a:ea typeface="Arial" charset="0"/>
                <a:cs typeface="Arial" charset="0"/>
              </a:rPr>
              <a:t>(</a:t>
            </a:r>
            <a:r>
              <a:rPr lang="en-US" sz="2200" i="1" dirty="0" smtClean="0">
                <a:latin typeface="Arial" charset="0"/>
                <a:ea typeface="Arial" charset="0"/>
                <a:cs typeface="Arial" charset="0"/>
              </a:rPr>
              <a:t>Brown </a:t>
            </a:r>
            <a:r>
              <a:rPr lang="en-US" sz="2200" i="1" dirty="0" smtClean="0">
                <a:latin typeface="Arial" charset="0"/>
                <a:ea typeface="Arial" charset="0"/>
                <a:cs typeface="Arial" charset="0"/>
              </a:rPr>
              <a:t>v. Entertainment </a:t>
            </a:r>
            <a:r>
              <a:rPr lang="en-US" sz="2200" i="1" dirty="0" err="1" smtClean="0">
                <a:latin typeface="Arial" charset="0"/>
                <a:ea typeface="Arial" charset="0"/>
                <a:cs typeface="Arial" charset="0"/>
              </a:rPr>
              <a:t>Merchs</a:t>
            </a:r>
            <a:r>
              <a:rPr lang="en-US" sz="2200" i="1" dirty="0" smtClean="0">
                <a:latin typeface="Arial" charset="0"/>
                <a:ea typeface="Arial" charset="0"/>
                <a:cs typeface="Arial" charset="0"/>
              </a:rPr>
              <a:t>. </a:t>
            </a:r>
            <a:r>
              <a:rPr lang="en-US" sz="2200" i="1" dirty="0" err="1" smtClean="0">
                <a:latin typeface="Arial" charset="0"/>
                <a:ea typeface="Arial" charset="0"/>
                <a:cs typeface="Arial" charset="0"/>
              </a:rPr>
              <a:t>Ass’n</a:t>
            </a:r>
            <a:r>
              <a:rPr lang="en-US" sz="2200" dirty="0" smtClean="0">
                <a:latin typeface="Arial" charset="0"/>
                <a:ea typeface="Arial" charset="0"/>
                <a:cs typeface="Arial" charset="0"/>
              </a:rPr>
              <a:t>., 565 U.S. 809, 132 </a:t>
            </a:r>
            <a:r>
              <a:rPr lang="en-US" sz="2200" dirty="0" err="1" smtClean="0">
                <a:latin typeface="Arial" charset="0"/>
                <a:ea typeface="Arial" charset="0"/>
                <a:cs typeface="Arial" charset="0"/>
              </a:rPr>
              <a:t>S.Ct</a:t>
            </a:r>
            <a:r>
              <a:rPr lang="en-US" sz="2200" dirty="0" smtClean="0">
                <a:latin typeface="Arial" charset="0"/>
                <a:ea typeface="Arial" charset="0"/>
                <a:cs typeface="Arial" charset="0"/>
              </a:rPr>
              <a:t>. 81 (2011))</a:t>
            </a:r>
            <a:endParaRPr lang="en-US" sz="2200" dirty="0" smtClean="0">
              <a:latin typeface="Arial" charset="0"/>
              <a:ea typeface="Arial" charset="0"/>
              <a:cs typeface="Arial" charset="0"/>
            </a:endParaRPr>
          </a:p>
          <a:p>
            <a:pPr lvl="0" defTabSz="685800">
              <a:lnSpc>
                <a:spcPct val="90000"/>
              </a:lnSpc>
              <a:spcBef>
                <a:spcPct val="0"/>
              </a:spcBef>
              <a:defRPr/>
            </a:pPr>
            <a:endParaRPr lang="en-US" sz="2200" i="1" dirty="0">
              <a:latin typeface="Arial" charset="0"/>
              <a:ea typeface="Arial" charset="0"/>
              <a:cs typeface="Arial" charset="0"/>
            </a:endParaRPr>
          </a:p>
          <a:p>
            <a:pPr lvl="0" defTabSz="685800">
              <a:lnSpc>
                <a:spcPct val="90000"/>
              </a:lnSpc>
              <a:spcBef>
                <a:spcPct val="0"/>
              </a:spcBef>
              <a:defRPr/>
            </a:pPr>
            <a:r>
              <a:rPr lang="en-US" sz="2200" i="1" dirty="0" smtClean="0">
                <a:latin typeface="Arial" charset="0"/>
                <a:ea typeface="Arial" charset="0"/>
                <a:cs typeface="Arial" charset="0"/>
              </a:rPr>
              <a:t>Hart v. Electronic </a:t>
            </a:r>
            <a:r>
              <a:rPr lang="en-US" sz="2200" i="1" dirty="0" smtClean="0">
                <a:latin typeface="Arial" charset="0"/>
                <a:ea typeface="Arial" charset="0"/>
                <a:cs typeface="Arial" charset="0"/>
              </a:rPr>
              <a:t>Arts, Inc.</a:t>
            </a:r>
            <a:r>
              <a:rPr lang="en-US" sz="2200" dirty="0" smtClean="0">
                <a:latin typeface="Arial" charset="0"/>
                <a:ea typeface="Arial" charset="0"/>
                <a:cs typeface="Arial" charset="0"/>
              </a:rPr>
              <a:t>, No. 11-3750, 2013 U.S. App. LEXIS 14905 (3d </a:t>
            </a:r>
            <a:r>
              <a:rPr lang="en-US" sz="2200" dirty="0" smtClean="0">
                <a:latin typeface="Arial" charset="0"/>
                <a:ea typeface="Arial" charset="0"/>
                <a:cs typeface="Arial" charset="0"/>
              </a:rPr>
              <a:t>Cir</a:t>
            </a:r>
            <a:r>
              <a:rPr lang="en-US" sz="2200" dirty="0" smtClean="0">
                <a:latin typeface="Arial" charset="0"/>
                <a:ea typeface="Arial" charset="0"/>
                <a:cs typeface="Arial" charset="0"/>
              </a:rPr>
              <a:t>. June 25, </a:t>
            </a:r>
            <a:r>
              <a:rPr lang="en-US" sz="2200" dirty="0" smtClean="0">
                <a:latin typeface="Arial" charset="0"/>
                <a:ea typeface="Arial" charset="0"/>
                <a:cs typeface="Arial" charset="0"/>
              </a:rPr>
              <a:t>2013) Reversed summary judgment for Electronic Arts in case brought by former college football quarterback; use of his likeness not sufficiently transformative to avoid right of publicity claim.</a:t>
            </a:r>
          </a:p>
          <a:p>
            <a:pPr lvl="0" defTabSz="685800">
              <a:lnSpc>
                <a:spcPct val="90000"/>
              </a:lnSpc>
              <a:spcBef>
                <a:spcPct val="0"/>
              </a:spcBef>
              <a:defRPr/>
            </a:pPr>
            <a:endParaRPr lang="en-US" sz="2200" dirty="0">
              <a:latin typeface="Arial" charset="0"/>
              <a:ea typeface="Arial" charset="0"/>
              <a:cs typeface="Arial" charset="0"/>
            </a:endParaRPr>
          </a:p>
          <a:p>
            <a:pPr lvl="0" defTabSz="685800">
              <a:lnSpc>
                <a:spcPct val="90000"/>
              </a:lnSpc>
              <a:spcBef>
                <a:spcPct val="0"/>
              </a:spcBef>
              <a:defRPr/>
            </a:pPr>
            <a:r>
              <a:rPr lang="en-US" sz="2200" i="1" dirty="0" smtClean="0">
                <a:latin typeface="Arial" charset="0"/>
                <a:ea typeface="Arial" charset="0"/>
                <a:cs typeface="Arial" charset="0"/>
              </a:rPr>
              <a:t>In re NCAA Student–Athletes </a:t>
            </a:r>
            <a:r>
              <a:rPr lang="en-US" sz="2200" i="1" dirty="0" smtClean="0">
                <a:latin typeface="Arial" charset="0"/>
                <a:ea typeface="Arial" charset="0"/>
                <a:cs typeface="Arial" charset="0"/>
              </a:rPr>
              <a:t>N</a:t>
            </a:r>
            <a:r>
              <a:rPr lang="en-US" sz="2200" i="1" dirty="0" smtClean="0">
                <a:latin typeface="Arial" charset="0"/>
                <a:ea typeface="Arial" charset="0"/>
                <a:cs typeface="Arial" charset="0"/>
              </a:rPr>
              <a:t>ame&amp; Likeness Licensing Litigation</a:t>
            </a:r>
            <a:r>
              <a:rPr lang="en-US" sz="2200" dirty="0" smtClean="0">
                <a:latin typeface="Arial" charset="0"/>
                <a:ea typeface="Arial" charset="0"/>
                <a:cs typeface="Arial" charset="0"/>
              </a:rPr>
              <a:t>, 990 F. Supp. 2d 996 (N.D. Cal. 2013) </a:t>
            </a:r>
            <a:r>
              <a:rPr lang="en-US" sz="2200" dirty="0" smtClean="0">
                <a:latin typeface="Arial" charset="0"/>
                <a:ea typeface="Arial" charset="0"/>
                <a:cs typeface="Arial" charset="0"/>
              </a:rPr>
              <a:t>– Use of college athletes in football video game </a:t>
            </a:r>
            <a:r>
              <a:rPr lang="en-US" sz="2200" i="1" dirty="0" smtClean="0">
                <a:latin typeface="Arial" charset="0"/>
                <a:ea typeface="Arial" charset="0"/>
                <a:cs typeface="Arial" charset="0"/>
              </a:rPr>
              <a:t>not </a:t>
            </a:r>
            <a:r>
              <a:rPr lang="en-US" sz="2200" dirty="0" smtClean="0">
                <a:latin typeface="Arial" charset="0"/>
                <a:ea typeface="Arial" charset="0"/>
                <a:cs typeface="Arial" charset="0"/>
              </a:rPr>
              <a:t>protected by 1</a:t>
            </a:r>
            <a:r>
              <a:rPr lang="en-US" sz="2200" baseline="30000" dirty="0" smtClean="0">
                <a:latin typeface="Arial" charset="0"/>
                <a:ea typeface="Arial" charset="0"/>
                <a:cs typeface="Arial" charset="0"/>
              </a:rPr>
              <a:t>st</a:t>
            </a:r>
            <a:r>
              <a:rPr lang="en-US" sz="2200" dirty="0" smtClean="0">
                <a:latin typeface="Arial" charset="0"/>
                <a:ea typeface="Arial" charset="0"/>
                <a:cs typeface="Arial" charset="0"/>
              </a:rPr>
              <a:t> Amendment.</a:t>
            </a:r>
          </a:p>
          <a:p>
            <a:pPr lvl="0" defTabSz="685800">
              <a:lnSpc>
                <a:spcPct val="90000"/>
              </a:lnSpc>
              <a:spcBef>
                <a:spcPct val="0"/>
              </a:spcBef>
              <a:defRPr/>
            </a:pPr>
            <a:endParaRPr lang="en-US" sz="2200" i="1" dirty="0" smtClean="0">
              <a:latin typeface="Arial" charset="0"/>
              <a:ea typeface="Arial" charset="0"/>
              <a:cs typeface="Arial" charset="0"/>
            </a:endParaRPr>
          </a:p>
        </p:txBody>
      </p:sp>
    </p:spTree>
    <p:extLst>
      <p:ext uri="{BB962C8B-B14F-4D97-AF65-F5344CB8AC3E}">
        <p14:creationId xmlns:p14="http://schemas.microsoft.com/office/powerpoint/2010/main" val="237293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39</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Video Game Cases</a:t>
            </a: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2400" dirty="0" smtClean="0">
              <a:latin typeface="Arial" charset="0"/>
              <a:ea typeface="Arial" charset="0"/>
              <a:cs typeface="Arial" charset="0"/>
            </a:endParaRPr>
          </a:p>
        </p:txBody>
      </p:sp>
      <p:sp>
        <p:nvSpPr>
          <p:cNvPr id="6" name="Title 1"/>
          <p:cNvSpPr txBox="1">
            <a:spLocks/>
          </p:cNvSpPr>
          <p:nvPr/>
        </p:nvSpPr>
        <p:spPr>
          <a:xfrm>
            <a:off x="319941" y="2106755"/>
            <a:ext cx="8230333" cy="4249595"/>
          </a:xfrm>
          <a:prstGeom prst="rect">
            <a:avLst/>
          </a:prstGeom>
          <a:ln>
            <a:miter lim="800000"/>
          </a:ln>
        </p:spPr>
        <p:txBody>
          <a:bodyPr lIns="91440" tIns="45720" rIns="91440" bIns="45720">
            <a:noAutofit/>
          </a:bodyPr>
          <a:lstStyle/>
          <a:p>
            <a:pPr lvl="0" defTabSz="685800">
              <a:lnSpc>
                <a:spcPct val="90000"/>
              </a:lnSpc>
              <a:spcBef>
                <a:spcPct val="0"/>
              </a:spcBef>
              <a:defRPr/>
            </a:pPr>
            <a:r>
              <a:rPr lang="en-US" sz="2000" i="1" dirty="0" smtClean="0">
                <a:latin typeface="Arial" charset="0"/>
                <a:ea typeface="Arial" charset="0"/>
                <a:cs typeface="Arial" charset="0"/>
              </a:rPr>
              <a:t>Brown v. Electronic </a:t>
            </a:r>
            <a:r>
              <a:rPr lang="en-US" sz="2000" i="1" dirty="0" smtClean="0">
                <a:latin typeface="Arial" charset="0"/>
                <a:ea typeface="Arial" charset="0"/>
                <a:cs typeface="Arial" charset="0"/>
              </a:rPr>
              <a:t>Arts, Inc.</a:t>
            </a:r>
            <a:r>
              <a:rPr lang="en-US" sz="2000" dirty="0" smtClean="0">
                <a:latin typeface="Arial" charset="0"/>
                <a:ea typeface="Arial" charset="0"/>
                <a:cs typeface="Arial" charset="0"/>
              </a:rPr>
              <a:t>, 724 F.3d 1235</a:t>
            </a:r>
            <a:r>
              <a:rPr lang="en-US" sz="2000" i="1" dirty="0" smtClean="0">
                <a:latin typeface="Arial" charset="0"/>
                <a:ea typeface="Arial" charset="0"/>
                <a:cs typeface="Arial" charset="0"/>
              </a:rPr>
              <a:t> </a:t>
            </a:r>
            <a:r>
              <a:rPr lang="en-US" sz="2000" dirty="0" smtClean="0">
                <a:latin typeface="Arial" charset="0"/>
                <a:ea typeface="Arial" charset="0"/>
                <a:cs typeface="Arial" charset="0"/>
              </a:rPr>
              <a:t>(9</a:t>
            </a:r>
            <a:r>
              <a:rPr lang="en-US" sz="2000" baseline="30000" dirty="0" smtClean="0">
                <a:latin typeface="Arial" charset="0"/>
                <a:ea typeface="Arial" charset="0"/>
                <a:cs typeface="Arial" charset="0"/>
              </a:rPr>
              <a:t>th</a:t>
            </a:r>
            <a:r>
              <a:rPr lang="en-US" sz="2000" dirty="0" smtClean="0">
                <a:latin typeface="Arial" charset="0"/>
                <a:ea typeface="Arial" charset="0"/>
                <a:cs typeface="Arial" charset="0"/>
              </a:rPr>
              <a:t> Cir. </a:t>
            </a:r>
            <a:r>
              <a:rPr lang="en-US" sz="2000" dirty="0" smtClean="0">
                <a:latin typeface="Arial" charset="0"/>
                <a:ea typeface="Arial" charset="0"/>
                <a:cs typeface="Arial" charset="0"/>
              </a:rPr>
              <a:t>2013) </a:t>
            </a:r>
            <a:r>
              <a:rPr lang="en-US" sz="2000" dirty="0" smtClean="0">
                <a:latin typeface="Arial" charset="0"/>
                <a:ea typeface="Arial" charset="0"/>
                <a:cs typeface="Arial" charset="0"/>
              </a:rPr>
              <a:t>Jim Brown’s likeness in video game not a Lanham Act violation – court declined to rule on right of publicity claim.</a:t>
            </a:r>
          </a:p>
          <a:p>
            <a:pPr lvl="0" defTabSz="685800">
              <a:lnSpc>
                <a:spcPct val="90000"/>
              </a:lnSpc>
              <a:spcBef>
                <a:spcPct val="0"/>
              </a:spcBef>
              <a:defRPr/>
            </a:pPr>
            <a:endParaRPr lang="en-US" sz="2000" i="1" dirty="0">
              <a:latin typeface="Arial" charset="0"/>
              <a:ea typeface="Arial" charset="0"/>
              <a:cs typeface="Arial" charset="0"/>
            </a:endParaRPr>
          </a:p>
          <a:p>
            <a:pPr lvl="0" defTabSz="685800">
              <a:lnSpc>
                <a:spcPct val="90000"/>
              </a:lnSpc>
              <a:spcBef>
                <a:spcPct val="0"/>
              </a:spcBef>
              <a:defRPr/>
            </a:pPr>
            <a:r>
              <a:rPr lang="en-US" sz="2000" i="1" dirty="0" smtClean="0">
                <a:latin typeface="Arial" charset="0"/>
                <a:ea typeface="Arial" charset="0"/>
                <a:cs typeface="Arial" charset="0"/>
              </a:rPr>
              <a:t>Lindsey Lohan v. Take Two Interactive Software, Inc.</a:t>
            </a:r>
            <a:r>
              <a:rPr lang="en-US" sz="2000" dirty="0" smtClean="0">
                <a:latin typeface="Arial" charset="0"/>
                <a:ea typeface="Arial" charset="0"/>
                <a:cs typeface="Arial" charset="0"/>
              </a:rPr>
              <a:t>, 2018 NY Slip Op 60757, 30 N.Y.3d 1055, 69 N.Y.S. 3d 584, 92 N.E. 3d 807 </a:t>
            </a:r>
            <a:r>
              <a:rPr lang="en-US" sz="2000" dirty="0" smtClean="0">
                <a:latin typeface="Arial" charset="0"/>
                <a:ea typeface="Arial" charset="0"/>
                <a:cs typeface="Arial" charset="0"/>
              </a:rPr>
              <a:t>– Lohan alleged game and its advertising used aspects of her likeness, including similar clothes, peace sign, recordings of her actual voice, situations inspired by her </a:t>
            </a:r>
            <a:r>
              <a:rPr lang="en-US" sz="2000" dirty="0" smtClean="0">
                <a:latin typeface="Arial" charset="0"/>
                <a:ea typeface="Arial" charset="0"/>
                <a:cs typeface="Arial" charset="0"/>
              </a:rPr>
              <a:t>life (jail).  </a:t>
            </a:r>
            <a:r>
              <a:rPr lang="en-US" sz="2000" dirty="0" smtClean="0">
                <a:latin typeface="Arial" charset="0"/>
                <a:ea typeface="Arial" charset="0"/>
                <a:cs typeface="Arial" charset="0"/>
              </a:rPr>
              <a:t>She beat a motion to dismiss, but lost on appeal in 2014, ending the case.  </a:t>
            </a:r>
          </a:p>
          <a:p>
            <a:pPr lvl="0" defTabSz="685800">
              <a:lnSpc>
                <a:spcPct val="90000"/>
              </a:lnSpc>
              <a:spcBef>
                <a:spcPct val="0"/>
              </a:spcBef>
              <a:defRPr/>
            </a:pPr>
            <a:endParaRPr lang="en-US" sz="2000" i="1" dirty="0">
              <a:latin typeface="Arial" charset="0"/>
              <a:ea typeface="Arial" charset="0"/>
              <a:cs typeface="Arial" charset="0"/>
            </a:endParaRPr>
          </a:p>
          <a:p>
            <a:pPr lvl="0" defTabSz="685800">
              <a:lnSpc>
                <a:spcPct val="90000"/>
              </a:lnSpc>
              <a:spcBef>
                <a:spcPct val="0"/>
              </a:spcBef>
              <a:defRPr/>
            </a:pPr>
            <a:r>
              <a:rPr lang="en-US" sz="2000" dirty="0" smtClean="0">
                <a:latin typeface="Arial" charset="0"/>
                <a:ea typeface="Arial" charset="0"/>
                <a:cs typeface="Arial" charset="0"/>
              </a:rPr>
              <a:t>Karen </a:t>
            </a:r>
            <a:r>
              <a:rPr lang="en-US" sz="2000" dirty="0" err="1" smtClean="0">
                <a:latin typeface="Arial" charset="0"/>
                <a:ea typeface="Arial" charset="0"/>
                <a:cs typeface="Arial" charset="0"/>
              </a:rPr>
              <a:t>Gravano</a:t>
            </a:r>
            <a:r>
              <a:rPr lang="en-US" sz="2000" dirty="0" smtClean="0">
                <a:latin typeface="Arial" charset="0"/>
                <a:ea typeface="Arial" charset="0"/>
                <a:cs typeface="Arial" charset="0"/>
              </a:rPr>
              <a:t> v. Take Two Interactive Software, Inc., 2016 NY Slip Op 05942, 142 A.D.3d 776, 37 N.Y.S.3d 20 (App. </a:t>
            </a:r>
            <a:r>
              <a:rPr lang="en-US" sz="2000" dirty="0" err="1" smtClean="0">
                <a:latin typeface="Arial" charset="0"/>
                <a:ea typeface="Arial" charset="0"/>
                <a:cs typeface="Arial" charset="0"/>
              </a:rPr>
              <a:t>Div</a:t>
            </a:r>
            <a:r>
              <a:rPr lang="en-US" sz="2000" dirty="0" smtClean="0">
                <a:latin typeface="Arial" charset="0"/>
                <a:ea typeface="Arial" charset="0"/>
                <a:cs typeface="Arial" charset="0"/>
              </a:rPr>
              <a:t>) –</a:t>
            </a:r>
          </a:p>
          <a:p>
            <a:pPr lvl="0" defTabSz="685800">
              <a:lnSpc>
                <a:spcPct val="90000"/>
              </a:lnSpc>
              <a:spcBef>
                <a:spcPct val="0"/>
              </a:spcBef>
              <a:defRPr/>
            </a:pPr>
            <a:r>
              <a:rPr lang="en-US" sz="2000" dirty="0" smtClean="0">
                <a:latin typeface="Arial" charset="0"/>
                <a:ea typeface="Arial" charset="0"/>
                <a:cs typeface="Arial" charset="0"/>
              </a:rPr>
              <a:t>(</a:t>
            </a:r>
            <a:r>
              <a:rPr lang="en-US" sz="2000" dirty="0" smtClean="0">
                <a:latin typeface="Arial" charset="0"/>
                <a:ea typeface="Arial" charset="0"/>
                <a:cs typeface="Arial" charset="0"/>
              </a:rPr>
              <a:t>daughter of Sammy </a:t>
            </a:r>
            <a:r>
              <a:rPr lang="en-US" sz="2000" dirty="0" smtClean="0">
                <a:latin typeface="Arial" charset="0"/>
                <a:ea typeface="Arial" charset="0"/>
                <a:cs typeface="Arial" charset="0"/>
              </a:rPr>
              <a:t>“the </a:t>
            </a:r>
            <a:r>
              <a:rPr lang="en-US" sz="2000" dirty="0" smtClean="0">
                <a:latin typeface="Arial" charset="0"/>
                <a:ea typeface="Arial" charset="0"/>
                <a:cs typeface="Arial" charset="0"/>
              </a:rPr>
              <a:t>Bull” Gravano) sued for nonconsensual use of her likeness in same game.</a:t>
            </a:r>
          </a:p>
        </p:txBody>
      </p:sp>
    </p:spTree>
    <p:extLst>
      <p:ext uri="{BB962C8B-B14F-4D97-AF65-F5344CB8AC3E}">
        <p14:creationId xmlns:p14="http://schemas.microsoft.com/office/powerpoint/2010/main" val="692590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2" y="379570"/>
            <a:ext cx="8230333" cy="691426"/>
          </a:xfrm>
          <a:prstGeom prst="rect">
            <a:avLst/>
          </a:prstGeom>
          <a:ln>
            <a:miter lim="800000"/>
          </a:ln>
        </p:spPr>
        <p:txBody>
          <a:bodyPr lIns="91440" tIns="45720" rIns="91440" bIns="45720">
            <a:normAutofit fontScale="97500"/>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000" b="1" i="1" u="none" strike="noStrike" kern="1200" cap="none" spc="0" normalizeH="0" baseline="0" noProof="0" dirty="0" smtClean="0">
                <a:ln>
                  <a:noFill/>
                </a:ln>
                <a:solidFill>
                  <a:schemeClr val="bg1"/>
                </a:solidFill>
                <a:effectLst/>
                <a:uLnTx/>
                <a:uFillTx/>
                <a:latin typeface="Arial" charset="0"/>
                <a:ea typeface="Arial" charset="0"/>
                <a:cs typeface="Arial" charset="0"/>
              </a:rPr>
              <a:t>What</a:t>
            </a:r>
            <a:r>
              <a:rPr kumimoji="0" lang="en-US" sz="4000" b="1" i="1" u="none" strike="noStrike" kern="1200" cap="none" spc="0" normalizeH="0" noProof="0" dirty="0" smtClean="0">
                <a:ln>
                  <a:noFill/>
                </a:ln>
                <a:solidFill>
                  <a:schemeClr val="bg1"/>
                </a:solidFill>
                <a:effectLst/>
                <a:uLnTx/>
                <a:uFillTx/>
                <a:latin typeface="Arial" charset="0"/>
                <a:ea typeface="Arial" charset="0"/>
                <a:cs typeface="Arial" charset="0"/>
              </a:rPr>
              <a:t> is the Right of Publicity?</a:t>
            </a:r>
            <a:endParaRPr kumimoji="0" lang="en-US" sz="4000" b="1" i="1" u="none" strike="noStrike" kern="1200" cap="none" spc="0" normalizeH="0" baseline="0" noProof="0" dirty="0" smtClean="0">
              <a:ln>
                <a:noFill/>
              </a:ln>
              <a:solidFill>
                <a:schemeClr val="bg1"/>
              </a:solidFill>
              <a:effectLst/>
              <a:uLnTx/>
              <a:uFillTx/>
              <a:latin typeface="Arial" charset="0"/>
              <a:ea typeface="Arial" charset="0"/>
              <a:cs typeface="Arial" charset="0"/>
            </a:endParaRPr>
          </a:p>
        </p:txBody>
      </p:sp>
      <p:sp>
        <p:nvSpPr>
          <p:cNvPr id="7" name="Content Placeholder 8"/>
          <p:cNvSpPr txBox="1">
            <a:spLocks/>
          </p:cNvSpPr>
          <p:nvPr/>
        </p:nvSpPr>
        <p:spPr>
          <a:xfrm>
            <a:off x="453292" y="2028825"/>
            <a:ext cx="7938233" cy="4147123"/>
          </a:xfrm>
          <a:prstGeom prst="rect">
            <a:avLst/>
          </a:prstGeom>
        </p:spPr>
        <p:txBody>
          <a:bodyPr/>
          <a:lstStyle/>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The right of a person to control the commercial use of one’s identity</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kumimoji="0" lang="en-US" sz="2800" b="0" i="0" u="none" strike="noStrike" kern="1200" cap="none" spc="0" normalizeH="0" baseline="0" noProof="0" dirty="0" smtClean="0">
                <a:ln>
                  <a:noFill/>
                </a:ln>
                <a:solidFill>
                  <a:schemeClr val="tx1"/>
                </a:solidFill>
                <a:effectLst/>
                <a:uLnTx/>
                <a:uFillTx/>
              </a:rPr>
              <a:t>Raises</a:t>
            </a:r>
            <a:r>
              <a:rPr kumimoji="0" lang="en-US" sz="2800" b="0" i="0" u="none" strike="noStrike" kern="1200" cap="none" spc="0" normalizeH="0" noProof="0" dirty="0" smtClean="0">
                <a:ln>
                  <a:noFill/>
                </a:ln>
                <a:solidFill>
                  <a:schemeClr val="tx1"/>
                </a:solidFill>
                <a:effectLst/>
                <a:uLnTx/>
                <a:uFillTx/>
              </a:rPr>
              <a:t> questions –</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baseline="0" dirty="0" smtClean="0"/>
              <a:t>What is control?</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kumimoji="0" lang="en-US" sz="2800" b="0" i="0" u="none" strike="noStrike" kern="1200" cap="none" spc="0" normalizeH="0" noProof="0" dirty="0" smtClean="0">
                <a:ln>
                  <a:noFill/>
                </a:ln>
                <a:solidFill>
                  <a:schemeClr val="tx1"/>
                </a:solidFill>
                <a:effectLst/>
                <a:uLnTx/>
                <a:uFillTx/>
              </a:rPr>
              <a:t>Are there limitations?</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baseline="0" dirty="0" smtClean="0"/>
              <a:t>Can</a:t>
            </a:r>
            <a:r>
              <a:rPr lang="en-US" sz="2800" dirty="0" smtClean="0"/>
              <a:t> it be used as a weapon for censorship by a famous personality?</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kumimoji="0" lang="en-US" sz="2800" b="0" i="0" u="none" strike="noStrike" kern="1200" cap="none" spc="0" normalizeH="0" baseline="0" noProof="0" dirty="0" smtClean="0">
                <a:ln>
                  <a:noFill/>
                </a:ln>
                <a:solidFill>
                  <a:schemeClr val="tx1"/>
                </a:solidFill>
                <a:effectLst/>
                <a:uLnTx/>
                <a:uFillTx/>
              </a:rPr>
              <a:t>What is commercial use?</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What does identity encompass?</a:t>
            </a:r>
            <a:endParaRPr kumimoji="0" lang="en-US" sz="2800" b="0" i="0" u="none" strike="noStrike" kern="1200" cap="none" spc="0" normalizeH="0" baseline="0" noProof="0" dirty="0" smtClean="0">
              <a:ln>
                <a:noFill/>
              </a:ln>
              <a:solidFill>
                <a:schemeClr val="tx1"/>
              </a:solidFill>
              <a:effectLst/>
              <a:uLnTx/>
              <a:uFillTx/>
            </a:endParaRP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71450" marR="0" lvl="0" indent="-171450" algn="l" defTabSz="685800" rtl="0" eaLnBrk="1" fontAlgn="auto" latinLnBrk="0" hangingPunct="1">
              <a:lnSpc>
                <a:spcPct val="90000"/>
              </a:lnSpc>
              <a:spcBef>
                <a:spcPts val="750"/>
              </a:spcBef>
              <a:spcAft>
                <a:spcPts val="0"/>
              </a:spcAft>
              <a:buClrTx/>
              <a:buSzTx/>
              <a:buFont typeface="Arial"/>
              <a:buChar char="•"/>
              <a:tabLst/>
              <a:defRPr/>
            </a:pP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2FE850C8-660F-9B45-ACEE-E3C9DF47ECD3}" type="slidenum">
              <a:rPr lang="en-US" b="1" smtClean="0"/>
              <a:pPr/>
              <a:t>4</a:t>
            </a:fld>
            <a:endParaRPr lang="en-US" b="1" dirty="0"/>
          </a:p>
        </p:txBody>
      </p:sp>
    </p:spTree>
    <p:extLst>
      <p:ext uri="{BB962C8B-B14F-4D97-AF65-F5344CB8AC3E}">
        <p14:creationId xmlns:p14="http://schemas.microsoft.com/office/powerpoint/2010/main" val="33093587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40</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0000" lnSpcReduction="200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Other Interesting Relatively Recent Related Cases and Issues</a:t>
            </a: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2400" dirty="0" smtClean="0">
              <a:latin typeface="Arial" charset="0"/>
              <a:ea typeface="Arial" charset="0"/>
              <a:cs typeface="Arial" charset="0"/>
            </a:endParaRPr>
          </a:p>
        </p:txBody>
      </p:sp>
      <p:sp>
        <p:nvSpPr>
          <p:cNvPr id="6" name="Title 1"/>
          <p:cNvSpPr txBox="1">
            <a:spLocks/>
          </p:cNvSpPr>
          <p:nvPr/>
        </p:nvSpPr>
        <p:spPr>
          <a:xfrm>
            <a:off x="319941" y="2106755"/>
            <a:ext cx="8230333" cy="4249595"/>
          </a:xfrm>
          <a:prstGeom prst="rect">
            <a:avLst/>
          </a:prstGeom>
          <a:ln>
            <a:miter lim="800000"/>
          </a:ln>
        </p:spPr>
        <p:txBody>
          <a:bodyPr lIns="91440" tIns="45720" rIns="91440" bIns="45720">
            <a:noAutofit/>
          </a:bodyPr>
          <a:lstStyle/>
          <a:p>
            <a:pPr lvl="0" defTabSz="685800">
              <a:lnSpc>
                <a:spcPct val="90000"/>
              </a:lnSpc>
              <a:spcBef>
                <a:spcPct val="0"/>
              </a:spcBef>
              <a:defRPr/>
            </a:pPr>
            <a:r>
              <a:rPr lang="en-US" sz="2200" b="1" dirty="0" smtClean="0">
                <a:latin typeface="Arial" charset="0"/>
                <a:ea typeface="Arial" charset="0"/>
                <a:cs typeface="Arial" charset="0"/>
              </a:rPr>
              <a:t>Barbie Frida</a:t>
            </a:r>
            <a:r>
              <a:rPr lang="en-US" sz="2200" b="1" i="1" dirty="0" smtClean="0">
                <a:latin typeface="Arial" charset="0"/>
                <a:ea typeface="Arial" charset="0"/>
                <a:cs typeface="Arial" charset="0"/>
              </a:rPr>
              <a:t> </a:t>
            </a:r>
            <a:r>
              <a:rPr lang="en-US" sz="2200" i="1" dirty="0" smtClean="0">
                <a:latin typeface="Arial" charset="0"/>
                <a:ea typeface="Arial" charset="0"/>
                <a:cs typeface="Arial" charset="0"/>
              </a:rPr>
              <a:t>– </a:t>
            </a:r>
            <a:r>
              <a:rPr lang="en-US" sz="2200" dirty="0" smtClean="0">
                <a:latin typeface="Arial" charset="0"/>
                <a:ea typeface="Arial" charset="0"/>
                <a:cs typeface="Arial" charset="0"/>
              </a:rPr>
              <a:t>Dispute between family members over who has rights to exploit Frida Kahlo image.  Doll sales were enjoined in </a:t>
            </a:r>
            <a:r>
              <a:rPr lang="en-US" sz="2200" dirty="0" smtClean="0">
                <a:latin typeface="Arial" charset="0"/>
                <a:ea typeface="Arial" charset="0"/>
                <a:cs typeface="Arial" charset="0"/>
              </a:rPr>
              <a:t>Mexico.  One segment of the family agreed the doll was not </a:t>
            </a:r>
            <a:r>
              <a:rPr lang="en-US" sz="2200" dirty="0" smtClean="0">
                <a:latin typeface="Arial" charset="0"/>
                <a:ea typeface="Arial" charset="0"/>
                <a:cs typeface="Arial" charset="0"/>
              </a:rPr>
              <a:t>reflective of the real Kahlo – “She is not a product or a brand.”  Other family members who acquired trademark rights in the U.S. sued in the S.D. of Florida for trademark infringement.</a:t>
            </a:r>
          </a:p>
          <a:p>
            <a:pPr lvl="0" defTabSz="685800">
              <a:lnSpc>
                <a:spcPct val="90000"/>
              </a:lnSpc>
              <a:spcBef>
                <a:spcPct val="0"/>
              </a:spcBef>
              <a:defRPr/>
            </a:pPr>
            <a:endParaRPr lang="en-US" sz="2200" b="1" dirty="0">
              <a:latin typeface="Arial" charset="0"/>
              <a:ea typeface="Arial" charset="0"/>
              <a:cs typeface="Arial" charset="0"/>
            </a:endParaRPr>
          </a:p>
          <a:p>
            <a:pPr lvl="0" defTabSz="685800">
              <a:lnSpc>
                <a:spcPct val="90000"/>
              </a:lnSpc>
              <a:spcBef>
                <a:spcPct val="0"/>
              </a:spcBef>
              <a:defRPr/>
            </a:pPr>
            <a:r>
              <a:rPr lang="en-US" sz="2200" b="1" dirty="0" smtClean="0">
                <a:latin typeface="Arial" charset="0"/>
                <a:ea typeface="Arial" charset="0"/>
                <a:cs typeface="Arial" charset="0"/>
              </a:rPr>
              <a:t>Simpsonized</a:t>
            </a:r>
            <a:r>
              <a:rPr lang="en-US" sz="2200" dirty="0" smtClean="0">
                <a:latin typeface="Arial" charset="0"/>
                <a:ea typeface="Arial" charset="0"/>
                <a:cs typeface="Arial" charset="0"/>
              </a:rPr>
              <a:t> –  Frank Siveno’s suit against Fox TV dismissed by California appellate court this past February.  He sued claiming the Simpsons </a:t>
            </a:r>
            <a:r>
              <a:rPr lang="en-US" sz="2200" dirty="0" smtClean="0">
                <a:latin typeface="Arial" charset="0"/>
                <a:ea typeface="Arial" charset="0"/>
                <a:cs typeface="Arial" charset="0"/>
              </a:rPr>
              <a:t>cartoon character </a:t>
            </a:r>
            <a:r>
              <a:rPr lang="en-US" sz="2200" dirty="0" smtClean="0">
                <a:latin typeface="Arial" charset="0"/>
                <a:ea typeface="Arial" charset="0"/>
                <a:cs typeface="Arial" charset="0"/>
              </a:rPr>
              <a:t>“Louie” misappropriated </a:t>
            </a:r>
            <a:r>
              <a:rPr lang="en-US" sz="2200" dirty="0" smtClean="0">
                <a:latin typeface="Arial" charset="0"/>
                <a:ea typeface="Arial" charset="0"/>
                <a:cs typeface="Arial" charset="0"/>
              </a:rPr>
              <a:t>the</a:t>
            </a:r>
            <a:r>
              <a:rPr lang="en-US" sz="2200" dirty="0" smtClean="0">
                <a:latin typeface="Arial" charset="0"/>
                <a:ea typeface="Arial" charset="0"/>
                <a:cs typeface="Arial" charset="0"/>
              </a:rPr>
              <a:t> fictional character </a:t>
            </a:r>
            <a:r>
              <a:rPr lang="en-US" sz="2200" dirty="0" smtClean="0">
                <a:latin typeface="Arial" charset="0"/>
                <a:ea typeface="Arial" charset="0"/>
                <a:cs typeface="Arial" charset="0"/>
              </a:rPr>
              <a:t>he played in </a:t>
            </a:r>
            <a:r>
              <a:rPr lang="en-US" sz="2200" i="1" dirty="0" smtClean="0">
                <a:latin typeface="Arial" charset="0"/>
                <a:ea typeface="Arial" charset="0"/>
                <a:cs typeface="Arial" charset="0"/>
              </a:rPr>
              <a:t>Goodfellas</a:t>
            </a:r>
            <a:r>
              <a:rPr lang="en-US" sz="2200" dirty="0" smtClean="0">
                <a:latin typeface="Arial" charset="0"/>
                <a:ea typeface="Arial" charset="0"/>
                <a:cs typeface="Arial" charset="0"/>
              </a:rPr>
              <a:t>, Frankie Carbone, which was based on his own personality.  Court found </a:t>
            </a:r>
            <a:r>
              <a:rPr lang="en-US" sz="2200" dirty="0" smtClean="0">
                <a:latin typeface="Arial" charset="0"/>
                <a:ea typeface="Arial" charset="0"/>
                <a:cs typeface="Arial" charset="0"/>
              </a:rPr>
              <a:t>Fox’s </a:t>
            </a:r>
            <a:r>
              <a:rPr lang="en-US" sz="2200" dirty="0" smtClean="0">
                <a:latin typeface="Arial" charset="0"/>
                <a:ea typeface="Arial" charset="0"/>
                <a:cs typeface="Arial" charset="0"/>
              </a:rPr>
              <a:t>use transformative and therefore protected by First Amendment.</a:t>
            </a:r>
            <a:endParaRPr lang="en-US" sz="2200" b="1" dirty="0" smtClean="0">
              <a:latin typeface="Arial" charset="0"/>
              <a:ea typeface="Arial" charset="0"/>
              <a:cs typeface="Arial" charset="0"/>
            </a:endParaRPr>
          </a:p>
        </p:txBody>
      </p:sp>
    </p:spTree>
    <p:extLst>
      <p:ext uri="{BB962C8B-B14F-4D97-AF65-F5344CB8AC3E}">
        <p14:creationId xmlns:p14="http://schemas.microsoft.com/office/powerpoint/2010/main" val="40718900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41</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0000" lnSpcReduction="200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Other Interesting Relatively Recent Related Cases and Issues</a:t>
            </a: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2400" dirty="0" smtClean="0">
              <a:latin typeface="Arial" charset="0"/>
              <a:ea typeface="Arial" charset="0"/>
              <a:cs typeface="Arial" charset="0"/>
            </a:endParaRPr>
          </a:p>
        </p:txBody>
      </p:sp>
      <p:sp>
        <p:nvSpPr>
          <p:cNvPr id="6" name="Title 1"/>
          <p:cNvSpPr txBox="1">
            <a:spLocks/>
          </p:cNvSpPr>
          <p:nvPr/>
        </p:nvSpPr>
        <p:spPr>
          <a:xfrm>
            <a:off x="319941" y="1797916"/>
            <a:ext cx="8230333" cy="4249595"/>
          </a:xfrm>
          <a:prstGeom prst="rect">
            <a:avLst/>
          </a:prstGeom>
          <a:ln>
            <a:miter lim="800000"/>
          </a:ln>
        </p:spPr>
        <p:txBody>
          <a:bodyPr lIns="91440" tIns="45720" rIns="91440" bIns="45720">
            <a:noAutofit/>
          </a:bodyPr>
          <a:lstStyle/>
          <a:p>
            <a:pPr lvl="0" defTabSz="685800">
              <a:lnSpc>
                <a:spcPct val="90000"/>
              </a:lnSpc>
              <a:spcBef>
                <a:spcPct val="0"/>
              </a:spcBef>
              <a:defRPr/>
            </a:pPr>
            <a:r>
              <a:rPr lang="en-US" sz="2200" b="1" dirty="0" smtClean="0">
                <a:latin typeface="Arial" charset="0"/>
                <a:ea typeface="Arial" charset="0"/>
                <a:cs typeface="Arial" charset="0"/>
              </a:rPr>
              <a:t>Olivia de Haviland</a:t>
            </a:r>
            <a:r>
              <a:rPr lang="en-US" sz="2200" b="1" i="1" dirty="0" smtClean="0">
                <a:latin typeface="Arial" charset="0"/>
                <a:ea typeface="Arial" charset="0"/>
                <a:cs typeface="Arial" charset="0"/>
              </a:rPr>
              <a:t> </a:t>
            </a:r>
            <a:r>
              <a:rPr lang="en-US" sz="2200" dirty="0" smtClean="0">
                <a:latin typeface="Arial" charset="0"/>
                <a:ea typeface="Arial" charset="0"/>
                <a:cs typeface="Arial" charset="0"/>
              </a:rPr>
              <a:t>–</a:t>
            </a:r>
            <a:r>
              <a:rPr lang="en-US" sz="2200" b="1" dirty="0">
                <a:latin typeface="Arial" charset="0"/>
                <a:ea typeface="Arial" charset="0"/>
                <a:cs typeface="Arial" charset="0"/>
              </a:rPr>
              <a:t> </a:t>
            </a:r>
            <a:r>
              <a:rPr lang="en-US" sz="2200" dirty="0" smtClean="0">
                <a:latin typeface="Arial" charset="0"/>
                <a:ea typeface="Arial" charset="0"/>
                <a:cs typeface="Arial" charset="0"/>
              </a:rPr>
              <a:t>101-year-old de Haviland had her case heard on an expedited basis – you never know… She sued Fox Networks claiming misappropriation of her name and likeness based n her depiction by Catherine Zeta-Jones in “Feud: Bette &amp; Joan.”  Case was recently tossed on appeal.  Use was </a:t>
            </a:r>
            <a:r>
              <a:rPr lang="en-US" sz="2200" dirty="0" smtClean="0">
                <a:latin typeface="Arial" charset="0"/>
                <a:ea typeface="Arial" charset="0"/>
                <a:cs typeface="Arial" charset="0"/>
              </a:rPr>
              <a:t>expressive; not commercial.</a:t>
            </a:r>
            <a:endParaRPr lang="en-US" sz="2200" dirty="0" smtClean="0">
              <a:latin typeface="Arial" charset="0"/>
              <a:ea typeface="Arial" charset="0"/>
              <a:cs typeface="Arial" charset="0"/>
            </a:endParaRPr>
          </a:p>
          <a:p>
            <a:pPr lvl="0" defTabSz="685800">
              <a:lnSpc>
                <a:spcPct val="90000"/>
              </a:lnSpc>
              <a:spcBef>
                <a:spcPct val="0"/>
              </a:spcBef>
              <a:defRPr/>
            </a:pPr>
            <a:endParaRPr lang="en-US" sz="2200" dirty="0">
              <a:latin typeface="Arial" charset="0"/>
              <a:ea typeface="Arial" charset="0"/>
              <a:cs typeface="Arial" charset="0"/>
            </a:endParaRPr>
          </a:p>
          <a:p>
            <a:pPr lvl="0" defTabSz="685800">
              <a:lnSpc>
                <a:spcPct val="90000"/>
              </a:lnSpc>
              <a:spcBef>
                <a:spcPct val="0"/>
              </a:spcBef>
              <a:defRPr/>
            </a:pPr>
            <a:r>
              <a:rPr lang="en-US" sz="2200" b="1" dirty="0" smtClean="0">
                <a:latin typeface="Arial" charset="0"/>
                <a:ea typeface="Arial" charset="0"/>
                <a:cs typeface="Arial" charset="0"/>
              </a:rPr>
              <a:t>Muhammed Ali Super Bowl Promo</a:t>
            </a:r>
            <a:r>
              <a:rPr lang="en-US" sz="2200" dirty="0" smtClean="0">
                <a:latin typeface="Arial" charset="0"/>
                <a:ea typeface="Arial" charset="0"/>
                <a:cs typeface="Arial" charset="0"/>
              </a:rPr>
              <a:t> – Ali’s company sued Fox for $30 million over Fox’s 3-minute lead-in to the game featuring footage of Ali and comparing his “greatness” to NFL legends, to entice people to watch the game.  Fox thought it was </a:t>
            </a:r>
            <a:r>
              <a:rPr lang="en-US" sz="2200" dirty="0" smtClean="0">
                <a:latin typeface="Arial" charset="0"/>
                <a:ea typeface="Arial" charset="0"/>
                <a:cs typeface="Arial" charset="0"/>
              </a:rPr>
              <a:t>a tribute to recently deceased Ali and therefore protected </a:t>
            </a:r>
            <a:r>
              <a:rPr lang="en-US" sz="2200" dirty="0" smtClean="0">
                <a:latin typeface="Arial" charset="0"/>
                <a:ea typeface="Arial" charset="0"/>
                <a:cs typeface="Arial" charset="0"/>
              </a:rPr>
              <a:t>editorial </a:t>
            </a:r>
            <a:r>
              <a:rPr lang="en-US" sz="2200" dirty="0" smtClean="0">
                <a:latin typeface="Arial" charset="0"/>
                <a:ea typeface="Arial" charset="0"/>
                <a:cs typeface="Arial" charset="0"/>
              </a:rPr>
              <a:t>expression, </a:t>
            </a:r>
            <a:r>
              <a:rPr lang="en-US" sz="2200" dirty="0" smtClean="0">
                <a:latin typeface="Arial" charset="0"/>
                <a:ea typeface="Arial" charset="0"/>
                <a:cs typeface="Arial" charset="0"/>
              </a:rPr>
              <a:t>but it had all the hallmarks of an advertisement.  We’ll never know. </a:t>
            </a:r>
            <a:r>
              <a:rPr lang="en-US" sz="2200" dirty="0">
                <a:latin typeface="Arial" charset="0"/>
                <a:ea typeface="Arial" charset="0"/>
                <a:cs typeface="Arial" charset="0"/>
              </a:rPr>
              <a:t> </a:t>
            </a:r>
            <a:r>
              <a:rPr lang="en-US" sz="2200" dirty="0" smtClean="0">
                <a:latin typeface="Arial" charset="0"/>
                <a:ea typeface="Arial" charset="0"/>
                <a:cs typeface="Arial" charset="0"/>
              </a:rPr>
              <a:t>Case settled</a:t>
            </a:r>
            <a:r>
              <a:rPr lang="en-US" sz="2200" dirty="0" smtClean="0">
                <a:latin typeface="Arial" charset="0"/>
                <a:ea typeface="Arial" charset="0"/>
                <a:cs typeface="Arial" charset="0"/>
              </a:rPr>
              <a:t>.  (But the California judge had written a preliminary opinion declining to dismiss.)</a:t>
            </a:r>
            <a:endParaRPr lang="en-US" sz="2200" b="1" dirty="0" smtClean="0">
              <a:latin typeface="Arial" charset="0"/>
              <a:ea typeface="Arial" charset="0"/>
              <a:cs typeface="Arial" charset="0"/>
            </a:endParaRPr>
          </a:p>
          <a:p>
            <a:pPr lvl="0" defTabSz="685800">
              <a:lnSpc>
                <a:spcPct val="90000"/>
              </a:lnSpc>
              <a:spcBef>
                <a:spcPct val="0"/>
              </a:spcBef>
              <a:defRPr/>
            </a:pPr>
            <a:endParaRPr lang="en-US" sz="2200" dirty="0">
              <a:latin typeface="Arial" charset="0"/>
              <a:ea typeface="Arial" charset="0"/>
              <a:cs typeface="Arial" charset="0"/>
            </a:endParaRPr>
          </a:p>
          <a:p>
            <a:pPr lvl="0" defTabSz="685800">
              <a:lnSpc>
                <a:spcPct val="90000"/>
              </a:lnSpc>
              <a:spcBef>
                <a:spcPct val="0"/>
              </a:spcBef>
              <a:defRPr/>
            </a:pPr>
            <a:endParaRPr lang="en-US" sz="2200" dirty="0" smtClean="0">
              <a:latin typeface="Arial" charset="0"/>
              <a:ea typeface="Arial" charset="0"/>
              <a:cs typeface="Arial" charset="0"/>
            </a:endParaRPr>
          </a:p>
        </p:txBody>
      </p:sp>
    </p:spTree>
    <p:extLst>
      <p:ext uri="{BB962C8B-B14F-4D97-AF65-F5344CB8AC3E}">
        <p14:creationId xmlns:p14="http://schemas.microsoft.com/office/powerpoint/2010/main" val="1958448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E850C8-660F-9B45-ACEE-E3C9DF47ECD3}" type="slidenum">
              <a:rPr lang="en-US" b="1" smtClean="0"/>
              <a:pPr/>
              <a:t>42</a:t>
            </a:fld>
            <a:endParaRPr lang="en-US" b="1" dirty="0"/>
          </a:p>
        </p:txBody>
      </p:sp>
      <p:pic>
        <p:nvPicPr>
          <p:cNvPr id="3" name="Picture 2"/>
          <p:cNvPicPr>
            <a:picLocks noChangeAspect="1"/>
          </p:cNvPicPr>
          <p:nvPr/>
        </p:nvPicPr>
        <p:blipFill>
          <a:blip r:embed="rId2"/>
          <a:stretch>
            <a:fillRect/>
          </a:stretch>
        </p:blipFill>
        <p:spPr>
          <a:xfrm>
            <a:off x="8068732" y="6047511"/>
            <a:ext cx="676275" cy="657225"/>
          </a:xfrm>
          <a:prstGeom prst="rect">
            <a:avLst/>
          </a:prstGeom>
        </p:spPr>
      </p:pic>
      <p:sp>
        <p:nvSpPr>
          <p:cNvPr id="4" name="Title 1"/>
          <p:cNvSpPr txBox="1">
            <a:spLocks/>
          </p:cNvSpPr>
          <p:nvPr/>
        </p:nvSpPr>
        <p:spPr>
          <a:xfrm>
            <a:off x="319942" y="367578"/>
            <a:ext cx="8230333" cy="8611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3500" b="1" i="1" dirty="0" smtClean="0">
                <a:solidFill>
                  <a:schemeClr val="bg1"/>
                </a:solidFill>
                <a:latin typeface="Arial" charset="0"/>
                <a:ea typeface="Arial" charset="0"/>
                <a:cs typeface="Arial" charset="0"/>
              </a:rPr>
              <a:t>Quiz Question</a:t>
            </a:r>
            <a:endParaRPr lang="en-US" sz="3500" b="1" i="1" dirty="0" smtClean="0">
              <a:solidFill>
                <a:schemeClr val="bg1"/>
              </a:solidFill>
              <a:latin typeface="Arial" charset="0"/>
              <a:ea typeface="Arial" charset="0"/>
              <a:cs typeface="Arial" charset="0"/>
            </a:endParaRPr>
          </a:p>
        </p:txBody>
      </p:sp>
      <p:sp>
        <p:nvSpPr>
          <p:cNvPr id="5" name="Title 1"/>
          <p:cNvSpPr txBox="1">
            <a:spLocks/>
          </p:cNvSpPr>
          <p:nvPr/>
        </p:nvSpPr>
        <p:spPr>
          <a:xfrm>
            <a:off x="243742" y="2120178"/>
            <a:ext cx="8230333" cy="3823422"/>
          </a:xfrm>
          <a:prstGeom prst="rect">
            <a:avLst/>
          </a:prstGeom>
          <a:ln>
            <a:miter lim="800000"/>
          </a:ln>
        </p:spPr>
        <p:txBody>
          <a:bodyPr lIns="91440" tIns="45720" rIns="91440" bIns="45720">
            <a:normAutofit fontScale="97500"/>
          </a:bodyPr>
          <a:lstStyle/>
          <a:p>
            <a:pPr lvl="0" defTabSz="685800">
              <a:lnSpc>
                <a:spcPct val="90000"/>
              </a:lnSpc>
              <a:spcBef>
                <a:spcPct val="0"/>
              </a:spcBef>
              <a:defRPr/>
            </a:pPr>
            <a:endParaRPr lang="en-US" sz="2400" dirty="0" smtClean="0">
              <a:latin typeface="Arial" charset="0"/>
              <a:ea typeface="Arial" charset="0"/>
              <a:cs typeface="Arial" charset="0"/>
            </a:endParaRPr>
          </a:p>
        </p:txBody>
      </p:sp>
      <p:sp>
        <p:nvSpPr>
          <p:cNvPr id="6" name="Title 1"/>
          <p:cNvSpPr txBox="1">
            <a:spLocks/>
          </p:cNvSpPr>
          <p:nvPr/>
        </p:nvSpPr>
        <p:spPr>
          <a:xfrm>
            <a:off x="319941" y="2106755"/>
            <a:ext cx="8230333" cy="4249595"/>
          </a:xfrm>
          <a:prstGeom prst="rect">
            <a:avLst/>
          </a:prstGeom>
          <a:ln>
            <a:miter lim="800000"/>
          </a:ln>
        </p:spPr>
        <p:txBody>
          <a:bodyPr lIns="91440" tIns="45720" rIns="91440" bIns="45720">
            <a:noAutofit/>
          </a:bodyPr>
          <a:lstStyle/>
          <a:p>
            <a:pPr lvl="0" defTabSz="685800">
              <a:lnSpc>
                <a:spcPct val="90000"/>
              </a:lnSpc>
              <a:spcBef>
                <a:spcPct val="0"/>
              </a:spcBef>
              <a:defRPr/>
            </a:pPr>
            <a:r>
              <a:rPr lang="en-US" sz="2800" dirty="0" smtClean="0">
                <a:latin typeface="Arial" charset="0"/>
                <a:ea typeface="Arial" charset="0"/>
                <a:cs typeface="Arial" charset="0"/>
              </a:rPr>
              <a:t>Question:  Could Donald Trump bring a right of publicity lawsuit (which </a:t>
            </a:r>
            <a:r>
              <a:rPr lang="en-US" sz="2800" dirty="0" smtClean="0">
                <a:latin typeface="Arial" charset="0"/>
                <a:ea typeface="Arial" charset="0"/>
                <a:cs typeface="Arial" charset="0"/>
              </a:rPr>
              <a:t>law would apply? </a:t>
            </a:r>
            <a:r>
              <a:rPr lang="en-US" sz="2800" dirty="0" smtClean="0">
                <a:latin typeface="Arial" charset="0"/>
                <a:ea typeface="Arial" charset="0"/>
                <a:cs typeface="Arial" charset="0"/>
              </a:rPr>
              <a:t>N.Y.? D.C.? Florida?) against a manufacturer of “Donald Trump” motorcycles, featuring the name “The Donald,” his signature, and a representation of his hairstyle?</a:t>
            </a:r>
          </a:p>
          <a:p>
            <a:pPr lvl="0" defTabSz="685800">
              <a:lnSpc>
                <a:spcPct val="90000"/>
              </a:lnSpc>
              <a:spcBef>
                <a:spcPct val="0"/>
              </a:spcBef>
              <a:defRPr/>
            </a:pPr>
            <a:endParaRPr lang="en-US" sz="2800" dirty="0">
              <a:latin typeface="Arial" charset="0"/>
              <a:ea typeface="Arial" charset="0"/>
              <a:cs typeface="Arial" charset="0"/>
            </a:endParaRPr>
          </a:p>
          <a:p>
            <a:pPr lvl="0" defTabSz="685800">
              <a:lnSpc>
                <a:spcPct val="90000"/>
              </a:lnSpc>
              <a:spcBef>
                <a:spcPct val="0"/>
              </a:spcBef>
              <a:defRPr/>
            </a:pPr>
            <a:r>
              <a:rPr lang="en-US" sz="2800" dirty="0" smtClean="0">
                <a:latin typeface="Arial" charset="0"/>
                <a:ea typeface="Arial" charset="0"/>
                <a:cs typeface="Arial" charset="0"/>
              </a:rPr>
              <a:t>If he did, what would be the likely outcome?</a:t>
            </a:r>
            <a:endParaRPr lang="en-US" sz="2800" dirty="0">
              <a:latin typeface="Arial" charset="0"/>
              <a:ea typeface="Arial" charset="0"/>
              <a:cs typeface="Arial" charset="0"/>
            </a:endParaRPr>
          </a:p>
          <a:p>
            <a:pPr lvl="0" defTabSz="685800">
              <a:lnSpc>
                <a:spcPct val="90000"/>
              </a:lnSpc>
              <a:spcBef>
                <a:spcPct val="0"/>
              </a:spcBef>
              <a:defRPr/>
            </a:pPr>
            <a:endParaRPr lang="en-US" sz="2200" dirty="0" smtClean="0">
              <a:latin typeface="Arial" charset="0"/>
              <a:ea typeface="Arial" charset="0"/>
              <a:cs typeface="Arial" charset="0"/>
            </a:endParaRPr>
          </a:p>
        </p:txBody>
      </p:sp>
    </p:spTree>
    <p:extLst>
      <p:ext uri="{BB962C8B-B14F-4D97-AF65-F5344CB8AC3E}">
        <p14:creationId xmlns:p14="http://schemas.microsoft.com/office/powerpoint/2010/main" val="30027473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2251" y="2743200"/>
            <a:ext cx="4978222" cy="1938992"/>
          </a:xfrm>
          <a:prstGeom prst="rect">
            <a:avLst/>
          </a:prstGeom>
          <a:noFill/>
        </p:spPr>
        <p:txBody>
          <a:bodyPr wrap="none" rtlCol="0">
            <a:spAutoFit/>
          </a:bodyPr>
          <a:lstStyle/>
          <a:p>
            <a:pPr algn="ctr"/>
            <a:r>
              <a:rPr lang="en-US" sz="4400" dirty="0" smtClean="0">
                <a:latin typeface="Brush Script MT" panose="03060802040406070304" pitchFamily="66" charset="0"/>
              </a:rPr>
              <a:t>The End.</a:t>
            </a:r>
          </a:p>
          <a:p>
            <a:pPr algn="ctr"/>
            <a:r>
              <a:rPr lang="en-US" sz="4400" dirty="0" smtClean="0">
                <a:latin typeface="Brush Script MT" panose="03060802040406070304" pitchFamily="66" charset="0"/>
              </a:rPr>
              <a:t>Thank you for joining me!</a:t>
            </a:r>
          </a:p>
          <a:p>
            <a:pPr algn="ctr"/>
            <a:endParaRPr lang="en-US" sz="3200" dirty="0">
              <a:latin typeface="Brush Script MT" panose="03060802040406070304" pitchFamily="66" charset="0"/>
            </a:endParaRPr>
          </a:p>
        </p:txBody>
      </p:sp>
      <p:pic>
        <p:nvPicPr>
          <p:cNvPr id="4" name="Picture 3" descr="Allen, Dyer, Doppelt + Gilchrist, PA">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133725" y="4701242"/>
            <a:ext cx="2539712" cy="1076324"/>
          </a:xfrm>
          <a:prstGeom prst="rect">
            <a:avLst/>
          </a:prstGeom>
          <a:noFill/>
          <a:ln>
            <a:noFill/>
          </a:ln>
        </p:spPr>
      </p:pic>
      <p:sp>
        <p:nvSpPr>
          <p:cNvPr id="6" name="Slide Number Placeholder 5"/>
          <p:cNvSpPr>
            <a:spLocks noGrp="1"/>
          </p:cNvSpPr>
          <p:nvPr>
            <p:ph type="sldNum" sz="quarter" idx="12"/>
          </p:nvPr>
        </p:nvSpPr>
        <p:spPr/>
        <p:txBody>
          <a:bodyPr/>
          <a:lstStyle/>
          <a:p>
            <a:fld id="{2FE850C8-660F-9B45-ACEE-E3C9DF47ECD3}" type="slidenum">
              <a:rPr lang="en-US" b="1" smtClean="0"/>
              <a:pPr/>
              <a:t>43</a:t>
            </a:fld>
            <a:endParaRPr lang="en-US" b="1" dirty="0"/>
          </a:p>
        </p:txBody>
      </p:sp>
    </p:spTree>
    <p:extLst>
      <p:ext uri="{BB962C8B-B14F-4D97-AF65-F5344CB8AC3E}">
        <p14:creationId xmlns:p14="http://schemas.microsoft.com/office/powerpoint/2010/main" val="423442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40804" y="6356351"/>
            <a:ext cx="317634" cy="365125"/>
          </a:xfrm>
        </p:spPr>
        <p:txBody>
          <a:bodyPr/>
          <a:lstStyle/>
          <a:p>
            <a:fld id="{2FE850C8-660F-9B45-ACEE-E3C9DF47ECD3}" type="slidenum">
              <a:rPr lang="en-US" b="1" smtClean="0"/>
              <a:pPr/>
              <a:t>5</a:t>
            </a:fld>
            <a:endParaRPr lang="en-US" b="1" dirty="0"/>
          </a:p>
        </p:txBody>
      </p:sp>
      <p:sp>
        <p:nvSpPr>
          <p:cNvPr id="3" name="Content Placeholder 8"/>
          <p:cNvSpPr txBox="1">
            <a:spLocks/>
          </p:cNvSpPr>
          <p:nvPr/>
        </p:nvSpPr>
        <p:spPr>
          <a:xfrm>
            <a:off x="453292" y="2981325"/>
            <a:ext cx="8230333" cy="3194623"/>
          </a:xfrm>
          <a:prstGeom prst="rect">
            <a:avLst/>
          </a:prstGeom>
        </p:spPr>
        <p:txBody>
          <a:bodyPr/>
          <a:lstStyle/>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noProof="0" dirty="0" smtClean="0"/>
              <a:t>Although there is tension between the right of publicity and the First Amendment, they can and do co-exist.</a:t>
            </a:r>
            <a:endParaRPr kumimoji="0" lang="en-US" sz="2800" b="0" i="0" u="none" strike="noStrike" kern="1200" cap="none" spc="0" normalizeH="0" baseline="0" noProof="0" dirty="0" smtClean="0">
              <a:ln>
                <a:noFill/>
              </a:ln>
              <a:solidFill>
                <a:schemeClr val="tx1"/>
              </a:solidFill>
              <a:effectLst/>
              <a:uLnTx/>
              <a:uFillTx/>
            </a:endParaRPr>
          </a:p>
          <a:p>
            <a:pPr marL="171450" marR="0" lvl="0" indent="-171450" algn="l" defTabSz="685800" rtl="0" eaLnBrk="1" fontAlgn="auto" latinLnBrk="0" hangingPunct="1">
              <a:lnSpc>
                <a:spcPct val="90000"/>
              </a:lnSpc>
              <a:spcBef>
                <a:spcPts val="750"/>
              </a:spcBef>
              <a:spcAft>
                <a:spcPts val="0"/>
              </a:spcAft>
              <a:buClrTx/>
              <a:buSzTx/>
              <a:buFont typeface="Arial"/>
              <a:buChar char="•"/>
              <a:tabLst/>
              <a:defRPr/>
            </a:pP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p:cNvPicPr>
            <a:picLocks noChangeAspect="1"/>
          </p:cNvPicPr>
          <p:nvPr/>
        </p:nvPicPr>
        <p:blipFill>
          <a:blip r:embed="rId2"/>
          <a:stretch>
            <a:fillRect/>
          </a:stretch>
        </p:blipFill>
        <p:spPr>
          <a:xfrm>
            <a:off x="8068732" y="6047511"/>
            <a:ext cx="676275" cy="657225"/>
          </a:xfrm>
          <a:prstGeom prst="rect">
            <a:avLst/>
          </a:prstGeom>
        </p:spPr>
      </p:pic>
    </p:spTree>
    <p:extLst>
      <p:ext uri="{BB962C8B-B14F-4D97-AF65-F5344CB8AC3E}">
        <p14:creationId xmlns:p14="http://schemas.microsoft.com/office/powerpoint/2010/main" val="2900756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453292" y="2105025"/>
            <a:ext cx="8230333" cy="4251326"/>
          </a:xfrm>
          <a:prstGeom prst="rect">
            <a:avLst/>
          </a:prstGeom>
        </p:spPr>
        <p:txBody>
          <a:bodyPr/>
          <a:lstStyle/>
          <a:p>
            <a:pPr marR="0" lvl="0" algn="l" defTabSz="685800" rtl="0" eaLnBrk="1" fontAlgn="auto" latinLnBrk="0" hangingPunct="1">
              <a:lnSpc>
                <a:spcPct val="100000"/>
              </a:lnSpc>
              <a:spcBef>
                <a:spcPts val="588"/>
              </a:spcBef>
              <a:spcAft>
                <a:spcPts val="0"/>
              </a:spcAft>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Elements typically comprising the right of publicity: triumvirate of – name, image and likeness</a:t>
            </a:r>
            <a:endParaRPr kumimoji="0" lang="en-US" sz="2800" i="0" u="none" strike="noStrike" kern="1200" cap="none" spc="0" normalizeH="0" noProof="0" dirty="0" smtClean="0">
              <a:ln>
                <a:noFill/>
              </a:ln>
              <a:solidFill>
                <a:schemeClr val="tx1"/>
              </a:solidFill>
              <a:effectLst/>
              <a:uLnTx/>
              <a:uFillTx/>
            </a:endParaRP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kumimoji="0" lang="en-US" sz="2800" b="0" i="0" u="none" strike="noStrike" kern="1200" cap="none" spc="0" normalizeH="0" noProof="0" dirty="0" smtClean="0">
                <a:ln>
                  <a:noFill/>
                </a:ln>
                <a:solidFill>
                  <a:schemeClr val="tx1"/>
                </a:solidFill>
                <a:effectLst/>
                <a:uLnTx/>
                <a:uFillTx/>
              </a:rPr>
              <a:t>Varies from state to state --</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Under Florida’s </a:t>
            </a:r>
            <a:r>
              <a:rPr lang="en-US" sz="2800" dirty="0"/>
              <a:t>s</a:t>
            </a:r>
            <a:r>
              <a:rPr lang="en-US" sz="2800" dirty="0" smtClean="0"/>
              <a:t>tatute: “Name, portrait, photograph or other likeness of any natural </a:t>
            </a:r>
            <a:r>
              <a:rPr lang="en-US" sz="2800" dirty="0"/>
              <a:t>p</a:t>
            </a:r>
            <a:r>
              <a:rPr lang="en-US" sz="2800" dirty="0" smtClean="0"/>
              <a:t>erson”</a:t>
            </a:r>
            <a:endParaRPr lang="en-US" sz="2800" dirty="0"/>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Under Indiana's </a:t>
            </a:r>
            <a:r>
              <a:rPr lang="en-US" sz="2800" dirty="0"/>
              <a:t>s</a:t>
            </a:r>
            <a:r>
              <a:rPr lang="en-US" sz="2800" dirty="0" smtClean="0"/>
              <a:t>tatute:  “Name, voice, signature, </a:t>
            </a:r>
            <a:r>
              <a:rPr lang="en-US" sz="2800" dirty="0" smtClean="0"/>
              <a:t>photograph, </a:t>
            </a:r>
            <a:r>
              <a:rPr lang="en-US" sz="2800" dirty="0" smtClean="0"/>
              <a:t>image, likeness, distinctive appearance, gestures or mannerisms”</a:t>
            </a:r>
          </a:p>
        </p:txBody>
      </p:sp>
      <p:sp>
        <p:nvSpPr>
          <p:cNvPr id="5" name="Slide Number Placeholder 4"/>
          <p:cNvSpPr>
            <a:spLocks noGrp="1"/>
          </p:cNvSpPr>
          <p:nvPr>
            <p:ph type="sldNum" sz="quarter" idx="12"/>
          </p:nvPr>
        </p:nvSpPr>
        <p:spPr/>
        <p:txBody>
          <a:bodyPr/>
          <a:lstStyle/>
          <a:p>
            <a:fld id="{2FE850C8-660F-9B45-ACEE-E3C9DF47ECD3}" type="slidenum">
              <a:rPr lang="en-US" b="1" smtClean="0"/>
              <a:pPr/>
              <a:t>6</a:t>
            </a:fld>
            <a:endParaRPr lang="en-US" b="1" dirty="0"/>
          </a:p>
        </p:txBody>
      </p:sp>
      <p:sp>
        <p:nvSpPr>
          <p:cNvPr id="9" name="Title 1"/>
          <p:cNvSpPr txBox="1">
            <a:spLocks/>
          </p:cNvSpPr>
          <p:nvPr/>
        </p:nvSpPr>
        <p:spPr>
          <a:xfrm>
            <a:off x="453292" y="379570"/>
            <a:ext cx="8230333" cy="691426"/>
          </a:xfrm>
          <a:prstGeom prst="rect">
            <a:avLst/>
          </a:prstGeom>
          <a:ln>
            <a:miter lim="800000"/>
          </a:ln>
        </p:spPr>
        <p:txBody>
          <a:bodyPr lIns="91440" tIns="45720" rIns="91440" bIns="45720">
            <a:normAutofit fontScale="97500"/>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000" b="1" i="1" u="none" strike="noStrike" kern="1200" cap="none" spc="0" normalizeH="0" baseline="0" noProof="0" dirty="0" smtClean="0">
                <a:ln>
                  <a:noFill/>
                </a:ln>
                <a:solidFill>
                  <a:schemeClr val="bg1"/>
                </a:solidFill>
                <a:effectLst/>
                <a:uLnTx/>
                <a:uFillTx/>
                <a:latin typeface="Arial" charset="0"/>
                <a:ea typeface="Arial" charset="0"/>
                <a:cs typeface="Arial" charset="0"/>
              </a:rPr>
              <a:t>What</a:t>
            </a:r>
            <a:r>
              <a:rPr kumimoji="0" lang="en-US" sz="4000" b="1" i="1" u="none" strike="noStrike" kern="1200" cap="none" spc="0" normalizeH="0" noProof="0" dirty="0" smtClean="0">
                <a:ln>
                  <a:noFill/>
                </a:ln>
                <a:solidFill>
                  <a:schemeClr val="bg1"/>
                </a:solidFill>
                <a:effectLst/>
                <a:uLnTx/>
                <a:uFillTx/>
                <a:latin typeface="Arial" charset="0"/>
                <a:ea typeface="Arial" charset="0"/>
                <a:cs typeface="Arial" charset="0"/>
              </a:rPr>
              <a:t> is the Right of Publicity?</a:t>
            </a:r>
            <a:endParaRPr kumimoji="0" lang="en-US" sz="4000" b="1" i="1" u="none" strike="noStrike" kern="1200" cap="none" spc="0" normalizeH="0" baseline="0" noProof="0" dirty="0" smtClean="0">
              <a:ln>
                <a:noFill/>
              </a:ln>
              <a:solidFill>
                <a:schemeClr val="bg1"/>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3867194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7" name="Content Placeholder 8"/>
          <p:cNvSpPr txBox="1">
            <a:spLocks/>
          </p:cNvSpPr>
          <p:nvPr/>
        </p:nvSpPr>
        <p:spPr>
          <a:xfrm>
            <a:off x="453292" y="2190749"/>
            <a:ext cx="8230333" cy="3667125"/>
          </a:xfrm>
          <a:prstGeom prst="rect">
            <a:avLst/>
          </a:prstGeom>
        </p:spPr>
        <p:txBody>
          <a:bodyPr/>
          <a:lstStyle/>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700" dirty="0" smtClean="0"/>
              <a:t>The real </a:t>
            </a:r>
            <a:r>
              <a:rPr lang="en-US" sz="2700" dirty="0"/>
              <a:t>question: Is the person in question unequivocally identifiable? If so, </a:t>
            </a:r>
            <a:r>
              <a:rPr lang="en-US" sz="2700" dirty="0" smtClean="0"/>
              <a:t>it shouldn’t matter </a:t>
            </a:r>
            <a:r>
              <a:rPr lang="en-US" sz="2700" dirty="0" smtClean="0"/>
              <a:t>how (name</a:t>
            </a:r>
            <a:r>
              <a:rPr lang="en-US" sz="2700" dirty="0" smtClean="0"/>
              <a:t>, image, jersey number, nickname, car, etc.)</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700" dirty="0" smtClean="0"/>
              <a:t>Majority view – The right </a:t>
            </a:r>
            <a:r>
              <a:rPr lang="en-US" sz="2700" dirty="0" smtClean="0"/>
              <a:t>is held by every </a:t>
            </a:r>
            <a:r>
              <a:rPr lang="en-US" sz="2700" dirty="0" smtClean="0"/>
              <a:t>individual, not just those who are famous – though cases usually involve </a:t>
            </a:r>
            <a:r>
              <a:rPr lang="en-US" sz="2700" dirty="0" smtClean="0"/>
              <a:t>celebrities ($$)</a:t>
            </a:r>
            <a:endParaRPr lang="en-US" sz="2700" dirty="0"/>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smtClean="0"/>
          </a:p>
        </p:txBody>
      </p:sp>
      <p:sp>
        <p:nvSpPr>
          <p:cNvPr id="5" name="Slide Number Placeholder 4"/>
          <p:cNvSpPr>
            <a:spLocks noGrp="1"/>
          </p:cNvSpPr>
          <p:nvPr>
            <p:ph type="sldNum" sz="quarter" idx="12"/>
          </p:nvPr>
        </p:nvSpPr>
        <p:spPr/>
        <p:txBody>
          <a:bodyPr/>
          <a:lstStyle/>
          <a:p>
            <a:fld id="{2FE850C8-660F-9B45-ACEE-E3C9DF47ECD3}" type="slidenum">
              <a:rPr lang="en-US" b="1" smtClean="0"/>
              <a:pPr/>
              <a:t>7</a:t>
            </a:fld>
            <a:endParaRPr lang="en-US" b="1" dirty="0"/>
          </a:p>
        </p:txBody>
      </p:sp>
      <p:sp>
        <p:nvSpPr>
          <p:cNvPr id="9" name="Title 1"/>
          <p:cNvSpPr txBox="1">
            <a:spLocks/>
          </p:cNvSpPr>
          <p:nvPr/>
        </p:nvSpPr>
        <p:spPr>
          <a:xfrm>
            <a:off x="453292" y="379570"/>
            <a:ext cx="8230333" cy="691426"/>
          </a:xfrm>
          <a:prstGeom prst="rect">
            <a:avLst/>
          </a:prstGeom>
          <a:ln>
            <a:miter lim="800000"/>
          </a:ln>
        </p:spPr>
        <p:txBody>
          <a:bodyPr lIns="91440" tIns="45720" rIns="91440" bIns="45720">
            <a:normAutofit fontScale="97500"/>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000" b="1" i="1" u="none" strike="noStrike" kern="1200" cap="none" spc="0" normalizeH="0" baseline="0" noProof="0" dirty="0" smtClean="0">
                <a:ln>
                  <a:noFill/>
                </a:ln>
                <a:solidFill>
                  <a:schemeClr val="bg1"/>
                </a:solidFill>
                <a:effectLst/>
                <a:uLnTx/>
                <a:uFillTx/>
                <a:latin typeface="Arial" charset="0"/>
                <a:ea typeface="Arial" charset="0"/>
                <a:cs typeface="Arial" charset="0"/>
              </a:rPr>
              <a:t>What</a:t>
            </a:r>
            <a:r>
              <a:rPr kumimoji="0" lang="en-US" sz="4000" b="1" i="1" u="none" strike="noStrike" kern="1200" cap="none" spc="0" normalizeH="0" noProof="0" dirty="0" smtClean="0">
                <a:ln>
                  <a:noFill/>
                </a:ln>
                <a:solidFill>
                  <a:schemeClr val="bg1"/>
                </a:solidFill>
                <a:effectLst/>
                <a:uLnTx/>
                <a:uFillTx/>
                <a:latin typeface="Arial" charset="0"/>
                <a:ea typeface="Arial" charset="0"/>
                <a:cs typeface="Arial" charset="0"/>
              </a:rPr>
              <a:t> is the Right of Publicity?</a:t>
            </a:r>
            <a:endParaRPr kumimoji="0" lang="en-US" sz="4000" b="1" i="1" u="none" strike="noStrike" kern="1200" cap="none" spc="0" normalizeH="0" baseline="0" noProof="0" dirty="0" smtClean="0">
              <a:ln>
                <a:noFill/>
              </a:ln>
              <a:solidFill>
                <a:schemeClr val="bg1"/>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162237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2" y="330201"/>
            <a:ext cx="8230333" cy="9367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4000" b="1" i="1" dirty="0" smtClean="0">
                <a:solidFill>
                  <a:schemeClr val="bg1"/>
                </a:solidFill>
                <a:latin typeface="Arial" charset="0"/>
                <a:ea typeface="Arial" charset="0"/>
                <a:cs typeface="Arial" charset="0"/>
              </a:rPr>
              <a:t>Copyright vs. Right of Publicity</a:t>
            </a:r>
          </a:p>
        </p:txBody>
      </p:sp>
      <p:sp>
        <p:nvSpPr>
          <p:cNvPr id="7" name="Content Placeholder 8"/>
          <p:cNvSpPr txBox="1">
            <a:spLocks/>
          </p:cNvSpPr>
          <p:nvPr/>
        </p:nvSpPr>
        <p:spPr>
          <a:xfrm>
            <a:off x="377092" y="1960563"/>
            <a:ext cx="8230333" cy="45783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It’s not the same thing as a copyright. If you want to use a photograph that depicts a person </a:t>
            </a:r>
            <a:r>
              <a:rPr lang="en-US" sz="2800" dirty="0" smtClean="0"/>
              <a:t>for</a:t>
            </a:r>
            <a:r>
              <a:rPr lang="en-US" sz="2800" dirty="0" smtClean="0"/>
              <a:t> </a:t>
            </a:r>
            <a:r>
              <a:rPr lang="en-US" sz="2800" dirty="0" smtClean="0"/>
              <a:t>an advertisement, you need permission from </a:t>
            </a:r>
            <a:r>
              <a:rPr lang="en-US" sz="2800" i="1" dirty="0" smtClean="0"/>
              <a:t>two</a:t>
            </a:r>
            <a:r>
              <a:rPr lang="en-US" sz="2800" dirty="0" smtClean="0"/>
              <a:t> different </a:t>
            </a:r>
            <a:r>
              <a:rPr lang="en-US" sz="2800" dirty="0" smtClean="0"/>
              <a:t>rights </a:t>
            </a:r>
            <a:r>
              <a:rPr lang="en-US" sz="2800" dirty="0" smtClean="0"/>
              <a:t>holders:</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The owner of the copyright in the photograph (copyright holder) AND</a:t>
            </a:r>
          </a:p>
          <a:p>
            <a:pPr marL="971550" lvl="1" indent="-514350" defTabSz="685800">
              <a:spcBef>
                <a:spcPts val="588"/>
              </a:spcBef>
              <a:buClr>
                <a:srgbClr val="D34817"/>
              </a:buClr>
              <a:buSzPct val="85000"/>
              <a:buFont typeface="+mj-lt"/>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The person shown in the picture, or if deceased, his or her statutory representative (owner of right of publicity)</a:t>
            </a:r>
            <a:endParaRPr kumimoji="0" lang="en-US" sz="2800" b="0" i="0" u="none" strike="noStrike" kern="1200" cap="none" spc="0" normalizeH="0" baseline="0" noProof="0" dirty="0" smtClean="0">
              <a:ln>
                <a:noFill/>
              </a:ln>
              <a:solidFill>
                <a:schemeClr val="tx1"/>
              </a:solidFill>
              <a:effectLst/>
              <a:uLnTx/>
              <a:uFillTx/>
            </a:endParaRPr>
          </a:p>
          <a:p>
            <a:pPr marL="171450" marR="0" lvl="0" indent="-171450" algn="l" defTabSz="685800" rtl="0" eaLnBrk="1" fontAlgn="auto" latinLnBrk="0" hangingPunct="1">
              <a:lnSpc>
                <a:spcPct val="90000"/>
              </a:lnSpc>
              <a:spcBef>
                <a:spcPts val="750"/>
              </a:spcBef>
              <a:spcAft>
                <a:spcPts val="0"/>
              </a:spcAft>
              <a:buClrTx/>
              <a:buSzTx/>
              <a:buFont typeface="Arial"/>
              <a:buChar char="•"/>
              <a:tabLst/>
              <a:defRPr/>
            </a:pP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2FE850C8-660F-9B45-ACEE-E3C9DF47ECD3}" type="slidenum">
              <a:rPr lang="en-US" b="1" smtClean="0"/>
              <a:pPr/>
              <a:t>8</a:t>
            </a:fld>
            <a:endParaRPr lang="en-US" b="1" dirty="0"/>
          </a:p>
        </p:txBody>
      </p:sp>
    </p:spTree>
    <p:extLst>
      <p:ext uri="{BB962C8B-B14F-4D97-AF65-F5344CB8AC3E}">
        <p14:creationId xmlns:p14="http://schemas.microsoft.com/office/powerpoint/2010/main" val="1457156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68732" y="6047511"/>
            <a:ext cx="676275" cy="657225"/>
          </a:xfrm>
          <a:prstGeom prst="rect">
            <a:avLst/>
          </a:prstGeom>
        </p:spPr>
      </p:pic>
      <p:sp>
        <p:nvSpPr>
          <p:cNvPr id="6" name="Title 1"/>
          <p:cNvSpPr txBox="1">
            <a:spLocks/>
          </p:cNvSpPr>
          <p:nvPr/>
        </p:nvSpPr>
        <p:spPr>
          <a:xfrm>
            <a:off x="453292" y="330201"/>
            <a:ext cx="8230333" cy="936747"/>
          </a:xfrm>
          <a:prstGeom prst="rect">
            <a:avLst/>
          </a:prstGeom>
          <a:ln>
            <a:miter lim="800000"/>
          </a:ln>
        </p:spPr>
        <p:txBody>
          <a:bodyPr lIns="91440" tIns="45720" rIns="91440" bIns="45720">
            <a:normAutofit fontScale="97500"/>
          </a:bodyPr>
          <a:lstStyle/>
          <a:p>
            <a:pPr lvl="0" algn="ctr" defTabSz="685800">
              <a:lnSpc>
                <a:spcPct val="90000"/>
              </a:lnSpc>
              <a:spcBef>
                <a:spcPct val="0"/>
              </a:spcBef>
              <a:defRPr/>
            </a:pPr>
            <a:r>
              <a:rPr lang="en-US" sz="4000" b="1" i="1" dirty="0" smtClean="0">
                <a:solidFill>
                  <a:schemeClr val="bg1"/>
                </a:solidFill>
                <a:latin typeface="Arial" charset="0"/>
                <a:ea typeface="Arial" charset="0"/>
                <a:cs typeface="Arial" charset="0"/>
              </a:rPr>
              <a:t>Copyright vs. Right of Publicity</a:t>
            </a:r>
          </a:p>
        </p:txBody>
      </p:sp>
      <p:sp>
        <p:nvSpPr>
          <p:cNvPr id="7" name="Content Placeholder 8"/>
          <p:cNvSpPr txBox="1">
            <a:spLocks/>
          </p:cNvSpPr>
          <p:nvPr/>
        </p:nvSpPr>
        <p:spPr>
          <a:xfrm>
            <a:off x="377092" y="1960563"/>
            <a:ext cx="8230333" cy="4578350"/>
          </a:xfrm>
          <a:prstGeom prst="rect">
            <a:avLst/>
          </a:prstGeom>
        </p:spPr>
        <p:txBody>
          <a:bodyPr/>
          <a:lstStyle/>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noProof="0" dirty="0" smtClean="0"/>
              <a:t>Permission for one doesn’t satisfy the other.</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dirty="0" smtClean="0"/>
              <a:t>Because they are wholly distinct claims, federal copyright </a:t>
            </a:r>
            <a:r>
              <a:rPr lang="en-US" sz="2800" dirty="0"/>
              <a:t>l</a:t>
            </a:r>
            <a:r>
              <a:rPr lang="en-US" sz="2800" dirty="0" smtClean="0"/>
              <a:t>aws generally will not preempt a state-based </a:t>
            </a:r>
            <a:r>
              <a:rPr lang="en-US" sz="2800" dirty="0" smtClean="0"/>
              <a:t>right </a:t>
            </a:r>
            <a:r>
              <a:rPr lang="en-US" sz="2800" dirty="0" smtClean="0"/>
              <a:t>of publicity claim.</a:t>
            </a: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2FE850C8-660F-9B45-ACEE-E3C9DF47ECD3}" type="slidenum">
              <a:rPr lang="en-US" b="1" smtClean="0"/>
              <a:pPr/>
              <a:t>9</a:t>
            </a:fld>
            <a:endParaRPr lang="en-US" b="1" dirty="0"/>
          </a:p>
        </p:txBody>
      </p:sp>
    </p:spTree>
    <p:extLst>
      <p:ext uri="{BB962C8B-B14F-4D97-AF65-F5344CB8AC3E}">
        <p14:creationId xmlns:p14="http://schemas.microsoft.com/office/powerpoint/2010/main" val="459506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5605-ADDG Firm PowerPoint Template" id="{E83EB337-2F6A-3247-BC7F-97D0AF0DE1A4}" vid="{158FB6A0-370C-9649-A204-3DB2A8161172}"/>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15605-ADDG Firm PowerPoint Template (002)</Template>
  <TotalTime>1265</TotalTime>
  <Words>3972</Words>
  <Application>Microsoft Office PowerPoint</Application>
  <PresentationFormat>Letter Paper (8.5x11 in)</PresentationFormat>
  <Paragraphs>280</Paragraphs>
  <Slides>43</Slides>
  <Notes>25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43</vt:i4>
      </vt:variant>
    </vt:vector>
  </HeadingPairs>
  <TitlesOfParts>
    <vt:vector size="52" baseType="lpstr">
      <vt:lpstr>Arial</vt:lpstr>
      <vt:lpstr>Brush Script MT</vt:lpstr>
      <vt:lpstr>Calibri</vt:lpstr>
      <vt:lpstr>Calibri Light</vt:lpstr>
      <vt:lpstr>Georgia</vt:lpstr>
      <vt:lpstr>Mangal</vt:lpstr>
      <vt:lpstr>Wingdings 2</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Guest1</dc:creator>
  <cp:lastModifiedBy>Melissa Hill</cp:lastModifiedBy>
  <cp:revision>112</cp:revision>
  <cp:lastPrinted>2018-08-09T14:01:38Z</cp:lastPrinted>
  <dcterms:created xsi:type="dcterms:W3CDTF">2017-07-26T15:03:36Z</dcterms:created>
  <dcterms:modified xsi:type="dcterms:W3CDTF">2018-08-09T14:01:54Z</dcterms:modified>
</cp:coreProperties>
</file>