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2" autoAdjust="0"/>
    <p:restoredTop sz="94660"/>
  </p:normalViewPr>
  <p:slideViewPr>
    <p:cSldViewPr snapToGrid="0">
      <p:cViewPr varScale="1">
        <p:scale>
          <a:sx n="91" d="100"/>
          <a:sy n="91" d="100"/>
        </p:scale>
        <p:origin x="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12/14/2016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12/14/2016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12/14/2016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C_SFevIz1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ttabvue.uspto.gov/ttabvue/ttabvue-91226028-OPP-16.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mBS0OWGUid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uspto.gov/trademarks-application-process/appealing-trademark-decisions/standard-documents-and-guidelines-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yJxCdh1Ps4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ffczion.org/" TargetMode="External"/><Relationship Id="rId2" Type="http://schemas.openxmlformats.org/officeDocument/2006/relationships/hyperlink" Target="http://cdn2.hubspot.net/hubfs/454850/1._John_Welch_Images/16-1296.Opinion.11-9-2016.1.pdf?t=1479141348631"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youtube.com/watch?v=JNua1lFDuD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2017 USPTO and </a:t>
            </a:r>
            <a:r>
              <a:rPr lang="en-US" dirty="0" err="1" smtClean="0"/>
              <a:t>TTAB</a:t>
            </a:r>
            <a:r>
              <a:rPr lang="en-US" dirty="0" smtClean="0"/>
              <a:t> RULE CHANGES</a:t>
            </a:r>
            <a:endParaRPr lang="en-US" dirty="0"/>
          </a:p>
        </p:txBody>
      </p:sp>
      <p:sp>
        <p:nvSpPr>
          <p:cNvPr id="3" name="Subtitle 2"/>
          <p:cNvSpPr>
            <a:spLocks noGrp="1"/>
          </p:cNvSpPr>
          <p:nvPr>
            <p:ph type="subTitle" idx="1"/>
          </p:nvPr>
        </p:nvSpPr>
        <p:spPr/>
        <p:txBody>
          <a:bodyPr/>
          <a:lstStyle/>
          <a:p>
            <a:r>
              <a:rPr lang="en-US" dirty="0" smtClean="0"/>
              <a:t>And Other Stuff I Feel Like Talking About</a:t>
            </a:r>
          </a:p>
          <a:p>
            <a:r>
              <a:rPr lang="en-US" dirty="0">
                <a:hlinkClick r:id="rId2"/>
              </a:rPr>
              <a:t>https://</a:t>
            </a:r>
            <a:r>
              <a:rPr lang="en-US" dirty="0" smtClean="0">
                <a:hlinkClick r:id="rId2"/>
              </a:rPr>
              <a:t>www.youtube.com/watch?v=C_SFevIz1FI</a:t>
            </a:r>
            <a:endParaRPr lang="en-US" dirty="0" smtClean="0"/>
          </a:p>
          <a:p>
            <a:endParaRPr lang="en-US" dirty="0"/>
          </a:p>
        </p:txBody>
      </p:sp>
    </p:spTree>
    <p:extLst>
      <p:ext uri="{BB962C8B-B14F-4D97-AF65-F5344CB8AC3E}">
        <p14:creationId xmlns:p14="http://schemas.microsoft.com/office/powerpoint/2010/main" val="592533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57737"/>
          </a:xfrm>
        </p:spPr>
        <p:txBody>
          <a:bodyPr/>
          <a:lstStyle/>
          <a:p>
            <a:r>
              <a:rPr lang="en-US" dirty="0" smtClean="0"/>
              <a:t>Check It out</a:t>
            </a:r>
            <a:endParaRPr lang="en-US" dirty="0"/>
          </a:p>
        </p:txBody>
      </p:sp>
      <p:sp>
        <p:nvSpPr>
          <p:cNvPr id="3" name="Content Placeholder 2"/>
          <p:cNvSpPr>
            <a:spLocks noGrp="1"/>
          </p:cNvSpPr>
          <p:nvPr>
            <p:ph idx="1"/>
          </p:nvPr>
        </p:nvSpPr>
        <p:spPr>
          <a:xfrm>
            <a:off x="1069848" y="1455938"/>
            <a:ext cx="10058400" cy="4716262"/>
          </a:xfrm>
        </p:spPr>
        <p:txBody>
          <a:bodyPr/>
          <a:lstStyle/>
          <a:p>
            <a:r>
              <a:rPr lang="en-US" dirty="0" smtClean="0"/>
              <a:t>Adidas argued check was inadmissible hearsay</a:t>
            </a:r>
          </a:p>
          <a:p>
            <a:r>
              <a:rPr lang="en-US" dirty="0" smtClean="0"/>
              <a:t>Court says </a:t>
            </a:r>
            <a:r>
              <a:rPr lang="en-US" dirty="0" err="1" smtClean="0"/>
              <a:t>nuh</a:t>
            </a:r>
            <a:r>
              <a:rPr lang="en-US" dirty="0" smtClean="0"/>
              <a:t>-uh – business exception </a:t>
            </a:r>
            <a:r>
              <a:rPr lang="en-US" i="1" dirty="0" smtClean="0"/>
              <a:t>and </a:t>
            </a:r>
            <a:r>
              <a:rPr lang="en-US" dirty="0" smtClean="0"/>
              <a:t>self-authenticating</a:t>
            </a:r>
          </a:p>
          <a:p>
            <a:pPr lvl="1"/>
            <a:r>
              <a:rPr lang="en-US" dirty="0"/>
              <a:t>A Church pastor, whose duties included Church recordkeeping, testified that the check was maintained in the Church’s records in the normal course of Church bookstore sales, along with the corroborating entry in the bookstore ledger of sales. Adidas argues that the pre-printed address on the check had nothing to do with Church business, and therefore, the check should not have been admissible under the business records exception. We </a:t>
            </a:r>
            <a:r>
              <a:rPr lang="en-US" dirty="0" smtClean="0"/>
              <a:t>disagree.</a:t>
            </a:r>
          </a:p>
          <a:p>
            <a:pPr lvl="1"/>
            <a:r>
              <a:rPr lang="en-US" dirty="0"/>
              <a:t>When a business relies on a document it has not itself prepared, two factors bear on the admissibility of the evidence as a business record: “[1] that the incorporating business rely upon the accuracy of the document incorporated[;] and [2] that there are other circumstances indicating the trustworthiness of the document.” Id. We hold that the Board did not abuse its discretion in determining that the Church relied on the check, a bank-issued negotiable instrument, as accurate and trustworthy. We also hold that the check is self-authenticating as commercial paper under Federal Rule of Evidence 902(9</a:t>
            </a:r>
            <a:r>
              <a:rPr lang="en-US" dirty="0" smtClean="0"/>
              <a:t>).</a:t>
            </a:r>
            <a:endParaRPr lang="en-US" dirty="0"/>
          </a:p>
        </p:txBody>
      </p:sp>
    </p:spTree>
    <p:extLst>
      <p:ext uri="{BB962C8B-B14F-4D97-AF65-F5344CB8AC3E}">
        <p14:creationId xmlns:p14="http://schemas.microsoft.com/office/powerpoint/2010/main" val="1236676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50921"/>
            <a:ext cx="10058400" cy="6338656"/>
          </a:xfrm>
        </p:spPr>
        <p:txBody>
          <a:bodyPr>
            <a:normAutofit lnSpcReduction="10000"/>
          </a:bodyPr>
          <a:lstStyle/>
          <a:p>
            <a:r>
              <a:rPr lang="en-US" dirty="0"/>
              <a:t>Congress’s power under the Commerce Clause is broad. </a:t>
            </a:r>
            <a:endParaRPr lang="en-US" dirty="0" smtClean="0"/>
          </a:p>
          <a:p>
            <a:r>
              <a:rPr lang="en-US" dirty="0" smtClean="0"/>
              <a:t>Cited precedent that rejected that there needs to be a percentage of use in interstate commerce</a:t>
            </a:r>
          </a:p>
          <a:p>
            <a:pPr lvl="1"/>
            <a:r>
              <a:rPr lang="en-US" dirty="0" smtClean="0"/>
              <a:t>Single intrastate sale of French wine constituted use in commerce</a:t>
            </a:r>
          </a:p>
          <a:p>
            <a:pPr lvl="1"/>
            <a:r>
              <a:rPr lang="en-US" dirty="0" smtClean="0"/>
              <a:t>Single location restaurant can be use in interstate commerce</a:t>
            </a:r>
          </a:p>
          <a:p>
            <a:pPr lvl="1"/>
            <a:r>
              <a:rPr lang="en-US" dirty="0" smtClean="0"/>
              <a:t>Purely intrastate production of wheat can be regulated by federal statute</a:t>
            </a:r>
          </a:p>
          <a:p>
            <a:pPr lvl="1"/>
            <a:r>
              <a:rPr lang="en-US" dirty="0" smtClean="0"/>
              <a:t>Two robberies involving marijuana dealers can be prosecuted under the Hobbs Act… well, you get the picture</a:t>
            </a:r>
          </a:p>
          <a:p>
            <a:r>
              <a:rPr lang="en-US" dirty="0"/>
              <a:t>Moving to the facts of this case, it is clear in light of the foregoing precedent that the Church’s sale of two “ADD A ZERO”-marked hats to an out-of-state resident is </a:t>
            </a:r>
            <a:r>
              <a:rPr lang="en-US" dirty="0" err="1"/>
              <a:t>regulable</a:t>
            </a:r>
            <a:r>
              <a:rPr lang="en-US" dirty="0"/>
              <a:t> by Congress under the Commerce Clause and, therefore, constitutes “use in commerce” under the Lanham Act. We reach this conclusion without defining the outer contours of Congress’s Commerce Clause powers because the transaction at issue falls comfortably within the bounds of those powers already sketched for us by the Supreme Court. The Lanham Act is a comprehensive scheme for regulating economic activity—namely the marking of commercial goods—and the “use in commerce” pre-registration requirement is an “essential part” of the Act. Lopez, 514 U.S. at 561. Further, it cannot be doubted that the transaction at issue—the private sale of goods, particularly apparel, to an out-of-state resident—is “quintessentially economic.” </a:t>
            </a:r>
            <a:r>
              <a:rPr lang="en-US" dirty="0" smtClean="0"/>
              <a:t>. </a:t>
            </a:r>
            <a:r>
              <a:rPr lang="en-US" dirty="0"/>
              <a:t>. . This transaction, taken in the aggregate, would cause a substantial effect on interstate commerce and thus it falls under Congress’s Commerce Clause powers. </a:t>
            </a:r>
            <a:endParaRPr lang="en-US" dirty="0" smtClean="0"/>
          </a:p>
          <a:p>
            <a:endParaRPr lang="en-US" dirty="0"/>
          </a:p>
        </p:txBody>
      </p:sp>
    </p:spTree>
    <p:extLst>
      <p:ext uri="{BB962C8B-B14F-4D97-AF65-F5344CB8AC3E}">
        <p14:creationId xmlns:p14="http://schemas.microsoft.com/office/powerpoint/2010/main" val="709791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248575"/>
            <a:ext cx="10058400" cy="6241002"/>
          </a:xfrm>
        </p:spPr>
        <p:txBody>
          <a:bodyPr>
            <a:normAutofit/>
          </a:bodyPr>
          <a:lstStyle/>
          <a:p>
            <a:r>
              <a:rPr lang="en-US" dirty="0"/>
              <a:t>The Board’s rationale that the sale to Ms. Howard was “de </a:t>
            </a:r>
            <a:r>
              <a:rPr lang="en-US" dirty="0" err="1"/>
              <a:t>minimis</a:t>
            </a:r>
            <a:r>
              <a:rPr lang="en-US" dirty="0"/>
              <a:t>” and thus “insufficient to show use that affects interstate commerce” is squarely at odds with the </a:t>
            </a:r>
            <a:r>
              <a:rPr lang="en-US" dirty="0" err="1"/>
              <a:t>Wickard</a:t>
            </a:r>
            <a:r>
              <a:rPr lang="en-US" dirty="0"/>
              <a:t> progeny of Commerce Clause cases. Board Op. at *7. In particular, the Board’s reasoning contravenes </a:t>
            </a:r>
            <a:r>
              <a:rPr lang="en-US" dirty="0" err="1"/>
              <a:t>Raich</a:t>
            </a:r>
            <a:r>
              <a:rPr lang="en-US" dirty="0"/>
              <a:t>, which expressed that “the de </a:t>
            </a:r>
            <a:r>
              <a:rPr lang="en-US" dirty="0" err="1"/>
              <a:t>minimis</a:t>
            </a:r>
            <a:r>
              <a:rPr lang="en-US" dirty="0"/>
              <a:t> character of individual instances” arising under a valid statute enacted under the Commerce Clause “is of no consequence.” 545 U.S. at 17. “[I]t makes no difference under our cases that any actual or threatened effect on commerce in a particular case is minimal.” Taylor, 136 S. Ct. at 2081 (citing Perez, 402 U.S. at 154); see also Larry Harmon, 929 F.2d at 666. Adidas’s argument that the Church must present actual proof that its sale to Ms. Howard directly affected commerce also contradicts precedent. “[P]roof that the defendant’s conduct in and of itself affected or threatened commerce is not needed. All that is needed is proof that the defendant’s conduct fell within a category of conduct that, in the </a:t>
            </a:r>
            <a:r>
              <a:rPr lang="en-US" dirty="0" smtClean="0"/>
              <a:t>aggregate,  had the requisite effect.”</a:t>
            </a:r>
          </a:p>
          <a:p>
            <a:r>
              <a:rPr lang="en-US" dirty="0"/>
              <a:t>Adidas would like us to cabin </a:t>
            </a:r>
            <a:r>
              <a:rPr lang="en-US" dirty="0" err="1"/>
              <a:t>Raich</a:t>
            </a:r>
            <a:r>
              <a:rPr lang="en-US" dirty="0"/>
              <a:t> and Taylor to their particular facts, namely to cases involving the market for illegal drugs. But the Supreme Court’s elucidation of the Constitutional reach of the Commerce </a:t>
            </a:r>
            <a:r>
              <a:rPr lang="en-US" dirty="0" smtClean="0"/>
              <a:t>Clause </a:t>
            </a:r>
            <a:r>
              <a:rPr lang="en-US" dirty="0"/>
              <a:t>in those cases applies to more than just federal drug regulation. </a:t>
            </a:r>
            <a:r>
              <a:rPr lang="en-US" dirty="0" err="1"/>
              <a:t>Raich</a:t>
            </a:r>
            <a:r>
              <a:rPr lang="en-US" dirty="0"/>
              <a:t> and Taylor apply, and indeed rest on, principles derived from </a:t>
            </a:r>
            <a:r>
              <a:rPr lang="en-US" dirty="0" err="1"/>
              <a:t>Wickard</a:t>
            </a:r>
            <a:r>
              <a:rPr lang="en-US" dirty="0"/>
              <a:t>, which involved the national market for wheat, not illegal </a:t>
            </a:r>
            <a:r>
              <a:rPr lang="en-US" dirty="0" smtClean="0"/>
              <a:t>drugs. . </a:t>
            </a:r>
            <a:r>
              <a:rPr lang="en-US" dirty="0"/>
              <a:t>. . Moreover, there is nothing in these cases themselves to limit the Constitutional precepts and legal tests discussed therein to their facts. </a:t>
            </a:r>
          </a:p>
        </p:txBody>
      </p:sp>
    </p:spTree>
    <p:extLst>
      <p:ext uri="{BB962C8B-B14F-4D97-AF65-F5344CB8AC3E}">
        <p14:creationId xmlns:p14="http://schemas.microsoft.com/office/powerpoint/2010/main" val="3702037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215" y="319594"/>
            <a:ext cx="10058400" cy="6338657"/>
          </a:xfrm>
        </p:spPr>
        <p:txBody>
          <a:bodyPr>
            <a:normAutofit fontScale="92500" lnSpcReduction="10000"/>
          </a:bodyPr>
          <a:lstStyle/>
          <a:p>
            <a:r>
              <a:rPr lang="en-US" dirty="0"/>
              <a:t>The Board also erred to the extent it relied on In re Cook, United, Inc., 188 </a:t>
            </a:r>
            <a:r>
              <a:rPr lang="en-US" dirty="0" err="1"/>
              <a:t>U.S.P.Q</a:t>
            </a:r>
            <a:r>
              <a:rPr lang="en-US" dirty="0"/>
              <a:t>. 284 (</a:t>
            </a:r>
            <a:r>
              <a:rPr lang="en-US" dirty="0" err="1"/>
              <a:t>T.T.A.B</a:t>
            </a:r>
            <a:r>
              <a:rPr lang="en-US" dirty="0"/>
              <a:t>. 1975), and In re The Bagel Factory, Inc., 183 </a:t>
            </a:r>
            <a:r>
              <a:rPr lang="en-US" dirty="0" err="1"/>
              <a:t>U.S.P.Q</a:t>
            </a:r>
            <a:r>
              <a:rPr lang="en-US" dirty="0"/>
              <a:t>. 553 (</a:t>
            </a:r>
            <a:r>
              <a:rPr lang="en-US" dirty="0" err="1"/>
              <a:t>T.T.A.B</a:t>
            </a:r>
            <a:r>
              <a:rPr lang="en-US" dirty="0"/>
              <a:t>. 1974), for the proposition that an intrastate sale of goods can never be a sale “in commerce” without the trademark applicant doing something more, such as knowingly directing the movement of goods across state lines. Cook, 188 </a:t>
            </a:r>
            <a:r>
              <a:rPr lang="en-US" dirty="0" err="1"/>
              <a:t>U.S.P.Q</a:t>
            </a:r>
            <a:r>
              <a:rPr lang="en-US" dirty="0"/>
              <a:t>. at 287–88; Bagel Factory, 183 </a:t>
            </a:r>
            <a:r>
              <a:rPr lang="en-US" dirty="0" err="1"/>
              <a:t>U.S.P.Q</a:t>
            </a:r>
            <a:r>
              <a:rPr lang="en-US" dirty="0"/>
              <a:t>. at 554–55. These Board cases have been the source of confusion in our “use in commerce” doctrine. Doubt has been cast on the vitality of the Bagel Factory holding, with commentators noting that “under the modern interpretations of the Commerce Clause . . . it would appear that a sale or delivery does not have to cross a state line in order to affect ‘commerce.’” 3 J. Thomas McCarthy, McCarthy on Trademarks and Unfair Competition § 19:123 (4th ed.) (footnote omitted). Others have similarly explained that, in Cook, “the PTO was operating under a different standard” than the one provided in the Supreme Court’s Commerce Clause precedent and have concluded that, especially after Larry Harmon, “not only is the PTO’s perspective [as stated in Cook] no longer appropriate nor correct, it is no longer the law.” Peter C. Christensen &amp; Teresa C. Tucker, The “Use in Commerce” Requirement for Trademark Registration After Larry Harmon Pictures, 32 IDEA 327, 332, 341 (1992). </a:t>
            </a:r>
            <a:endParaRPr lang="en-US" dirty="0" smtClean="0"/>
          </a:p>
          <a:p>
            <a:r>
              <a:rPr lang="en-US" dirty="0"/>
              <a:t>To the extent Cook and Bagel Factory assert that the Lanham Act requires commercial activity, whether for goods or services, beyond that which is sufficient for Congress to regulate commercial activity under the Commerce Clause, they are incorrect. It is beyond dispute that “the definition of commerce in the Lanham Act means exactly what the statute says, i.e. ‘all commerce which may lawfully be regulated by Congress.’” </a:t>
            </a:r>
            <a:endParaRPr lang="en-US" dirty="0" smtClean="0"/>
          </a:p>
          <a:p>
            <a:r>
              <a:rPr lang="en-US" dirty="0"/>
              <a:t>Because one need not direct goods across state lines for Congress to regulate the activity under the Commerce Clause, there is likewise no such per se condition for satisfying the Lanham Act’s “use in commerce” requirement. </a:t>
            </a:r>
          </a:p>
        </p:txBody>
      </p:sp>
    </p:spTree>
    <p:extLst>
      <p:ext uri="{BB962C8B-B14F-4D97-AF65-F5344CB8AC3E}">
        <p14:creationId xmlns:p14="http://schemas.microsoft.com/office/powerpoint/2010/main" val="2995521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to Appellant.</a:t>
            </a:r>
          </a:p>
        </p:txBody>
      </p:sp>
      <p:sp>
        <p:nvSpPr>
          <p:cNvPr id="3" name="Content Placeholder 2"/>
          <p:cNvSpPr>
            <a:spLocks noGrp="1"/>
          </p:cNvSpPr>
          <p:nvPr>
            <p:ph idx="1"/>
          </p:nvPr>
        </p:nvSpPr>
        <p:spPr>
          <a:xfrm>
            <a:off x="1069848" y="1731146"/>
            <a:ext cx="10058400" cy="4441054"/>
          </a:xfrm>
        </p:spPr>
        <p:txBody>
          <a:bodyPr/>
          <a:lstStyle/>
          <a:p>
            <a:r>
              <a:rPr lang="en-US" dirty="0" smtClean="0"/>
              <a:t>Adidas should have “added a zero” to that settlement offer</a:t>
            </a:r>
          </a:p>
          <a:p>
            <a:r>
              <a:rPr lang="en-US" dirty="0" smtClean="0"/>
              <a:t>But Church is not out of the woods yet</a:t>
            </a:r>
          </a:p>
          <a:p>
            <a:pPr lvl="1"/>
            <a:r>
              <a:rPr lang="en-US" dirty="0"/>
              <a:t>For the foregoing reasons, we reverse the Board’s cancellation of the Church’s “ADD A ZERO” marks for not using them in commerce before federally registering them and remand for the Board to address Adidas’s other cancellation grounds. </a:t>
            </a:r>
            <a:endParaRPr lang="en-US" dirty="0" smtClean="0"/>
          </a:p>
          <a:p>
            <a:r>
              <a:rPr lang="en-US" dirty="0" smtClean="0"/>
              <a:t>Specimen of use for both </a:t>
            </a:r>
            <a:r>
              <a:rPr lang="en-US" b="1" dirty="0" smtClean="0"/>
              <a:t>ADD A ZERO </a:t>
            </a:r>
            <a:r>
              <a:rPr lang="en-US" dirty="0" smtClean="0"/>
              <a:t>applications:</a:t>
            </a:r>
          </a:p>
          <a:p>
            <a:endParaRPr lang="en-US" dirty="0"/>
          </a:p>
          <a:p>
            <a:endParaRPr lang="en-US" dirty="0"/>
          </a:p>
        </p:txBody>
      </p:sp>
      <p:pic>
        <p:nvPicPr>
          <p:cNvPr id="6" name="Picture 5" descr="Mark Image"/>
          <p:cNvPicPr/>
          <p:nvPr/>
        </p:nvPicPr>
        <p:blipFill>
          <a:blip r:embed="rId2">
            <a:extLst>
              <a:ext uri="{28A0092B-C50C-407E-A947-70E740481C1C}">
                <a14:useLocalDpi xmlns:a14="http://schemas.microsoft.com/office/drawing/2010/main" val="0"/>
              </a:ext>
            </a:extLst>
          </a:blip>
          <a:srcRect/>
          <a:stretch>
            <a:fillRect/>
          </a:stretch>
        </p:blipFill>
        <p:spPr bwMode="auto">
          <a:xfrm>
            <a:off x="4596111" y="3760427"/>
            <a:ext cx="1912620" cy="1333500"/>
          </a:xfrm>
          <a:prstGeom prst="rect">
            <a:avLst/>
          </a:prstGeom>
          <a:noFill/>
          <a:ln>
            <a:noFill/>
          </a:ln>
        </p:spPr>
      </p:pic>
    </p:spTree>
    <p:extLst>
      <p:ext uri="{BB962C8B-B14F-4D97-AF65-F5344CB8AC3E}">
        <p14:creationId xmlns:p14="http://schemas.microsoft.com/office/powerpoint/2010/main" val="1256889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i="1" u="sng" dirty="0">
                <a:hlinkClick r:id="rId2"/>
              </a:rPr>
              <a:t>Wise </a:t>
            </a:r>
            <a:r>
              <a:rPr lang="en-US" sz="2400" i="1" u="sng" dirty="0" err="1">
                <a:hlinkClick r:id="rId2"/>
              </a:rPr>
              <a:t>F&amp;I</a:t>
            </a:r>
            <a:r>
              <a:rPr lang="en-US" sz="2400" i="1" u="sng" dirty="0">
                <a:hlinkClick r:id="rId2"/>
              </a:rPr>
              <a:t>, LLC; Financial Gap, Administrator LLC; Vehicle Service Administrator LLC; and Administration America LLC v. Allstate Insurance Company</a:t>
            </a:r>
            <a:r>
              <a:rPr lang="en-US" sz="2400" dirty="0"/>
              <a:t>, Opposition No. 91226028 (parent</a:t>
            </a:r>
            <a:r>
              <a:rPr lang="en-US" sz="2400" dirty="0" smtClean="0"/>
              <a:t>) and </a:t>
            </a:r>
            <a:r>
              <a:rPr lang="en-US" sz="2400" dirty="0"/>
              <a:t>Opposition No. 91226029 (September 23, 2016) [precedential].</a:t>
            </a:r>
            <a:endParaRPr lang="en-US" sz="2400" dirty="0"/>
          </a:p>
        </p:txBody>
      </p:sp>
      <p:sp>
        <p:nvSpPr>
          <p:cNvPr id="3" name="Content Placeholder 2"/>
          <p:cNvSpPr>
            <a:spLocks noGrp="1"/>
          </p:cNvSpPr>
          <p:nvPr>
            <p:ph idx="1"/>
          </p:nvPr>
        </p:nvSpPr>
        <p:spPr>
          <a:xfrm>
            <a:off x="1069848" y="1988192"/>
            <a:ext cx="10058400" cy="4303552"/>
          </a:xfrm>
        </p:spPr>
        <p:txBody>
          <a:bodyPr>
            <a:normAutofit/>
          </a:bodyPr>
          <a:lstStyle/>
          <a:p>
            <a:r>
              <a:rPr lang="en-US" sz="2400" dirty="0"/>
              <a:t>Applicant filed applications to register the marks </a:t>
            </a:r>
            <a:r>
              <a:rPr lang="en-US" sz="2400" b="1" dirty="0"/>
              <a:t>MILEWISE2</a:t>
            </a:r>
            <a:r>
              <a:rPr lang="en-US" sz="2400" dirty="0"/>
              <a:t> and </a:t>
            </a:r>
            <a:r>
              <a:rPr lang="en-US" sz="2400" b="1" dirty="0"/>
              <a:t>ALLSTATE</a:t>
            </a:r>
            <a:r>
              <a:rPr lang="en-US" sz="2400" dirty="0"/>
              <a:t> </a:t>
            </a:r>
            <a:r>
              <a:rPr lang="en-US" sz="2400" b="1" dirty="0" err="1"/>
              <a:t>MILEWISE</a:t>
            </a:r>
            <a:r>
              <a:rPr lang="en-US" sz="2400" b="1" dirty="0" smtClean="0"/>
              <a:t>,</a:t>
            </a:r>
            <a:r>
              <a:rPr lang="en-US" sz="2400" dirty="0" smtClean="0"/>
              <a:t> </a:t>
            </a:r>
            <a:r>
              <a:rPr lang="en-US" sz="2400" dirty="0"/>
              <a:t>respectively, in standard character form for “[i]</a:t>
            </a:r>
            <a:r>
              <a:rPr lang="en-US" sz="2400" dirty="0" err="1"/>
              <a:t>nsurance</a:t>
            </a:r>
            <a:r>
              <a:rPr lang="en-US" sz="2400" dirty="0"/>
              <a:t> services, namely, writing and underwriting of property and casualty insurance and providing ancillary services thereto, namely, administration and claims adjustment,” in International Class 36</a:t>
            </a:r>
            <a:r>
              <a:rPr lang="en-US" sz="2400" dirty="0" smtClean="0"/>
              <a:t>.</a:t>
            </a:r>
          </a:p>
          <a:p>
            <a:r>
              <a:rPr lang="en-US" sz="2400" dirty="0" err="1"/>
              <a:t>Opposers</a:t>
            </a:r>
            <a:r>
              <a:rPr lang="en-US" sz="2400" dirty="0"/>
              <a:t> jointly filed notices of opposition against both applications, in each case claiming likelihood of confusion under Trademark Act Section 2(d), 15 </a:t>
            </a:r>
            <a:r>
              <a:rPr lang="en-US" sz="2400" dirty="0" err="1"/>
              <a:t>U.S.C</a:t>
            </a:r>
            <a:r>
              <a:rPr lang="en-US" sz="2400" dirty="0"/>
              <a:t>. § 1052(d)</a:t>
            </a:r>
          </a:p>
        </p:txBody>
      </p:sp>
    </p:spTree>
    <p:extLst>
      <p:ext uri="{BB962C8B-B14F-4D97-AF65-F5344CB8AC3E}">
        <p14:creationId xmlns:p14="http://schemas.microsoft.com/office/powerpoint/2010/main" val="3331331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377505"/>
            <a:ext cx="10058400" cy="6031684"/>
          </a:xfrm>
        </p:spPr>
        <p:txBody>
          <a:bodyPr>
            <a:normAutofit lnSpcReduction="10000"/>
          </a:bodyPr>
          <a:lstStyle/>
          <a:p>
            <a:r>
              <a:rPr lang="en-US" dirty="0" err="1" smtClean="0"/>
              <a:t>Opposers</a:t>
            </a:r>
            <a:r>
              <a:rPr lang="en-US" dirty="0" smtClean="0"/>
              <a:t> </a:t>
            </a:r>
            <a:r>
              <a:rPr lang="en-US" dirty="0"/>
              <a:t>have alleged prior use and registration of the following marks, which collectively identify services including automotive finance, insurance, and warranty services, and identity theft </a:t>
            </a:r>
            <a:r>
              <a:rPr lang="en-US" dirty="0" smtClean="0"/>
              <a:t>insurance, among others: </a:t>
            </a:r>
          </a:p>
          <a:p>
            <a:pPr lvl="1"/>
            <a:r>
              <a:rPr lang="en-US" dirty="0"/>
              <a:t>Reg. No. 4249179 for the mark </a:t>
            </a:r>
            <a:r>
              <a:rPr lang="en-US" b="1" dirty="0"/>
              <a:t>WISE </a:t>
            </a:r>
            <a:r>
              <a:rPr lang="en-US" b="1" dirty="0" err="1"/>
              <a:t>F&amp;I</a:t>
            </a:r>
            <a:r>
              <a:rPr lang="en-US" b="1" dirty="0"/>
              <a:t> </a:t>
            </a:r>
            <a:r>
              <a:rPr lang="en-US" dirty="0"/>
              <a:t>(standard character form), owned by Wise </a:t>
            </a:r>
            <a:r>
              <a:rPr lang="en-US" dirty="0" err="1"/>
              <a:t>F&amp;I</a:t>
            </a:r>
            <a:r>
              <a:rPr lang="en-US" dirty="0"/>
              <a:t>, </a:t>
            </a:r>
            <a:r>
              <a:rPr lang="en-US" dirty="0" smtClean="0"/>
              <a:t>LLC</a:t>
            </a:r>
            <a:endParaRPr lang="en-US" dirty="0"/>
          </a:p>
          <a:p>
            <a:pPr lvl="1"/>
            <a:r>
              <a:rPr lang="en-US" dirty="0" smtClean="0"/>
              <a:t>Reg</a:t>
            </a:r>
            <a:r>
              <a:rPr lang="en-US" dirty="0"/>
              <a:t>. No. 4778223 for the mark </a:t>
            </a:r>
            <a:r>
              <a:rPr lang="en-US" b="1" dirty="0" err="1"/>
              <a:t>ONWISE</a:t>
            </a:r>
            <a:r>
              <a:rPr lang="en-US" dirty="0"/>
              <a:t> (standard character form), owned by Wise </a:t>
            </a:r>
            <a:r>
              <a:rPr lang="en-US" dirty="0" err="1"/>
              <a:t>F&amp;I</a:t>
            </a:r>
            <a:r>
              <a:rPr lang="en-US" dirty="0"/>
              <a:t>, </a:t>
            </a:r>
            <a:r>
              <a:rPr lang="en-US" dirty="0" smtClean="0"/>
              <a:t>LLC</a:t>
            </a:r>
          </a:p>
          <a:p>
            <a:pPr lvl="1"/>
            <a:r>
              <a:rPr lang="en-US" dirty="0" smtClean="0"/>
              <a:t>Reg</a:t>
            </a:r>
            <a:r>
              <a:rPr lang="en-US" dirty="0"/>
              <a:t>. No. 2800305 for the mark </a:t>
            </a:r>
            <a:r>
              <a:rPr lang="en-US" b="1" dirty="0" err="1"/>
              <a:t>TIREWISE</a:t>
            </a:r>
            <a:r>
              <a:rPr lang="en-US" dirty="0"/>
              <a:t> (typed drawing form), owned by Vehicle Service Administrator </a:t>
            </a:r>
            <a:r>
              <a:rPr lang="en-US" dirty="0" smtClean="0"/>
              <a:t>LLC</a:t>
            </a:r>
          </a:p>
          <a:p>
            <a:pPr lvl="1"/>
            <a:r>
              <a:rPr lang="en-US" dirty="0" smtClean="0"/>
              <a:t>Reg</a:t>
            </a:r>
            <a:r>
              <a:rPr lang="en-US" dirty="0"/>
              <a:t>. No. 4372307 for the mark </a:t>
            </a:r>
            <a:r>
              <a:rPr lang="en-US" b="1" dirty="0" err="1"/>
              <a:t>WISECARE</a:t>
            </a:r>
            <a:r>
              <a:rPr lang="en-US" dirty="0"/>
              <a:t> (standard character form), owned by Vehicle Service Administrator LLC; </a:t>
            </a:r>
          </a:p>
          <a:p>
            <a:pPr lvl="1"/>
            <a:r>
              <a:rPr lang="en-US" dirty="0" smtClean="0"/>
              <a:t>Reg</a:t>
            </a:r>
            <a:r>
              <a:rPr lang="en-US" dirty="0"/>
              <a:t>. No. 2363547 for the mark </a:t>
            </a:r>
            <a:r>
              <a:rPr lang="en-US" b="1" dirty="0" err="1"/>
              <a:t>GAPWISE</a:t>
            </a:r>
            <a:r>
              <a:rPr lang="en-US" dirty="0"/>
              <a:t> (typed drawing form), owned by Financial Gap Administrator LLC; </a:t>
            </a:r>
          </a:p>
          <a:p>
            <a:pPr lvl="1"/>
            <a:r>
              <a:rPr lang="en-US" dirty="0" smtClean="0"/>
              <a:t>Reg</a:t>
            </a:r>
            <a:r>
              <a:rPr lang="en-US" dirty="0"/>
              <a:t>. No. 3611703 for the mark </a:t>
            </a:r>
            <a:r>
              <a:rPr lang="en-US" b="1" dirty="0"/>
              <a:t>ID </a:t>
            </a:r>
            <a:r>
              <a:rPr lang="en-US" b="1" dirty="0" err="1"/>
              <a:t>THEFTWISE</a:t>
            </a:r>
            <a:r>
              <a:rPr lang="en-US" b="1" dirty="0"/>
              <a:t> </a:t>
            </a:r>
            <a:r>
              <a:rPr lang="en-US" dirty="0"/>
              <a:t>(standard character form), owned by Administration America </a:t>
            </a:r>
            <a:r>
              <a:rPr lang="en-US" dirty="0" smtClean="0"/>
              <a:t>LLC</a:t>
            </a:r>
          </a:p>
          <a:p>
            <a:pPr lvl="1"/>
            <a:r>
              <a:rPr lang="en-US" dirty="0" smtClean="0"/>
              <a:t>Reg</a:t>
            </a:r>
            <a:r>
              <a:rPr lang="en-US" dirty="0"/>
              <a:t>. No. 3086022 for the mark </a:t>
            </a:r>
            <a:r>
              <a:rPr lang="en-US" b="1" dirty="0" err="1"/>
              <a:t>THEFTWISE</a:t>
            </a:r>
            <a:r>
              <a:rPr lang="en-US" dirty="0"/>
              <a:t> (typed drawing form), owned by Administration America LLC; </a:t>
            </a:r>
            <a:endParaRPr lang="en-US" dirty="0" smtClean="0"/>
          </a:p>
          <a:p>
            <a:pPr lvl="1"/>
            <a:r>
              <a:rPr lang="en-US" dirty="0" smtClean="0"/>
              <a:t>Reg</a:t>
            </a:r>
            <a:r>
              <a:rPr lang="en-US" dirty="0"/>
              <a:t>. No. 2745080 for the mark </a:t>
            </a:r>
            <a:r>
              <a:rPr lang="en-US" b="1" dirty="0" err="1"/>
              <a:t>ETCHWISE</a:t>
            </a:r>
            <a:r>
              <a:rPr lang="en-US" dirty="0"/>
              <a:t> (typed drawing form), owned by Administration America LLC. </a:t>
            </a:r>
          </a:p>
          <a:p>
            <a:r>
              <a:rPr lang="en-US" dirty="0" err="1"/>
              <a:t>Opposers</a:t>
            </a:r>
            <a:r>
              <a:rPr lang="en-US" dirty="0"/>
              <a:t> allege that Administration America LLC, Financial Gap Administrator LLC, and Vehicle Service Administrator LLC are all subsidiaries of </a:t>
            </a:r>
            <a:r>
              <a:rPr lang="en-US" dirty="0" err="1"/>
              <a:t>Opposer</a:t>
            </a:r>
            <a:r>
              <a:rPr lang="en-US" dirty="0"/>
              <a:t> Wise </a:t>
            </a:r>
            <a:r>
              <a:rPr lang="en-US" dirty="0" err="1"/>
              <a:t>F&amp;I</a:t>
            </a:r>
            <a:r>
              <a:rPr lang="en-US" dirty="0"/>
              <a:t>, LLC.</a:t>
            </a:r>
          </a:p>
        </p:txBody>
      </p:sp>
    </p:spTree>
    <p:extLst>
      <p:ext uri="{BB962C8B-B14F-4D97-AF65-F5344CB8AC3E}">
        <p14:creationId xmlns:p14="http://schemas.microsoft.com/office/powerpoint/2010/main" val="2108821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54341"/>
            <a:ext cx="10058400" cy="5754848"/>
          </a:xfrm>
        </p:spPr>
        <p:txBody>
          <a:bodyPr>
            <a:normAutofit lnSpcReduction="10000"/>
          </a:bodyPr>
          <a:lstStyle/>
          <a:p>
            <a:r>
              <a:rPr lang="en-US" dirty="0"/>
              <a:t>Applicant contends that as a threshold matter a Section 2(d) claim predicated on a family of marks is not available to </a:t>
            </a:r>
            <a:r>
              <a:rPr lang="en-US" dirty="0" err="1"/>
              <a:t>Opposers</a:t>
            </a:r>
            <a:r>
              <a:rPr lang="en-US" dirty="0"/>
              <a:t> because </a:t>
            </a:r>
            <a:r>
              <a:rPr lang="en-US" dirty="0" err="1"/>
              <a:t>Opposers</a:t>
            </a:r>
            <a:r>
              <a:rPr lang="en-US" dirty="0"/>
              <a:t>’ pleaded marks and registrations are not owned by a single entity, and thus, as a matter of law, the common characteristic of the alleged family of marks cannot identify a common source of origin. Applicant further contends that </a:t>
            </a:r>
            <a:r>
              <a:rPr lang="en-US" dirty="0" err="1"/>
              <a:t>Opposers</a:t>
            </a:r>
            <a:r>
              <a:rPr lang="en-US" dirty="0"/>
              <a:t> have not alleged facts sufficient to support their allegation of ownership of a family of marks because </a:t>
            </a:r>
            <a:r>
              <a:rPr lang="en-US" dirty="0" err="1"/>
              <a:t>Opposers</a:t>
            </a:r>
            <a:r>
              <a:rPr lang="en-US" dirty="0"/>
              <a:t> have not alleged that the common characteristic of the marks is distinctive and that the marks have been used and promoted in such a manner that the public associates not only the individual marks, but the common characteristic of the family, with a single </a:t>
            </a:r>
            <a:r>
              <a:rPr lang="en-US" dirty="0" smtClean="0"/>
              <a:t>source.</a:t>
            </a:r>
          </a:p>
          <a:p>
            <a:r>
              <a:rPr lang="en-US" dirty="0"/>
              <a:t>Additionally, Applicant argues that </a:t>
            </a:r>
            <a:r>
              <a:rPr lang="en-US" dirty="0" err="1"/>
              <a:t>Opposers</a:t>
            </a:r>
            <a:r>
              <a:rPr lang="en-US" dirty="0"/>
              <a:t>’ Section 2(d) claim is predicated solely on an allegation of likelihood of confusion regarding the alleged family of marks, and not on the individual marks. It is Applicant’s position that if </a:t>
            </a:r>
            <a:r>
              <a:rPr lang="en-US" dirty="0" err="1"/>
              <a:t>Opposers</a:t>
            </a:r>
            <a:r>
              <a:rPr lang="en-US" dirty="0"/>
              <a:t>’ claim of ownership of a family of marks is dismissed, then the oppositions must be dismissed in their entireties because </a:t>
            </a:r>
            <a:r>
              <a:rPr lang="en-US" dirty="0" err="1"/>
              <a:t>Opposers</a:t>
            </a:r>
            <a:r>
              <a:rPr lang="en-US" dirty="0"/>
              <a:t> have not asserted the individual marks as independent bases for the Section 2(d) claim. </a:t>
            </a:r>
            <a:endParaRPr lang="en-US" dirty="0" smtClean="0"/>
          </a:p>
          <a:p>
            <a:r>
              <a:rPr lang="en-US" dirty="0" err="1"/>
              <a:t>Opposers</a:t>
            </a:r>
            <a:r>
              <a:rPr lang="en-US" dirty="0"/>
              <a:t> contend that the family of marks doctrine “does not require that the marks all be owned by one entity,” but only that the marks share a common origin where the shared characteristic of the marks is recognized as “indicative of a common origin of the goods [or services].”</a:t>
            </a:r>
          </a:p>
        </p:txBody>
      </p:sp>
    </p:spTree>
    <p:extLst>
      <p:ext uri="{BB962C8B-B14F-4D97-AF65-F5344CB8AC3E}">
        <p14:creationId xmlns:p14="http://schemas.microsoft.com/office/powerpoint/2010/main" val="2796231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69783"/>
            <a:ext cx="10058400" cy="5702417"/>
          </a:xfrm>
        </p:spPr>
        <p:txBody>
          <a:bodyPr>
            <a:noAutofit/>
          </a:bodyPr>
          <a:lstStyle/>
          <a:p>
            <a:r>
              <a:rPr lang="en-US" sz="2800" dirty="0"/>
              <a:t>The Board has not considered Applicant’s arguments that </a:t>
            </a:r>
            <a:r>
              <a:rPr lang="en-US" sz="2800" dirty="0" err="1"/>
              <a:t>Opposers</a:t>
            </a:r>
            <a:r>
              <a:rPr lang="en-US" sz="2800" dirty="0"/>
              <a:t> will be unable to prove that the pleaded marks and registrations constitute a family of marks. The purpose of a motion to dismiss is to test the sufficiency of the complaint, not to decide the merits of the case. </a:t>
            </a:r>
            <a:endParaRPr lang="en-US" sz="2800" dirty="0" smtClean="0"/>
          </a:p>
          <a:p>
            <a:r>
              <a:rPr lang="en-US" sz="2800" dirty="0"/>
              <a:t>A plaintiff must plead ownership of a family of marks in its complaint in order to rely on the marks as a family as a basis for sustaining the opposition at trial or in a motion for summary </a:t>
            </a:r>
            <a:r>
              <a:rPr lang="en-US" sz="2800" dirty="0" smtClean="0"/>
              <a:t>judgment.</a:t>
            </a:r>
          </a:p>
          <a:p>
            <a:r>
              <a:rPr lang="en-US" sz="2800" dirty="0"/>
              <a:t>The threshold issue is whether </a:t>
            </a:r>
            <a:r>
              <a:rPr lang="en-US" sz="2800" dirty="0" err="1"/>
              <a:t>Opposers</a:t>
            </a:r>
            <a:r>
              <a:rPr lang="en-US" sz="2800" dirty="0"/>
              <a:t> are entitled to allege a family of marks as a basis for a Section 2(d) claim when </a:t>
            </a:r>
            <a:r>
              <a:rPr lang="en-US" sz="2800" dirty="0" err="1"/>
              <a:t>Opposers</a:t>
            </a:r>
            <a:r>
              <a:rPr lang="en-US" sz="2800" dirty="0"/>
              <a:t>’ pleaded marks and registrations are not all owned by a single legal entity. </a:t>
            </a:r>
          </a:p>
        </p:txBody>
      </p:sp>
    </p:spTree>
    <p:extLst>
      <p:ext uri="{BB962C8B-B14F-4D97-AF65-F5344CB8AC3E}">
        <p14:creationId xmlns:p14="http://schemas.microsoft.com/office/powerpoint/2010/main" val="73939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33775"/>
          </a:xfrm>
        </p:spPr>
        <p:txBody>
          <a:bodyPr>
            <a:noAutofit/>
          </a:bodyPr>
          <a:lstStyle/>
          <a:p>
            <a:r>
              <a:rPr lang="en-US" sz="2400" dirty="0" err="1"/>
              <a:t>Wella</a:t>
            </a:r>
            <a:r>
              <a:rPr lang="en-US" sz="2400" dirty="0"/>
              <a:t> A.G. cases, In re </a:t>
            </a:r>
            <a:r>
              <a:rPr lang="en-US" sz="2400" dirty="0" err="1"/>
              <a:t>Wella</a:t>
            </a:r>
            <a:r>
              <a:rPr lang="en-US" sz="2400" dirty="0"/>
              <a:t> A.G., 787 F.2d 1549, 229 </a:t>
            </a:r>
            <a:r>
              <a:rPr lang="en-US" sz="2400" dirty="0" err="1"/>
              <a:t>USPQ</a:t>
            </a:r>
            <a:r>
              <a:rPr lang="en-US" sz="2400" dirty="0"/>
              <a:t> 274 (Fed. Cir. 1986) (</a:t>
            </a:r>
            <a:r>
              <a:rPr lang="en-US" sz="2400" dirty="0" err="1"/>
              <a:t>Wella</a:t>
            </a:r>
            <a:r>
              <a:rPr lang="en-US" sz="2400" dirty="0"/>
              <a:t> I) and In re </a:t>
            </a:r>
            <a:r>
              <a:rPr lang="en-US" sz="2400" dirty="0" err="1"/>
              <a:t>Wella</a:t>
            </a:r>
            <a:r>
              <a:rPr lang="en-US" sz="2400" dirty="0"/>
              <a:t> A.G., 5 USPQ2d 1359, 1361 (</a:t>
            </a:r>
            <a:r>
              <a:rPr lang="en-US" sz="2400" dirty="0" err="1"/>
              <a:t>TTAB</a:t>
            </a:r>
            <a:r>
              <a:rPr lang="en-US" sz="2400" dirty="0"/>
              <a:t> 1987) (</a:t>
            </a:r>
            <a:r>
              <a:rPr lang="en-US" sz="2400" dirty="0" err="1"/>
              <a:t>Wella</a:t>
            </a:r>
            <a:r>
              <a:rPr lang="en-US" sz="2400" dirty="0"/>
              <a:t> II), </a:t>
            </a:r>
            <a:r>
              <a:rPr lang="en-US" sz="2400" dirty="0" err="1"/>
              <a:t>rev’d</a:t>
            </a:r>
            <a:r>
              <a:rPr lang="en-US" sz="2400" dirty="0"/>
              <a:t> on other grounds, 8 USPQ2d 1365 (Fed. Cir. 1988)</a:t>
            </a:r>
          </a:p>
        </p:txBody>
      </p:sp>
      <p:sp>
        <p:nvSpPr>
          <p:cNvPr id="3" name="Content Placeholder 2"/>
          <p:cNvSpPr>
            <a:spLocks noGrp="1"/>
          </p:cNvSpPr>
          <p:nvPr>
            <p:ph idx="1"/>
          </p:nvPr>
        </p:nvSpPr>
        <p:spPr>
          <a:xfrm>
            <a:off x="1069848" y="1585519"/>
            <a:ext cx="10058400" cy="4586681"/>
          </a:xfrm>
        </p:spPr>
        <p:txBody>
          <a:bodyPr>
            <a:normAutofit fontScale="92500" lnSpcReduction="10000"/>
          </a:bodyPr>
          <a:lstStyle/>
          <a:p>
            <a:r>
              <a:rPr lang="en-US" dirty="0"/>
              <a:t>The question is whether, despite the similarity of the marks and the goods on which they are used, the public is likely to be confused about the source of the hair straightening products carrying the trademark “</a:t>
            </a:r>
            <a:r>
              <a:rPr lang="en-US" dirty="0" err="1"/>
              <a:t>WELLASTRATE</a:t>
            </a:r>
            <a:r>
              <a:rPr lang="en-US" dirty="0"/>
              <a:t>.” In other words, is the public likely to believe that the source of that product is </a:t>
            </a:r>
            <a:r>
              <a:rPr lang="en-US" dirty="0" err="1"/>
              <a:t>Wella</a:t>
            </a:r>
            <a:r>
              <a:rPr lang="en-US" dirty="0"/>
              <a:t> U.S. rather than the German company or the </a:t>
            </a:r>
            <a:r>
              <a:rPr lang="en-US" dirty="0" err="1"/>
              <a:t>Wella</a:t>
            </a:r>
            <a:r>
              <a:rPr lang="en-US" dirty="0"/>
              <a:t> organization. … If the </a:t>
            </a:r>
            <a:r>
              <a:rPr lang="en-US" dirty="0" err="1"/>
              <a:t>Wella</a:t>
            </a:r>
            <a:r>
              <a:rPr lang="en-US" dirty="0"/>
              <a:t> family of marks connotes to consumers only a single source for all </a:t>
            </a:r>
            <a:r>
              <a:rPr lang="en-US" dirty="0" err="1"/>
              <a:t>Wella</a:t>
            </a:r>
            <a:r>
              <a:rPr lang="en-US" dirty="0"/>
              <a:t> products, namely the </a:t>
            </a:r>
            <a:r>
              <a:rPr lang="en-US" dirty="0" err="1"/>
              <a:t>Wella</a:t>
            </a:r>
            <a:r>
              <a:rPr lang="en-US" dirty="0"/>
              <a:t> organization, it is difficult to see how </a:t>
            </a:r>
            <a:r>
              <a:rPr lang="en-US" dirty="0" err="1"/>
              <a:t>Wella</a:t>
            </a:r>
            <a:r>
              <a:rPr lang="en-US" dirty="0"/>
              <a:t> A.G.’s use of the mark “</a:t>
            </a:r>
            <a:r>
              <a:rPr lang="en-US" dirty="0" err="1"/>
              <a:t>WELLASTRATE</a:t>
            </a:r>
            <a:r>
              <a:rPr lang="en-US" dirty="0"/>
              <a:t>” would cause confusion as to source because of </a:t>
            </a:r>
            <a:r>
              <a:rPr lang="en-US" dirty="0" err="1"/>
              <a:t>Wella</a:t>
            </a:r>
            <a:r>
              <a:rPr lang="en-US" dirty="0"/>
              <a:t> U.S.’s use of other </a:t>
            </a:r>
            <a:r>
              <a:rPr lang="en-US" dirty="0" err="1"/>
              <a:t>Wella</a:t>
            </a:r>
            <a:r>
              <a:rPr lang="en-US" dirty="0"/>
              <a:t> marks. </a:t>
            </a:r>
            <a:endParaRPr lang="en-US" dirty="0" smtClean="0"/>
          </a:p>
          <a:p>
            <a:r>
              <a:rPr lang="en-US" dirty="0"/>
              <a:t>[A] determination must be made as to … whether purchasers would believe that particular goods or services emanate from a single source, when in fact those goods or services emanate from more than a single source. Clearly, the [Federal Circuit] views the concept of “source” as encompassing more than “legal entity.” Thus, in this case, we are required to determine whether </a:t>
            </a:r>
            <a:r>
              <a:rPr lang="en-US" dirty="0" err="1"/>
              <a:t>Wella</a:t>
            </a:r>
            <a:r>
              <a:rPr lang="en-US" dirty="0"/>
              <a:t> A.G. and </a:t>
            </a:r>
            <a:r>
              <a:rPr lang="en-US" dirty="0" err="1"/>
              <a:t>Wella</a:t>
            </a:r>
            <a:r>
              <a:rPr lang="en-US" dirty="0"/>
              <a:t> U.S. are the same source or different sources. If we find that the two entities are the same source, there could, of course, be no confusion as to source, and the refusal under Section 2(d) may not stand. The question of whether </a:t>
            </a:r>
            <a:r>
              <a:rPr lang="en-US" dirty="0" err="1"/>
              <a:t>Wella</a:t>
            </a:r>
            <a:r>
              <a:rPr lang="en-US" dirty="0"/>
              <a:t> U.S. and </a:t>
            </a:r>
            <a:r>
              <a:rPr lang="en-US" dirty="0" err="1"/>
              <a:t>Wella</a:t>
            </a:r>
            <a:r>
              <a:rPr lang="en-US" dirty="0"/>
              <a:t> A.G. are the same source is a question of fact. </a:t>
            </a:r>
            <a:endParaRPr lang="en-US" dirty="0"/>
          </a:p>
        </p:txBody>
      </p:sp>
    </p:spTree>
    <p:extLst>
      <p:ext uri="{BB962C8B-B14F-4D97-AF65-F5344CB8AC3E}">
        <p14:creationId xmlns:p14="http://schemas.microsoft.com/office/powerpoint/2010/main" val="256543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USTPO</a:t>
            </a:r>
            <a:r>
              <a:rPr lang="en-US" dirty="0" smtClean="0"/>
              <a:t> </a:t>
            </a:r>
            <a:r>
              <a:rPr lang="en-US" sz="3600" dirty="0" smtClean="0">
                <a:hlinkClick r:id="rId2"/>
              </a:rPr>
              <a:t>https</a:t>
            </a:r>
            <a:r>
              <a:rPr lang="en-US" sz="3600" dirty="0">
                <a:hlinkClick r:id="rId2"/>
              </a:rPr>
              <a:t>://</a:t>
            </a:r>
            <a:r>
              <a:rPr lang="en-US" sz="3600" dirty="0" smtClean="0">
                <a:hlinkClick r:id="rId2"/>
              </a:rPr>
              <a:t>www.youtube.com/watch?v=mBS0OWGUidc</a:t>
            </a:r>
            <a:r>
              <a:rPr lang="en-US" sz="3600" dirty="0" smtClean="0"/>
              <a:t> </a:t>
            </a:r>
            <a:endParaRPr lang="en-US" sz="3600" dirty="0"/>
          </a:p>
        </p:txBody>
      </p:sp>
      <p:sp>
        <p:nvSpPr>
          <p:cNvPr id="3" name="Content Placeholder 2"/>
          <p:cNvSpPr>
            <a:spLocks noGrp="1"/>
          </p:cNvSpPr>
          <p:nvPr>
            <p:ph idx="1"/>
          </p:nvPr>
        </p:nvSpPr>
        <p:spPr>
          <a:xfrm>
            <a:off x="1069848" y="1887523"/>
            <a:ext cx="10058400" cy="4630723"/>
          </a:xfrm>
        </p:spPr>
        <p:txBody>
          <a:bodyPr>
            <a:normAutofit fontScale="92500"/>
          </a:bodyPr>
          <a:lstStyle/>
          <a:p>
            <a:r>
              <a:rPr lang="en-US" sz="3200" dirty="0" smtClean="0"/>
              <a:t>Filing an application on paper - $600 instead of $375 and requires petition to director</a:t>
            </a:r>
          </a:p>
          <a:p>
            <a:r>
              <a:rPr lang="en-US" sz="3200" dirty="0" smtClean="0"/>
              <a:t>Filing TEAS application - $400 instead of $325</a:t>
            </a:r>
          </a:p>
          <a:p>
            <a:r>
              <a:rPr lang="en-US" sz="3200" dirty="0" smtClean="0"/>
              <a:t>TEAS Plus and RF applications remain the same</a:t>
            </a:r>
          </a:p>
          <a:p>
            <a:pPr lvl="1"/>
            <a:r>
              <a:rPr lang="en-US" sz="2800" dirty="0" smtClean="0"/>
              <a:t>BUT if you mess something up and can’t claim TEAS Plus, $125 instead of $50</a:t>
            </a:r>
          </a:p>
          <a:p>
            <a:r>
              <a:rPr lang="en-US" sz="3200" dirty="0" smtClean="0"/>
              <a:t>Request to divide filed on paper - $200 instead of $100 </a:t>
            </a:r>
          </a:p>
          <a:p>
            <a:r>
              <a:rPr lang="en-US" sz="3200" dirty="0" smtClean="0"/>
              <a:t>Renewals on paper - $500 instead of $400</a:t>
            </a:r>
          </a:p>
          <a:p>
            <a:r>
              <a:rPr lang="en-US" sz="3200" dirty="0" smtClean="0"/>
              <a:t>Grace period renewals on paper $200 instead of $100</a:t>
            </a:r>
          </a:p>
          <a:p>
            <a:pPr marL="0" indent="0">
              <a:buNone/>
            </a:pPr>
            <a:endParaRPr lang="en-US" dirty="0" smtClean="0"/>
          </a:p>
          <a:p>
            <a:endParaRPr lang="en-US" dirty="0"/>
          </a:p>
        </p:txBody>
      </p:sp>
    </p:spTree>
    <p:extLst>
      <p:ext uri="{BB962C8B-B14F-4D97-AF65-F5344CB8AC3E}">
        <p14:creationId xmlns:p14="http://schemas.microsoft.com/office/powerpoint/2010/main" val="3376247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well, well</a:t>
            </a:r>
            <a:endParaRPr lang="en-US" dirty="0"/>
          </a:p>
        </p:txBody>
      </p:sp>
      <p:sp>
        <p:nvSpPr>
          <p:cNvPr id="3" name="Content Placeholder 2"/>
          <p:cNvSpPr>
            <a:spLocks noGrp="1"/>
          </p:cNvSpPr>
          <p:nvPr>
            <p:ph idx="1"/>
          </p:nvPr>
        </p:nvSpPr>
        <p:spPr>
          <a:xfrm>
            <a:off x="1069848" y="1820411"/>
            <a:ext cx="10058400" cy="4351789"/>
          </a:xfrm>
        </p:spPr>
        <p:txBody>
          <a:bodyPr>
            <a:normAutofit lnSpcReduction="10000"/>
          </a:bodyPr>
          <a:lstStyle/>
          <a:p>
            <a:r>
              <a:rPr lang="en-US" dirty="0"/>
              <a:t>We agree with </a:t>
            </a:r>
            <a:r>
              <a:rPr lang="en-US" dirty="0" err="1"/>
              <a:t>Opposers</a:t>
            </a:r>
            <a:r>
              <a:rPr lang="en-US" dirty="0"/>
              <a:t> that in the context of the “family of marks” inquiry, the concept of common origin (“source”) may encompass more than one entity. In view of the </a:t>
            </a:r>
            <a:r>
              <a:rPr lang="en-US" dirty="0" err="1"/>
              <a:t>Wella</a:t>
            </a:r>
            <a:r>
              <a:rPr lang="en-US" dirty="0"/>
              <a:t> I and </a:t>
            </a:r>
            <a:r>
              <a:rPr lang="en-US" dirty="0" err="1"/>
              <a:t>Wella</a:t>
            </a:r>
            <a:r>
              <a:rPr lang="en-US" dirty="0"/>
              <a:t> II decisions, it logically follows that related entities can rely on a family of marks as a basis for a Section 2(d) claim – notwithstanding the fact that the pleaded marks are not all owned by a single entity – if the complaint contains sufficient factual allegations that they are related, and that there is unity of control over the pleaded marks such that the marks are indicative of a single source, and all of the other elements for pleading a family of marks are </a:t>
            </a:r>
            <a:r>
              <a:rPr lang="en-US" dirty="0" smtClean="0"/>
              <a:t>satisfied</a:t>
            </a:r>
          </a:p>
          <a:p>
            <a:r>
              <a:rPr lang="en-US" dirty="0" smtClean="0"/>
              <a:t>With </a:t>
            </a:r>
            <a:r>
              <a:rPr lang="en-US" dirty="0"/>
              <a:t>respect to unity of control, the Board stated in </a:t>
            </a:r>
            <a:r>
              <a:rPr lang="en-US" dirty="0" err="1"/>
              <a:t>Wella</a:t>
            </a:r>
            <a:r>
              <a:rPr lang="en-US" dirty="0"/>
              <a:t> II that: Besides the existence of a legal relationship, there must also be a unity of control over the use of the trademarks. “Control” and “source” are inextricably linked. If, notwithstanding the legal relationship between entities, each entity exclusively controls the nature and quality of the goods to which it applies one or more of the various “</a:t>
            </a:r>
            <a:r>
              <a:rPr lang="en-US" dirty="0" err="1"/>
              <a:t>WELLA</a:t>
            </a:r>
            <a:r>
              <a:rPr lang="en-US" dirty="0"/>
              <a:t>” trademarks, the two entities are in fact separate sources. </a:t>
            </a:r>
            <a:r>
              <a:rPr lang="en-US" dirty="0" err="1"/>
              <a:t>Wella</a:t>
            </a:r>
            <a:r>
              <a:rPr lang="en-US" dirty="0"/>
              <a:t> II, 5 USPQ2d at 1361. </a:t>
            </a:r>
          </a:p>
        </p:txBody>
      </p:sp>
    </p:spTree>
    <p:extLst>
      <p:ext uri="{BB962C8B-B14F-4D97-AF65-F5344CB8AC3E}">
        <p14:creationId xmlns:p14="http://schemas.microsoft.com/office/powerpoint/2010/main" val="3179974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37563"/>
            <a:ext cx="10058400" cy="5534637"/>
          </a:xfrm>
        </p:spPr>
        <p:txBody>
          <a:bodyPr>
            <a:normAutofit fontScale="92500" lnSpcReduction="10000"/>
          </a:bodyPr>
          <a:lstStyle/>
          <a:p>
            <a:r>
              <a:rPr lang="en-US" dirty="0"/>
              <a:t>Here, </a:t>
            </a:r>
            <a:r>
              <a:rPr lang="en-US" dirty="0" err="1"/>
              <a:t>Opposers</a:t>
            </a:r>
            <a:r>
              <a:rPr lang="en-US" dirty="0"/>
              <a:t> plead only that </a:t>
            </a:r>
            <a:r>
              <a:rPr lang="en-US" dirty="0" err="1"/>
              <a:t>Opposers</a:t>
            </a:r>
            <a:r>
              <a:rPr lang="en-US" dirty="0"/>
              <a:t> Administration America LLC, Financial Gap Administrator LLC, and Vehicle Service Administrator LLC “are each subsidiaries of [</a:t>
            </a:r>
            <a:r>
              <a:rPr lang="en-US" dirty="0" err="1"/>
              <a:t>Opposer</a:t>
            </a:r>
            <a:r>
              <a:rPr lang="en-US" dirty="0"/>
              <a:t>] Wise </a:t>
            </a:r>
            <a:r>
              <a:rPr lang="en-US" dirty="0" err="1"/>
              <a:t>F&amp;I</a:t>
            </a:r>
            <a:r>
              <a:rPr lang="en-US" dirty="0" smtClean="0"/>
              <a:t>.” . . </a:t>
            </a:r>
            <a:r>
              <a:rPr lang="en-US" dirty="0"/>
              <a:t>. </a:t>
            </a:r>
            <a:r>
              <a:rPr lang="en-US" dirty="0" err="1"/>
              <a:t>Opposers</a:t>
            </a:r>
            <a:r>
              <a:rPr lang="en-US" dirty="0"/>
              <a:t> have failed to allege that the use of the pleaded marks and the nature and quality of the services sold under the pleaded marks by the different </a:t>
            </a:r>
            <a:r>
              <a:rPr lang="en-US" dirty="0" err="1"/>
              <a:t>Opposers</a:t>
            </a:r>
            <a:r>
              <a:rPr lang="en-US" dirty="0"/>
              <a:t> are controlled by one of the </a:t>
            </a:r>
            <a:r>
              <a:rPr lang="en-US" dirty="0" err="1"/>
              <a:t>Opposers</a:t>
            </a:r>
            <a:r>
              <a:rPr lang="en-US" dirty="0"/>
              <a:t> such that the marks identify a single source for all of the services identified by the respective marks. “What establishes ‘unity of control’ depends on the circumstances in every case</a:t>
            </a:r>
            <a:r>
              <a:rPr lang="en-US" dirty="0" smtClean="0"/>
              <a:t>.” </a:t>
            </a:r>
            <a:r>
              <a:rPr lang="de-DE" dirty="0"/>
              <a:t>In re Wacker Neuson SE, 97 USPQ2d 1408, 1413 (TTAB 2010).</a:t>
            </a:r>
            <a:endParaRPr lang="en-US" dirty="0" smtClean="0"/>
          </a:p>
          <a:p>
            <a:r>
              <a:rPr lang="en-US" dirty="0"/>
              <a:t>Pursuant to </a:t>
            </a:r>
            <a:r>
              <a:rPr lang="en-US" dirty="0" err="1"/>
              <a:t>Wella</a:t>
            </a:r>
            <a:r>
              <a:rPr lang="en-US" dirty="0"/>
              <a:t> II, in addition to the existence of a legal relationship, there must also be a unity of control over the use of the marks and the nature and quality of the goods or services to which the marks apply. </a:t>
            </a:r>
            <a:r>
              <a:rPr lang="en-US" dirty="0" err="1"/>
              <a:t>Wella</a:t>
            </a:r>
            <a:r>
              <a:rPr lang="en-US" dirty="0"/>
              <a:t> II, 5 USPQ2d at 1361. In </a:t>
            </a:r>
            <a:r>
              <a:rPr lang="en-US" dirty="0" err="1"/>
              <a:t>Wella</a:t>
            </a:r>
            <a:r>
              <a:rPr lang="en-US" dirty="0"/>
              <a:t> II “unity of control” was found to exist because the applicant, </a:t>
            </a:r>
            <a:r>
              <a:rPr lang="en-US" dirty="0" err="1"/>
              <a:t>Wella</a:t>
            </a:r>
            <a:r>
              <a:rPr lang="en-US" dirty="0"/>
              <a:t> AG, owned substantially all of the outstanding stock of the registrant, </a:t>
            </a:r>
            <a:r>
              <a:rPr lang="en-US" dirty="0" err="1"/>
              <a:t>Wella</a:t>
            </a:r>
            <a:r>
              <a:rPr lang="en-US" dirty="0"/>
              <a:t> (USA), and “thus control[led] the activities and operations of </a:t>
            </a:r>
            <a:r>
              <a:rPr lang="en-US" dirty="0" err="1"/>
              <a:t>Wella</a:t>
            </a:r>
            <a:r>
              <a:rPr lang="en-US" dirty="0"/>
              <a:t> U.S., including the selection, adoption and use of the trademarks.” Id. </a:t>
            </a:r>
            <a:endParaRPr lang="en-US" dirty="0" smtClean="0"/>
          </a:p>
          <a:p>
            <a:r>
              <a:rPr lang="en-US" dirty="0"/>
              <a:t>We find that an allegation of “unity of control” is a necessary element for asserting a claim under Section 2(d) on the basis of a family of marks based on marks owned by separate legal entities. Because </a:t>
            </a:r>
            <a:r>
              <a:rPr lang="en-US" dirty="0" err="1"/>
              <a:t>Opposers</a:t>
            </a:r>
            <a:r>
              <a:rPr lang="en-US" dirty="0"/>
              <a:t> have not made such an allegation, the notice of opposition fails to state a Section 2(d) claim based on the ownership of a family of marks. </a:t>
            </a:r>
          </a:p>
        </p:txBody>
      </p:sp>
    </p:spTree>
    <p:extLst>
      <p:ext uri="{BB962C8B-B14F-4D97-AF65-F5344CB8AC3E}">
        <p14:creationId xmlns:p14="http://schemas.microsoft.com/office/powerpoint/2010/main" val="2418537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268448"/>
            <a:ext cx="10058400" cy="5903752"/>
          </a:xfrm>
        </p:spPr>
        <p:txBody>
          <a:bodyPr>
            <a:normAutofit fontScale="92500" lnSpcReduction="10000"/>
          </a:bodyPr>
          <a:lstStyle/>
          <a:p>
            <a:r>
              <a:rPr lang="en-US" dirty="0"/>
              <a:t>We next consider Applicant’s contention that apart from the ownership issue, </a:t>
            </a:r>
            <a:r>
              <a:rPr lang="en-US" dirty="0" err="1"/>
              <a:t>Opposers</a:t>
            </a:r>
            <a:r>
              <a:rPr lang="en-US" dirty="0"/>
              <a:t> have not set forth in the notice of opposition facts sufficient to support the allegation that the pleaded marks constitute a family. Applicant correctly cites authority for the proposition that “[s]imply using a series of similar marks does not of itself establish the existence of a family.” </a:t>
            </a:r>
            <a:endParaRPr lang="en-US" dirty="0" smtClean="0"/>
          </a:p>
          <a:p>
            <a:r>
              <a:rPr lang="en-US" dirty="0"/>
              <a:t>To assert ownership of a family of marks a plaintiff must allege, and ultimately prove: (1) prior use of marks sharing a recognizable common characteristic; (2) that the common characteristic is distinctive (i.e., not descriptive or highly suggestive or so commonly used in the trade that it cannot function as the distinguishing feature of any party’s mark); and (3) that prior to the defendant’s first use (or constructive first use) of its involved mark, plaintiff’s marks have been used and advertised in promotional material or in everyday sales activities in such a manner as to create common exposure and thereafter recognition among the purchasing public such that the common characteristic is itself indicative of a common origin of the goods or services. </a:t>
            </a:r>
            <a:endParaRPr lang="en-US" dirty="0" smtClean="0"/>
          </a:p>
          <a:p>
            <a:r>
              <a:rPr lang="en-US" dirty="0"/>
              <a:t>Here, </a:t>
            </a:r>
            <a:r>
              <a:rPr lang="en-US" dirty="0" err="1"/>
              <a:t>Opposers</a:t>
            </a:r>
            <a:r>
              <a:rPr lang="en-US" dirty="0"/>
              <a:t> allege prior use and ownership of marks sharing the common characteristic “WISE.” </a:t>
            </a:r>
            <a:r>
              <a:rPr lang="en-US" dirty="0" smtClean="0"/>
              <a:t>. . . However</a:t>
            </a:r>
            <a:r>
              <a:rPr lang="en-US" dirty="0"/>
              <a:t>, </a:t>
            </a:r>
            <a:r>
              <a:rPr lang="en-US" dirty="0" err="1"/>
              <a:t>Opposers</a:t>
            </a:r>
            <a:r>
              <a:rPr lang="en-US" dirty="0"/>
              <a:t>’ claim is factually deficient because </a:t>
            </a:r>
            <a:r>
              <a:rPr lang="en-US" dirty="0" err="1"/>
              <a:t>Opposers</a:t>
            </a:r>
            <a:r>
              <a:rPr lang="en-US" dirty="0"/>
              <a:t> have failed to plead that the common element “WISE” is </a:t>
            </a:r>
            <a:r>
              <a:rPr lang="en-US" dirty="0" smtClean="0"/>
              <a:t>distinctive. . </a:t>
            </a:r>
            <a:r>
              <a:rPr lang="en-US" dirty="0"/>
              <a:t>. . Additionally, </a:t>
            </a:r>
            <a:r>
              <a:rPr lang="en-US" dirty="0" err="1"/>
              <a:t>Opposers</a:t>
            </a:r>
            <a:r>
              <a:rPr lang="en-US" dirty="0"/>
              <a:t> have failed to adequately plead that their marks, or a number of them, have been used and advertised in such a manner that the public associates not only the individual marks, but the common characteristic of the putative family, with a single source. </a:t>
            </a:r>
            <a:r>
              <a:rPr lang="en-US" dirty="0" smtClean="0"/>
              <a:t>. . . Because </a:t>
            </a:r>
            <a:r>
              <a:rPr lang="en-US" dirty="0" err="1"/>
              <a:t>Opposers</a:t>
            </a:r>
            <a:r>
              <a:rPr lang="en-US" dirty="0"/>
              <a:t> have failed to allege all of the necessary elements of a family of marks claim, the notice of opposition fails to state a claim upon which relief can be granted. </a:t>
            </a:r>
          </a:p>
        </p:txBody>
      </p:sp>
    </p:spTree>
    <p:extLst>
      <p:ext uri="{BB962C8B-B14F-4D97-AF65-F5344CB8AC3E}">
        <p14:creationId xmlns:p14="http://schemas.microsoft.com/office/powerpoint/2010/main" val="2096920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419669"/>
          </a:xfrm>
        </p:spPr>
        <p:txBody>
          <a:bodyPr/>
          <a:lstStyle/>
          <a:p>
            <a:r>
              <a:rPr lang="en-US" dirty="0" smtClean="0"/>
              <a:t>Much ado over nothing.</a:t>
            </a:r>
            <a:endParaRPr lang="en-US" dirty="0"/>
          </a:p>
        </p:txBody>
      </p:sp>
      <p:sp>
        <p:nvSpPr>
          <p:cNvPr id="3" name="Content Placeholder 2"/>
          <p:cNvSpPr>
            <a:spLocks noGrp="1"/>
          </p:cNvSpPr>
          <p:nvPr>
            <p:ph idx="1"/>
          </p:nvPr>
        </p:nvSpPr>
        <p:spPr/>
        <p:txBody>
          <a:bodyPr>
            <a:normAutofit/>
          </a:bodyPr>
          <a:lstStyle/>
          <a:p>
            <a:r>
              <a:rPr lang="en-US" dirty="0" smtClean="0"/>
              <a:t>Board also found that </a:t>
            </a:r>
            <a:r>
              <a:rPr lang="en-US" dirty="0" err="1" smtClean="0"/>
              <a:t>opposer</a:t>
            </a:r>
            <a:r>
              <a:rPr lang="en-US" dirty="0" smtClean="0"/>
              <a:t> did not plead registrations individually</a:t>
            </a:r>
          </a:p>
          <a:p>
            <a:pPr lvl="1"/>
            <a:r>
              <a:rPr lang="en-US" dirty="0" err="1"/>
              <a:t>Opposers</a:t>
            </a:r>
            <a:r>
              <a:rPr lang="en-US" dirty="0"/>
              <a:t>’ allegations regarding their pleaded marks and registrations are set forth in what amounts to a single set of broad allegations. . . . If </a:t>
            </a:r>
            <a:r>
              <a:rPr lang="en-US" dirty="0" err="1"/>
              <a:t>Opposers</a:t>
            </a:r>
            <a:r>
              <a:rPr lang="en-US" dirty="0"/>
              <a:t> avail themselves of the opportunity to file amended notices of opposition, as provided for at the end of this order, then in the amended notices </a:t>
            </a:r>
            <a:r>
              <a:rPr lang="en-US" dirty="0" err="1"/>
              <a:t>Opposers</a:t>
            </a:r>
            <a:r>
              <a:rPr lang="en-US" dirty="0"/>
              <a:t> must set forth each pleaded mark and registration in a separate numbered paragraph so that Applicant can separately admit or deny </a:t>
            </a:r>
            <a:r>
              <a:rPr lang="en-US" dirty="0" err="1"/>
              <a:t>Opposers</a:t>
            </a:r>
            <a:r>
              <a:rPr lang="en-US" dirty="0"/>
              <a:t>’ allegations with respect to each one. </a:t>
            </a:r>
          </a:p>
          <a:p>
            <a:r>
              <a:rPr lang="en-US" dirty="0" err="1" smtClean="0"/>
              <a:t>Opposer</a:t>
            </a:r>
            <a:r>
              <a:rPr lang="en-US" dirty="0" smtClean="0"/>
              <a:t> filed Amended Notice of Opposition still based on family of marks and also on the individual marks</a:t>
            </a:r>
          </a:p>
          <a:p>
            <a:r>
              <a:rPr lang="en-US" dirty="0" smtClean="0"/>
              <a:t>Applicant has answered.</a:t>
            </a:r>
          </a:p>
          <a:p>
            <a:endParaRPr lang="en-US" dirty="0" smtClean="0"/>
          </a:p>
          <a:p>
            <a:endParaRPr lang="en-US" dirty="0" smtClean="0"/>
          </a:p>
          <a:p>
            <a:pPr marL="274320" lvl="1" indent="0">
              <a:buNone/>
            </a:pPr>
            <a:endParaRPr lang="en-US" dirty="0" smtClean="0"/>
          </a:p>
          <a:p>
            <a:endParaRPr lang="en-US" dirty="0"/>
          </a:p>
        </p:txBody>
      </p:sp>
    </p:spTree>
    <p:extLst>
      <p:ext uri="{BB962C8B-B14F-4D97-AF65-F5344CB8AC3E}">
        <p14:creationId xmlns:p14="http://schemas.microsoft.com/office/powerpoint/2010/main" val="164524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22121"/>
            <a:ext cx="10058400" cy="5350079"/>
          </a:xfrm>
        </p:spPr>
        <p:txBody>
          <a:bodyPr>
            <a:normAutofit/>
          </a:bodyPr>
          <a:lstStyle/>
          <a:p>
            <a:r>
              <a:rPr lang="en-US" sz="2800" dirty="0"/>
              <a:t>Section 8 affidavit on paper - $225 instead of $100</a:t>
            </a:r>
          </a:p>
          <a:p>
            <a:r>
              <a:rPr lang="en-US" sz="2800" dirty="0"/>
              <a:t>Section 8 affidavit online - $125 instead of $100</a:t>
            </a:r>
          </a:p>
          <a:p>
            <a:r>
              <a:rPr lang="en-US" sz="2800" dirty="0"/>
              <a:t>Section 15 affidavit on paper - $200 instead of $100</a:t>
            </a:r>
          </a:p>
          <a:p>
            <a:r>
              <a:rPr lang="en-US" sz="2800" dirty="0"/>
              <a:t>New registration certificates, certificates of correction, amendments on paper, statements of use, petitions to the director - $200 instead of $100</a:t>
            </a:r>
          </a:p>
          <a:p>
            <a:r>
              <a:rPr lang="en-US" sz="2800" dirty="0"/>
              <a:t>Extensions of time to file statement of use </a:t>
            </a:r>
            <a:r>
              <a:rPr lang="en-US" sz="2800" dirty="0" smtClean="0"/>
              <a:t>-$</a:t>
            </a:r>
            <a:r>
              <a:rPr lang="en-US" sz="2800" dirty="0"/>
              <a:t>125 instead of $150 (on paper $225)</a:t>
            </a:r>
          </a:p>
          <a:p>
            <a:r>
              <a:rPr lang="en-US" sz="2800" dirty="0"/>
              <a:t>Renewals, Section 15, new/correction certificates, amendments, statements of use, petitions to the director online – no change</a:t>
            </a:r>
          </a:p>
          <a:p>
            <a:endParaRPr lang="en-US" dirty="0"/>
          </a:p>
        </p:txBody>
      </p:sp>
    </p:spTree>
    <p:extLst>
      <p:ext uri="{BB962C8B-B14F-4D97-AF65-F5344CB8AC3E}">
        <p14:creationId xmlns:p14="http://schemas.microsoft.com/office/powerpoint/2010/main" val="312385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33107"/>
          </a:xfrm>
        </p:spPr>
        <p:txBody>
          <a:bodyPr>
            <a:normAutofit fontScale="90000"/>
          </a:bodyPr>
          <a:lstStyle/>
          <a:p>
            <a:pPr algn="ctr"/>
            <a:r>
              <a:rPr lang="en-US" sz="2400" dirty="0" err="1" smtClean="0"/>
              <a:t>TTAB</a:t>
            </a:r>
            <a:r>
              <a:rPr lang="en-US" sz="2400" dirty="0" smtClean="0"/>
              <a:t> Changes</a:t>
            </a:r>
            <a:br>
              <a:rPr lang="en-US" sz="2400" dirty="0" smtClean="0"/>
            </a:br>
            <a:r>
              <a:rPr lang="en-US" sz="2400" dirty="0" smtClean="0"/>
              <a:t>Coming Soon to a case near you </a:t>
            </a:r>
            <a:br>
              <a:rPr lang="en-US" sz="2400" dirty="0" smtClean="0"/>
            </a:br>
            <a:r>
              <a:rPr lang="en-US" sz="2400" dirty="0" smtClean="0"/>
              <a:t>January 14, 2017</a:t>
            </a:r>
            <a:endParaRPr lang="en-US" sz="2400" dirty="0"/>
          </a:p>
        </p:txBody>
      </p:sp>
      <p:sp>
        <p:nvSpPr>
          <p:cNvPr id="3" name="Content Placeholder 2"/>
          <p:cNvSpPr>
            <a:spLocks noGrp="1"/>
          </p:cNvSpPr>
          <p:nvPr>
            <p:ph idx="1"/>
          </p:nvPr>
        </p:nvSpPr>
        <p:spPr>
          <a:xfrm>
            <a:off x="1069848" y="1333851"/>
            <a:ext cx="10058400" cy="5075338"/>
          </a:xfrm>
        </p:spPr>
        <p:txBody>
          <a:bodyPr>
            <a:normAutofit fontScale="85000" lnSpcReduction="20000"/>
          </a:bodyPr>
          <a:lstStyle/>
          <a:p>
            <a:r>
              <a:rPr lang="en-US" dirty="0" smtClean="0"/>
              <a:t>Applies to All Pending Cases</a:t>
            </a:r>
          </a:p>
          <a:p>
            <a:r>
              <a:rPr lang="en-US" dirty="0" smtClean="0"/>
              <a:t>Must </a:t>
            </a:r>
            <a:r>
              <a:rPr lang="en-US" dirty="0" smtClean="0"/>
              <a:t>File Electronically</a:t>
            </a:r>
          </a:p>
          <a:p>
            <a:r>
              <a:rPr lang="en-US" dirty="0" smtClean="0"/>
              <a:t>Filing Fees are $400 Instead of $300 ($500 if filed on paper)</a:t>
            </a:r>
          </a:p>
          <a:p>
            <a:r>
              <a:rPr lang="en-US" dirty="0" smtClean="0"/>
              <a:t>Extensions of Time to Oppose - $100 for First and $200 for Section ($200 and $300 for paper) </a:t>
            </a:r>
          </a:p>
          <a:p>
            <a:pPr lvl="1"/>
            <a:r>
              <a:rPr lang="en-US" dirty="0" smtClean="0"/>
              <a:t>Per application, not per Class</a:t>
            </a:r>
          </a:p>
          <a:p>
            <a:r>
              <a:rPr lang="en-US" dirty="0" smtClean="0"/>
              <a:t>Already in Effect – Revised Protective Order</a:t>
            </a:r>
          </a:p>
          <a:p>
            <a:pPr lvl="1"/>
            <a:r>
              <a:rPr lang="en-US" dirty="0">
                <a:hlinkClick r:id="rId2"/>
              </a:rPr>
              <a:t>https://</a:t>
            </a:r>
            <a:r>
              <a:rPr lang="en-US" dirty="0" smtClean="0">
                <a:hlinkClick r:id="rId2"/>
              </a:rPr>
              <a:t>www.uspto.gov/trademarks-application-process/appealing-trademark-decisions/standard-documents-and-guidelines-0</a:t>
            </a:r>
            <a:endParaRPr lang="en-US" dirty="0" smtClean="0"/>
          </a:p>
          <a:p>
            <a:r>
              <a:rPr lang="en-US" dirty="0" smtClean="0"/>
              <a:t>Limits to RFP, Interrogatories and </a:t>
            </a:r>
            <a:r>
              <a:rPr lang="en-US" dirty="0" err="1" smtClean="0"/>
              <a:t>RFA</a:t>
            </a:r>
            <a:r>
              <a:rPr lang="en-US" dirty="0" smtClean="0"/>
              <a:t> – 75 apiece</a:t>
            </a:r>
          </a:p>
          <a:p>
            <a:pPr lvl="1"/>
            <a:r>
              <a:rPr lang="en-US" dirty="0" smtClean="0"/>
              <a:t>May move for good cause to exceed</a:t>
            </a:r>
          </a:p>
          <a:p>
            <a:r>
              <a:rPr lang="en-US" dirty="0" smtClean="0"/>
              <a:t>No Longer Need to Serve Complaint Upon Filing</a:t>
            </a:r>
          </a:p>
          <a:p>
            <a:r>
              <a:rPr lang="en-US" dirty="0" smtClean="0"/>
              <a:t>Proceedings Automatically </a:t>
            </a:r>
            <a:r>
              <a:rPr lang="en-US" dirty="0"/>
              <a:t>S</a:t>
            </a:r>
            <a:r>
              <a:rPr lang="en-US" dirty="0" smtClean="0"/>
              <a:t>uspended Upon </a:t>
            </a:r>
            <a:r>
              <a:rPr lang="en-US" dirty="0"/>
              <a:t>F</a:t>
            </a:r>
            <a:r>
              <a:rPr lang="en-US" dirty="0" smtClean="0"/>
              <a:t>iling of Dispositive Motions</a:t>
            </a:r>
          </a:p>
          <a:p>
            <a:r>
              <a:rPr lang="en-US" dirty="0" smtClean="0"/>
              <a:t>Service by Email Only*</a:t>
            </a:r>
          </a:p>
          <a:p>
            <a:pPr lvl="1"/>
            <a:r>
              <a:rPr lang="en-US" dirty="0"/>
              <a:t>Unless parties agree otherwise</a:t>
            </a:r>
          </a:p>
          <a:p>
            <a:r>
              <a:rPr lang="en-US" dirty="0" smtClean="0"/>
              <a:t>No More Mail Time</a:t>
            </a:r>
          </a:p>
          <a:p>
            <a:r>
              <a:rPr lang="en-US" dirty="0" smtClean="0"/>
              <a:t>All 15 Response Periods Are Now 20</a:t>
            </a:r>
          </a:p>
          <a:p>
            <a:pPr lvl="1"/>
            <a:r>
              <a:rPr lang="en-US" dirty="0" err="1" smtClean="0"/>
              <a:t>MSJ</a:t>
            </a:r>
            <a:r>
              <a:rPr lang="en-US" dirty="0" smtClean="0"/>
              <a:t> response periods remain 30 days and reply is now 20 days</a:t>
            </a:r>
          </a:p>
        </p:txBody>
      </p:sp>
    </p:spTree>
    <p:extLst>
      <p:ext uri="{BB962C8B-B14F-4D97-AF65-F5344CB8AC3E}">
        <p14:creationId xmlns:p14="http://schemas.microsoft.com/office/powerpoint/2010/main" val="147056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377505"/>
            <a:ext cx="10058400" cy="5794695"/>
          </a:xfrm>
        </p:spPr>
        <p:txBody>
          <a:bodyPr>
            <a:normAutofit fontScale="77500" lnSpcReduction="20000"/>
          </a:bodyPr>
          <a:lstStyle/>
          <a:p>
            <a:r>
              <a:rPr lang="en-US" sz="3200" dirty="0" smtClean="0"/>
              <a:t>Only Get 30 Days to Respond to Discovery</a:t>
            </a:r>
          </a:p>
          <a:p>
            <a:r>
              <a:rPr lang="en-US" sz="3200" dirty="0" smtClean="0"/>
              <a:t>Must Serve Discovery Early Enough for Responses to be Served Prior to Close of Discovery*</a:t>
            </a:r>
          </a:p>
          <a:p>
            <a:pPr lvl="1"/>
            <a:r>
              <a:rPr lang="en-US" sz="2800" dirty="0" smtClean="0"/>
              <a:t>Unless discovery is served before the date the discovery rules come into effect</a:t>
            </a:r>
          </a:p>
          <a:p>
            <a:pPr lvl="1"/>
            <a:r>
              <a:rPr lang="en-US" sz="2800" dirty="0" smtClean="0"/>
              <a:t>Duty to supplement continues after close of discovery</a:t>
            </a:r>
          </a:p>
          <a:p>
            <a:r>
              <a:rPr lang="en-US" sz="3200" dirty="0" smtClean="0"/>
              <a:t>Board has discretion to apply new rules to pending cases and extending the discovery period</a:t>
            </a:r>
          </a:p>
          <a:p>
            <a:pPr lvl="1"/>
            <a:r>
              <a:rPr lang="en-US" sz="2800" dirty="0" smtClean="0"/>
              <a:t>But no guarantees the Board will be nice to you</a:t>
            </a:r>
          </a:p>
          <a:p>
            <a:r>
              <a:rPr lang="en-US" sz="3200" dirty="0" smtClean="0"/>
              <a:t>No Per Se Cap on Extensions of Discovery Period</a:t>
            </a:r>
          </a:p>
          <a:p>
            <a:pPr lvl="1"/>
            <a:r>
              <a:rPr lang="en-US" sz="2800" dirty="0" smtClean="0"/>
              <a:t>But Board may condition further extensions on good cause shown</a:t>
            </a:r>
          </a:p>
          <a:p>
            <a:r>
              <a:rPr lang="en-US" sz="3200" dirty="0" smtClean="0"/>
              <a:t>Motion To Compel Must be Filed Prior to Deadline for First Pretrial Disclosure</a:t>
            </a:r>
          </a:p>
          <a:p>
            <a:r>
              <a:rPr lang="en-US" sz="3200" dirty="0" smtClean="0"/>
              <a:t>Motion to Compel Initial Disclosures Must Be Filed Within 30 Days After Deadline for Serving</a:t>
            </a:r>
          </a:p>
          <a:p>
            <a:r>
              <a:rPr lang="en-US" sz="3200" dirty="0" err="1" smtClean="0"/>
              <a:t>MSJ</a:t>
            </a:r>
            <a:r>
              <a:rPr lang="en-US" sz="3200" dirty="0" smtClean="0"/>
              <a:t> Motions Must be Served Prior to Deadline for Pretrial Disclosures</a:t>
            </a:r>
          </a:p>
          <a:p>
            <a:endParaRPr lang="en-US" dirty="0"/>
          </a:p>
        </p:txBody>
      </p:sp>
    </p:spTree>
    <p:extLst>
      <p:ext uri="{BB962C8B-B14F-4D97-AF65-F5344CB8AC3E}">
        <p14:creationId xmlns:p14="http://schemas.microsoft.com/office/powerpoint/2010/main" val="390597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18114"/>
            <a:ext cx="10058400" cy="1196354"/>
          </a:xfrm>
        </p:spPr>
        <p:txBody>
          <a:bodyPr/>
          <a:lstStyle/>
          <a:p>
            <a:r>
              <a:rPr lang="en-US" dirty="0" err="1" smtClean="0"/>
              <a:t>TTAB</a:t>
            </a:r>
            <a:r>
              <a:rPr lang="en-US" dirty="0" smtClean="0"/>
              <a:t> Trial Changes</a:t>
            </a:r>
            <a:endParaRPr lang="en-US" dirty="0"/>
          </a:p>
        </p:txBody>
      </p:sp>
      <p:sp>
        <p:nvSpPr>
          <p:cNvPr id="3" name="Content Placeholder 2"/>
          <p:cNvSpPr>
            <a:spLocks noGrp="1"/>
          </p:cNvSpPr>
          <p:nvPr>
            <p:ph idx="1"/>
          </p:nvPr>
        </p:nvSpPr>
        <p:spPr>
          <a:xfrm>
            <a:off x="1069848" y="1107347"/>
            <a:ext cx="10058400" cy="5064853"/>
          </a:xfrm>
        </p:spPr>
        <p:txBody>
          <a:bodyPr>
            <a:normAutofit fontScale="92500"/>
          </a:bodyPr>
          <a:lstStyle/>
          <a:p>
            <a:r>
              <a:rPr lang="en-US" dirty="0" smtClean="0"/>
              <a:t>Testimony Is Taken by Affidavit or Declaration</a:t>
            </a:r>
          </a:p>
          <a:p>
            <a:pPr lvl="1"/>
            <a:r>
              <a:rPr lang="en-US" dirty="0" smtClean="0"/>
              <a:t>But right to take an oral cross-exam</a:t>
            </a:r>
          </a:p>
          <a:p>
            <a:r>
              <a:rPr lang="en-US" dirty="0" smtClean="0"/>
              <a:t>Deposition Transcripts Must be Submitted One Page per Sheet and With a Word Index</a:t>
            </a:r>
          </a:p>
          <a:p>
            <a:pPr lvl="1"/>
            <a:r>
              <a:rPr lang="en-US" dirty="0" smtClean="0"/>
              <a:t>Hey, the Board reads these!</a:t>
            </a:r>
          </a:p>
          <a:p>
            <a:r>
              <a:rPr lang="en-US" dirty="0" smtClean="0"/>
              <a:t>Notice of Reliance</a:t>
            </a:r>
          </a:p>
          <a:p>
            <a:pPr lvl="1"/>
            <a:r>
              <a:rPr lang="en-US" dirty="0" smtClean="0"/>
              <a:t>Internet materials can be submitted with screenshot with URL and date and time</a:t>
            </a:r>
          </a:p>
          <a:p>
            <a:pPr lvl="1"/>
            <a:r>
              <a:rPr lang="en-US" dirty="0" smtClean="0"/>
              <a:t>Current copy of information from USPTO databases</a:t>
            </a:r>
          </a:p>
          <a:p>
            <a:pPr lvl="1"/>
            <a:r>
              <a:rPr lang="en-US" dirty="0" smtClean="0"/>
              <a:t>Pleaded registrations</a:t>
            </a:r>
          </a:p>
          <a:p>
            <a:pPr lvl="1"/>
            <a:r>
              <a:rPr lang="en-US" dirty="0" smtClean="0"/>
              <a:t>Registrations owned by any party</a:t>
            </a:r>
          </a:p>
          <a:p>
            <a:pPr lvl="1"/>
            <a:r>
              <a:rPr lang="en-US" dirty="0" smtClean="0"/>
              <a:t>Indicate generally the relevance and associate with one or more issues</a:t>
            </a:r>
          </a:p>
          <a:p>
            <a:pPr lvl="1"/>
            <a:r>
              <a:rPr lang="en-US" dirty="0" smtClean="0"/>
              <a:t>File of subject application or registration is of record</a:t>
            </a:r>
          </a:p>
          <a:p>
            <a:pPr lvl="1"/>
            <a:r>
              <a:rPr lang="en-US" dirty="0" smtClean="0"/>
              <a:t>Statements in affidavits or declarations in file history record are not testimony</a:t>
            </a:r>
          </a:p>
          <a:p>
            <a:r>
              <a:rPr lang="en-US" dirty="0"/>
              <a:t>Must File Motion with Pretrial Disclosure to Use Discovery Deposition</a:t>
            </a:r>
          </a:p>
          <a:p>
            <a:r>
              <a:rPr lang="en-US" dirty="0"/>
              <a:t>If Witness Is Not Included in Pretrial Disclosures May Move to Quash Notice of Testimony Deposition or Move to Strike Affidavit or Declaration</a:t>
            </a:r>
          </a:p>
          <a:p>
            <a:pPr marL="274320" lvl="1" indent="0">
              <a:buNone/>
            </a:pPr>
            <a:endParaRPr lang="en-US" dirty="0"/>
          </a:p>
        </p:txBody>
      </p:sp>
    </p:spTree>
    <p:extLst>
      <p:ext uri="{BB962C8B-B14F-4D97-AF65-F5344CB8AC3E}">
        <p14:creationId xmlns:p14="http://schemas.microsoft.com/office/powerpoint/2010/main" val="10107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76388"/>
          </a:xfrm>
        </p:spPr>
        <p:txBody>
          <a:bodyPr/>
          <a:lstStyle/>
          <a:p>
            <a:r>
              <a:rPr lang="en-US" dirty="0" smtClean="0"/>
              <a:t>Thoughts?</a:t>
            </a:r>
            <a:endParaRPr lang="en-US" dirty="0"/>
          </a:p>
        </p:txBody>
      </p:sp>
      <p:sp>
        <p:nvSpPr>
          <p:cNvPr id="3" name="Content Placeholder 2"/>
          <p:cNvSpPr>
            <a:spLocks noGrp="1"/>
          </p:cNvSpPr>
          <p:nvPr>
            <p:ph idx="1"/>
          </p:nvPr>
        </p:nvSpPr>
        <p:spPr>
          <a:xfrm>
            <a:off x="1069848" y="1719743"/>
            <a:ext cx="10058400" cy="4452457"/>
          </a:xfrm>
        </p:spPr>
        <p:txBody>
          <a:bodyPr>
            <a:normAutofit/>
          </a:bodyPr>
          <a:lstStyle/>
          <a:p>
            <a:r>
              <a:rPr lang="en-US" dirty="0" smtClean="0"/>
              <a:t>Rules make the proceedings more </a:t>
            </a:r>
            <a:r>
              <a:rPr lang="en-US" dirty="0" err="1" smtClean="0"/>
              <a:t>opposer</a:t>
            </a:r>
            <a:r>
              <a:rPr lang="en-US" dirty="0" smtClean="0"/>
              <a:t>/petitioner friendly</a:t>
            </a:r>
          </a:p>
          <a:p>
            <a:r>
              <a:rPr lang="en-US" dirty="0" smtClean="0"/>
              <a:t>Don’t have to serve complaint</a:t>
            </a:r>
          </a:p>
          <a:p>
            <a:r>
              <a:rPr lang="en-US" dirty="0"/>
              <a:t>S</a:t>
            </a:r>
            <a:r>
              <a:rPr lang="en-US" dirty="0" smtClean="0"/>
              <a:t>ervice by email</a:t>
            </a:r>
          </a:p>
          <a:p>
            <a:r>
              <a:rPr lang="en-US" dirty="0" smtClean="0"/>
              <a:t>Earlier deadline for when motions to compel can be filed</a:t>
            </a:r>
          </a:p>
          <a:p>
            <a:r>
              <a:rPr lang="en-US" dirty="0" smtClean="0"/>
              <a:t>Can’t compel initial disclosures unless you do so within 30 days of deadline</a:t>
            </a:r>
          </a:p>
          <a:p>
            <a:r>
              <a:rPr lang="en-US" dirty="0" smtClean="0"/>
              <a:t>Faster discovery response deadlines</a:t>
            </a:r>
            <a:endParaRPr lang="en-US" dirty="0" smtClean="0"/>
          </a:p>
          <a:p>
            <a:r>
              <a:rPr lang="en-US" dirty="0" smtClean="0"/>
              <a:t>Can’t serve </a:t>
            </a:r>
            <a:r>
              <a:rPr lang="en-US" dirty="0" smtClean="0"/>
              <a:t>discovery on </a:t>
            </a:r>
            <a:r>
              <a:rPr lang="en-US" dirty="0" smtClean="0"/>
              <a:t>the last day of discovery </a:t>
            </a:r>
            <a:r>
              <a:rPr lang="en-US" dirty="0" smtClean="0"/>
              <a:t>period</a:t>
            </a:r>
          </a:p>
          <a:p>
            <a:pPr lvl="1"/>
            <a:r>
              <a:rPr lang="en-US" dirty="0">
                <a:hlinkClick r:id="rId2"/>
              </a:rPr>
              <a:t>https://</a:t>
            </a:r>
            <a:r>
              <a:rPr lang="en-US" dirty="0" smtClean="0">
                <a:hlinkClick r:id="rId2"/>
              </a:rPr>
              <a:t>www.youtube.com/watch?v=yJxCdh1Ps48</a:t>
            </a:r>
            <a:endParaRPr lang="en-US" dirty="0" smtClean="0"/>
          </a:p>
          <a:p>
            <a:r>
              <a:rPr lang="en-US" dirty="0" smtClean="0"/>
              <a:t>Limits</a:t>
            </a:r>
            <a:r>
              <a:rPr lang="en-US" dirty="0" smtClean="0"/>
              <a:t>(?) on amount of discovery that can be served</a:t>
            </a:r>
          </a:p>
          <a:p>
            <a:r>
              <a:rPr lang="en-US" dirty="0" smtClean="0"/>
              <a:t>Testimony by affidavit or declaration puts the onus on the party seeking to cross examine to request (pay for?) deposition</a:t>
            </a:r>
          </a:p>
          <a:p>
            <a:endParaRPr lang="en-US" dirty="0" smtClean="0"/>
          </a:p>
          <a:p>
            <a:endParaRPr lang="en-US" dirty="0"/>
          </a:p>
        </p:txBody>
      </p:sp>
    </p:spTree>
    <p:extLst>
      <p:ext uri="{BB962C8B-B14F-4D97-AF65-F5344CB8AC3E}">
        <p14:creationId xmlns:p14="http://schemas.microsoft.com/office/powerpoint/2010/main" val="1568182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i="1" u="sng" dirty="0">
                <a:hlinkClick r:id="rId2"/>
              </a:rPr>
              <a:t>Christian Faith Fellowship Church v. </a:t>
            </a:r>
            <a:r>
              <a:rPr lang="en-US" sz="4000" i="1" u="sng" dirty="0" err="1">
                <a:hlinkClick r:id="rId2"/>
              </a:rPr>
              <a:t>adidas</a:t>
            </a:r>
            <a:r>
              <a:rPr lang="en-US" sz="4000" i="1" u="sng" dirty="0">
                <a:hlinkClick r:id="rId2"/>
              </a:rPr>
              <a:t> AG</a:t>
            </a:r>
            <a:r>
              <a:rPr lang="en-US" sz="4000" dirty="0"/>
              <a:t>, Appeal No. 2016-1296 (Fed. Cir. November 14, 2016) [precedential</a:t>
            </a:r>
            <a:r>
              <a:rPr lang="en-US" sz="4000" dirty="0" smtClean="0"/>
              <a:t>]</a:t>
            </a:r>
            <a:endParaRPr lang="en-US" sz="4000" dirty="0"/>
          </a:p>
        </p:txBody>
      </p:sp>
      <p:sp>
        <p:nvSpPr>
          <p:cNvPr id="3" name="Content Placeholder 2"/>
          <p:cNvSpPr>
            <a:spLocks noGrp="1"/>
          </p:cNvSpPr>
          <p:nvPr>
            <p:ph idx="1"/>
          </p:nvPr>
        </p:nvSpPr>
        <p:spPr/>
        <p:txBody>
          <a:bodyPr>
            <a:normAutofit/>
          </a:bodyPr>
          <a:lstStyle/>
          <a:p>
            <a:r>
              <a:rPr lang="en-US" dirty="0" smtClean="0"/>
              <a:t>Christian Faith Fellowship Church appeals </a:t>
            </a:r>
            <a:r>
              <a:rPr lang="en-US" dirty="0" err="1" smtClean="0"/>
              <a:t>TTAB</a:t>
            </a:r>
            <a:r>
              <a:rPr lang="en-US" dirty="0" smtClean="0"/>
              <a:t> decision to cancel two registrations for the marks </a:t>
            </a:r>
            <a:r>
              <a:rPr lang="en-US" b="1" dirty="0" smtClean="0"/>
              <a:t>ADD A ZERO</a:t>
            </a:r>
            <a:r>
              <a:rPr lang="en-US" dirty="0" smtClean="0"/>
              <a:t> and the following design for clothing for lack of use in commerce</a:t>
            </a:r>
          </a:p>
          <a:p>
            <a:endParaRPr lang="en-US" dirty="0"/>
          </a:p>
          <a:p>
            <a:endParaRPr lang="en-US" dirty="0" smtClean="0"/>
          </a:p>
          <a:p>
            <a:endParaRPr lang="en-US" dirty="0"/>
          </a:p>
          <a:p>
            <a:pPr marL="0" indent="0">
              <a:buNone/>
            </a:pPr>
            <a:endParaRPr lang="en-US" dirty="0" smtClean="0"/>
          </a:p>
          <a:p>
            <a:pPr lvl="1"/>
            <a:r>
              <a:rPr lang="en-US" dirty="0">
                <a:hlinkClick r:id="rId3"/>
              </a:rPr>
              <a:t>http://cffczion.org</a:t>
            </a:r>
            <a:r>
              <a:rPr lang="en-US" dirty="0" smtClean="0">
                <a:hlinkClick r:id="rId3"/>
              </a:rPr>
              <a:t>/</a:t>
            </a:r>
            <a:endParaRPr lang="en-US" dirty="0" smtClean="0"/>
          </a:p>
          <a:p>
            <a:r>
              <a:rPr lang="en-US" dirty="0" smtClean="0"/>
              <a:t>Big Bad Adidas was trying to register </a:t>
            </a:r>
            <a:r>
              <a:rPr lang="en-US" b="1" dirty="0" err="1" smtClean="0"/>
              <a:t>ADIZERO</a:t>
            </a:r>
            <a:r>
              <a:rPr lang="en-US" dirty="0" smtClean="0"/>
              <a:t> and was refused based on the Church’s registration</a:t>
            </a:r>
          </a:p>
          <a:p>
            <a:pPr lvl="1"/>
            <a:r>
              <a:rPr lang="en-US" dirty="0">
                <a:hlinkClick r:id="rId4"/>
              </a:rPr>
              <a:t>https://</a:t>
            </a:r>
            <a:r>
              <a:rPr lang="en-US" dirty="0" smtClean="0">
                <a:hlinkClick r:id="rId4"/>
              </a:rPr>
              <a:t>www.youtube.com/watch?v=JNua1lFDuDI</a:t>
            </a:r>
            <a:endParaRPr lang="en-US" dirty="0" smtClean="0"/>
          </a:p>
          <a:p>
            <a:endParaRPr lang="en-US" dirty="0" smtClean="0"/>
          </a:p>
          <a:p>
            <a:endParaRPr lang="en-US" b="1" dirty="0" smtClean="0"/>
          </a:p>
          <a:p>
            <a:endParaRPr lang="en-US" dirty="0"/>
          </a:p>
          <a:p>
            <a:endParaRPr lang="en-US" dirty="0"/>
          </a:p>
        </p:txBody>
      </p:sp>
      <p:pic>
        <p:nvPicPr>
          <p:cNvPr id="12" name="Picture 11" descr="Mark Image"/>
          <p:cNvPicPr/>
          <p:nvPr/>
        </p:nvPicPr>
        <p:blipFill>
          <a:blip r:embed="rId5">
            <a:extLst>
              <a:ext uri="{28A0092B-C50C-407E-A947-70E740481C1C}">
                <a14:useLocalDpi xmlns:a14="http://schemas.microsoft.com/office/drawing/2010/main" val="0"/>
              </a:ext>
            </a:extLst>
          </a:blip>
          <a:srcRect/>
          <a:stretch>
            <a:fillRect/>
          </a:stretch>
        </p:blipFill>
        <p:spPr bwMode="auto">
          <a:xfrm>
            <a:off x="4897952" y="3130112"/>
            <a:ext cx="1912620" cy="1333500"/>
          </a:xfrm>
          <a:prstGeom prst="rect">
            <a:avLst/>
          </a:prstGeom>
          <a:noFill/>
          <a:ln>
            <a:noFill/>
          </a:ln>
        </p:spPr>
      </p:pic>
    </p:spTree>
    <p:extLst>
      <p:ext uri="{BB962C8B-B14F-4D97-AF65-F5344CB8AC3E}">
        <p14:creationId xmlns:p14="http://schemas.microsoft.com/office/powerpoint/2010/main" val="4243088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20110"/>
            <a:ext cx="10058400" cy="5552090"/>
          </a:xfrm>
        </p:spPr>
        <p:txBody>
          <a:bodyPr/>
          <a:lstStyle/>
          <a:p>
            <a:r>
              <a:rPr lang="en-US" sz="2800" dirty="0"/>
              <a:t>Church had documented sales of two hats to an out of state </a:t>
            </a:r>
            <a:r>
              <a:rPr lang="en-US" sz="2800" dirty="0" smtClean="0"/>
              <a:t>resident </a:t>
            </a:r>
            <a:r>
              <a:rPr lang="en-US" sz="2800" dirty="0"/>
              <a:t>which were held to be de </a:t>
            </a:r>
            <a:r>
              <a:rPr lang="en-US" sz="2800" dirty="0" err="1" smtClean="0"/>
              <a:t>minimis</a:t>
            </a:r>
            <a:endParaRPr lang="en-US" sz="2800" dirty="0" smtClean="0"/>
          </a:p>
          <a:p>
            <a:endParaRPr lang="en-US" sz="2800" dirty="0" smtClean="0"/>
          </a:p>
          <a:p>
            <a:pPr lvl="1"/>
            <a:r>
              <a:rPr lang="en-US" sz="2400" dirty="0" smtClean="0"/>
              <a:t>[</a:t>
            </a:r>
            <a:r>
              <a:rPr lang="en-US" sz="2400" dirty="0"/>
              <a:t>T]he sale of two ADD A ZERO caps at a minimal cost within the state of Illinois to Ms. Howard, who resides outside the state, does not affect commerce that Congress can regulate such that the transaction would constitute use in commerce for purposes of registration. . . . This sale is de </a:t>
            </a:r>
            <a:r>
              <a:rPr lang="en-US" sz="2400" dirty="0" err="1"/>
              <a:t>minimis</a:t>
            </a:r>
            <a:r>
              <a:rPr lang="en-US" sz="2400" dirty="0"/>
              <a:t> and, under the circumstances shown here, is insufficient to show use that affects interstate commerce</a:t>
            </a:r>
            <a:r>
              <a:rPr lang="en-US" sz="2400" dirty="0" smtClean="0"/>
              <a:t>.</a:t>
            </a:r>
          </a:p>
          <a:p>
            <a:pPr lvl="1"/>
            <a:endParaRPr lang="en-US" sz="2400" dirty="0" smtClean="0"/>
          </a:p>
          <a:p>
            <a:r>
              <a:rPr lang="en-US" sz="2800" dirty="0"/>
              <a:t>Adidas’ alternate grounds of failure to function as trademarks and abandonment were not considered</a:t>
            </a:r>
          </a:p>
          <a:p>
            <a:endParaRPr lang="en-US" dirty="0"/>
          </a:p>
        </p:txBody>
      </p:sp>
    </p:spTree>
    <p:extLst>
      <p:ext uri="{BB962C8B-B14F-4D97-AF65-F5344CB8AC3E}">
        <p14:creationId xmlns:p14="http://schemas.microsoft.com/office/powerpoint/2010/main" val="3542756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126</TotalTime>
  <Words>4237</Words>
  <Application>Microsoft Office PowerPoint</Application>
  <PresentationFormat>Widescreen</PresentationFormat>
  <Paragraphs>147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Rockwell</vt:lpstr>
      <vt:lpstr>Rockwell Condensed</vt:lpstr>
      <vt:lpstr>Wingdings</vt:lpstr>
      <vt:lpstr>Wood Type</vt:lpstr>
      <vt:lpstr>2017 USPTO and TTAB RULE CHANGES</vt:lpstr>
      <vt:lpstr>USTPO https://www.youtube.com/watch?v=mBS0OWGUidc </vt:lpstr>
      <vt:lpstr>PowerPoint Presentation</vt:lpstr>
      <vt:lpstr>TTAB Changes Coming Soon to a case near you  January 14, 2017</vt:lpstr>
      <vt:lpstr>PowerPoint Presentation</vt:lpstr>
      <vt:lpstr>TTAB Trial Changes</vt:lpstr>
      <vt:lpstr>Thoughts?</vt:lpstr>
      <vt:lpstr>Christian Faith Fellowship Church v. adidas AG, Appeal No. 2016-1296 (Fed. Cir. November 14, 2016) [precedential]</vt:lpstr>
      <vt:lpstr>PowerPoint Presentation</vt:lpstr>
      <vt:lpstr>Check It out</vt:lpstr>
      <vt:lpstr>PowerPoint Presentation</vt:lpstr>
      <vt:lpstr>PowerPoint Presentation</vt:lpstr>
      <vt:lpstr>PowerPoint Presentation</vt:lpstr>
      <vt:lpstr>Costs to Appellant.</vt:lpstr>
      <vt:lpstr>Wise F&amp;I, LLC; Financial Gap, Administrator LLC; Vehicle Service Administrator LLC; and Administration America LLC v. Allstate Insurance Company, Opposition No. 91226028 (parent) and Opposition No. 91226029 (September 23, 2016) [precedential].</vt:lpstr>
      <vt:lpstr>PowerPoint Presentation</vt:lpstr>
      <vt:lpstr>PowerPoint Presentation</vt:lpstr>
      <vt:lpstr>PowerPoint Presentation</vt:lpstr>
      <vt:lpstr>Wella A.G. cases, In re Wella A.G., 787 F.2d 1549, 229 USPQ 274 (Fed. Cir. 1986) (Wella I) and In re Wella A.G., 5 USPQ2d 1359, 1361 (TTAB 1987) (Wella II), rev’d on other grounds, 8 USPQ2d 1365 (Fed. Cir. 1988)</vt:lpstr>
      <vt:lpstr>Well, well, well</vt:lpstr>
      <vt:lpstr>PowerPoint Presentation</vt:lpstr>
      <vt:lpstr>PowerPoint Presentation</vt:lpstr>
      <vt:lpstr>Much ado over nothing.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USPTO and TTAB RULE CHANGES</dc:title>
  <dc:creator>Allison Imber</dc:creator>
  <cp:lastModifiedBy>Allison Imber</cp:lastModifiedBy>
  <cp:revision>16</cp:revision>
  <dcterms:created xsi:type="dcterms:W3CDTF">2016-12-12T16:15:22Z</dcterms:created>
  <dcterms:modified xsi:type="dcterms:W3CDTF">2016-12-14T15:27:52Z</dcterms:modified>
</cp:coreProperties>
</file>