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30" r:id="rId3"/>
    <p:sldId id="257" r:id="rId4"/>
    <p:sldId id="333" r:id="rId5"/>
    <p:sldId id="332" r:id="rId6"/>
    <p:sldId id="334" r:id="rId7"/>
    <p:sldId id="346" r:id="rId8"/>
    <p:sldId id="335" r:id="rId9"/>
    <p:sldId id="340" r:id="rId10"/>
    <p:sldId id="341" r:id="rId11"/>
    <p:sldId id="304" r:id="rId12"/>
    <p:sldId id="345" r:id="rId13"/>
    <p:sldId id="357" r:id="rId14"/>
    <p:sldId id="358" r:id="rId15"/>
    <p:sldId id="359" r:id="rId16"/>
    <p:sldId id="323" r:id="rId17"/>
    <p:sldId id="342" r:id="rId18"/>
    <p:sldId id="291" r:id="rId19"/>
    <p:sldId id="336" r:id="rId20"/>
    <p:sldId id="337" r:id="rId21"/>
    <p:sldId id="343" r:id="rId22"/>
    <p:sldId id="344" r:id="rId23"/>
    <p:sldId id="292" r:id="rId24"/>
    <p:sldId id="288" r:id="rId25"/>
    <p:sldId id="290" r:id="rId26"/>
    <p:sldId id="338" r:id="rId27"/>
    <p:sldId id="259" r:id="rId28"/>
    <p:sldId id="339" r:id="rId29"/>
    <p:sldId id="260" r:id="rId30"/>
    <p:sldId id="355" r:id="rId31"/>
    <p:sldId id="262" r:id="rId32"/>
    <p:sldId id="347" r:id="rId33"/>
    <p:sldId id="348" r:id="rId34"/>
    <p:sldId id="349" r:id="rId35"/>
    <p:sldId id="263" r:id="rId36"/>
    <p:sldId id="350" r:id="rId37"/>
    <p:sldId id="351" r:id="rId38"/>
    <p:sldId id="352" r:id="rId39"/>
    <p:sldId id="353" r:id="rId40"/>
    <p:sldId id="354" r:id="rId41"/>
    <p:sldId id="281" r:id="rId42"/>
    <p:sldId id="356" r:id="rId43"/>
    <p:sldId id="329" r:id="rId44"/>
    <p:sldId id="289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4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84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7670" y="2042319"/>
            <a:ext cx="7319616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PATENT LAW </a:t>
            </a:r>
            <a:r>
              <a:rPr lang="en-US" dirty="0"/>
              <a:t>TRENDS, </a:t>
            </a:r>
            <a:r>
              <a:rPr lang="en-US" dirty="0" smtClean="0"/>
              <a:t>examples &amp;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statistics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Chris </a:t>
            </a:r>
            <a:r>
              <a:rPr lang="en-US" dirty="0" err="1"/>
              <a:t>regan</a:t>
            </a:r>
            <a:r>
              <a:rPr lang="en-US" dirty="0"/>
              <a:t> </a:t>
            </a:r>
            <a:r>
              <a:rPr lang="en-US" dirty="0" smtClean="0"/>
              <a:t>2/27/19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06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/>
              <a:t>Us – Weak or strong patent system?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1303" y="1316789"/>
            <a:ext cx="9030217" cy="4932947"/>
          </a:xfrm>
        </p:spPr>
        <p:txBody>
          <a:bodyPr>
            <a:normAutofit/>
          </a:bodyPr>
          <a:lstStyle/>
          <a:p>
            <a:r>
              <a:rPr lang="en-US" dirty="0" smtClean="0"/>
              <a:t>Federal </a:t>
            </a:r>
            <a:r>
              <a:rPr lang="en-US" dirty="0" smtClean="0"/>
              <a:t>Circuit --</a:t>
            </a:r>
            <a:r>
              <a:rPr lang="en-US" dirty="0" smtClean="0"/>
              <a:t> 101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606" y="2335635"/>
            <a:ext cx="5029200" cy="2633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63" y="2204372"/>
            <a:ext cx="5066157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1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Autofit/>
          </a:bodyPr>
          <a:lstStyle/>
          <a:p>
            <a:r>
              <a:rPr lang="en-US" sz="3200" dirty="0" smtClean="0"/>
              <a:t>PTO and courts on a collision course?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81" y="1788974"/>
            <a:ext cx="7863840" cy="347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2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Autofit/>
          </a:bodyPr>
          <a:lstStyle/>
          <a:p>
            <a:r>
              <a:rPr lang="en-US" sz="3200" dirty="0"/>
              <a:t>Alice – 101 </a:t>
            </a:r>
            <a:r>
              <a:rPr lang="en-US" sz="2000" dirty="0"/>
              <a:t>Fenwick &amp; West </a:t>
            </a:r>
            <a:r>
              <a:rPr lang="en-US" sz="2000" dirty="0" smtClean="0"/>
              <a:t>tally (11/20/18):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0253" y="1118517"/>
            <a:ext cx="9905999" cy="5258220"/>
          </a:xfrm>
        </p:spPr>
        <p:txBody>
          <a:bodyPr>
            <a:normAutofit/>
          </a:bodyPr>
          <a:lstStyle/>
          <a:p>
            <a:r>
              <a:rPr lang="en-US" sz="2600" dirty="0"/>
              <a:t>Decisions upholding claims: </a:t>
            </a:r>
          </a:p>
          <a:p>
            <a:pPr lvl="1"/>
            <a:r>
              <a:rPr lang="en-US" sz="2600" dirty="0"/>
              <a:t>PTAB </a:t>
            </a:r>
            <a:r>
              <a:rPr lang="en-US" sz="2600" dirty="0" smtClean="0"/>
              <a:t>34</a:t>
            </a:r>
            <a:endParaRPr lang="en-US" sz="2600" dirty="0"/>
          </a:p>
          <a:p>
            <a:pPr lvl="1"/>
            <a:r>
              <a:rPr lang="en-US" sz="2600" dirty="0"/>
              <a:t>Fed Cir </a:t>
            </a:r>
            <a:r>
              <a:rPr lang="en-US" sz="2600" dirty="0" smtClean="0"/>
              <a:t>12</a:t>
            </a:r>
            <a:endParaRPr lang="en-US" sz="2600" dirty="0"/>
          </a:p>
          <a:p>
            <a:pPr lvl="1"/>
            <a:r>
              <a:rPr lang="en-US" sz="2600" dirty="0"/>
              <a:t>D Ct </a:t>
            </a:r>
            <a:r>
              <a:rPr lang="en-US" sz="2600" dirty="0" smtClean="0"/>
              <a:t>54</a:t>
            </a:r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Decisions invalidating claims:</a:t>
            </a:r>
          </a:p>
          <a:p>
            <a:pPr lvl="1"/>
            <a:r>
              <a:rPr lang="en-US" sz="2600" dirty="0"/>
              <a:t>PTAB </a:t>
            </a:r>
            <a:r>
              <a:rPr lang="en-US" sz="2600" dirty="0" smtClean="0"/>
              <a:t>314</a:t>
            </a:r>
            <a:endParaRPr lang="en-US" sz="2600" dirty="0"/>
          </a:p>
          <a:p>
            <a:pPr lvl="1"/>
            <a:r>
              <a:rPr lang="en-US" sz="2600" dirty="0"/>
              <a:t>Fed Cir </a:t>
            </a:r>
            <a:r>
              <a:rPr lang="en-US" sz="2600" dirty="0" smtClean="0"/>
              <a:t>39</a:t>
            </a:r>
            <a:endParaRPr lang="en-US" sz="2600" dirty="0"/>
          </a:p>
          <a:p>
            <a:pPr lvl="1"/>
            <a:r>
              <a:rPr lang="en-US" sz="2600" dirty="0"/>
              <a:t>D Ct </a:t>
            </a:r>
            <a:r>
              <a:rPr lang="en-US" sz="2600" dirty="0" smtClean="0"/>
              <a:t>137</a:t>
            </a:r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56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Autofit/>
          </a:bodyPr>
          <a:lstStyle/>
          <a:p>
            <a:r>
              <a:rPr lang="en-US" sz="3200" dirty="0" smtClean="0"/>
              <a:t>Inconsistent decisions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9391" y="941822"/>
            <a:ext cx="13029191" cy="5258220"/>
          </a:xfrm>
        </p:spPr>
        <p:txBody>
          <a:bodyPr>
            <a:normAutofit/>
          </a:bodyPr>
          <a:lstStyle/>
          <a:p>
            <a:endParaRPr lang="en-US" sz="26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240" y="1157363"/>
            <a:ext cx="5303520" cy="5159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251" y="1919784"/>
            <a:ext cx="4572000" cy="25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5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Autofit/>
          </a:bodyPr>
          <a:lstStyle/>
          <a:p>
            <a:r>
              <a:rPr lang="en-US" sz="3200" dirty="0" smtClean="0"/>
              <a:t>Inconsistent decisions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9391" y="941822"/>
            <a:ext cx="13029191" cy="5258220"/>
          </a:xfrm>
        </p:spPr>
        <p:txBody>
          <a:bodyPr>
            <a:normAutofit/>
          </a:bodyPr>
          <a:lstStyle/>
          <a:p>
            <a:endParaRPr lang="en-US" sz="26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240" y="1157363"/>
            <a:ext cx="5303520" cy="5159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251" y="1919784"/>
            <a:ext cx="4572000" cy="25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9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Autofit/>
          </a:bodyPr>
          <a:lstStyle/>
          <a:p>
            <a:r>
              <a:rPr lang="en-US" sz="3200" dirty="0" smtClean="0"/>
              <a:t>Inconsistent decisions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9391" y="941822"/>
            <a:ext cx="13029191" cy="5258220"/>
          </a:xfrm>
        </p:spPr>
        <p:txBody>
          <a:bodyPr>
            <a:normAutofit/>
          </a:bodyPr>
          <a:lstStyle/>
          <a:p>
            <a:endParaRPr lang="en-US" sz="26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44" y="1408940"/>
            <a:ext cx="5303520" cy="1491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1" y="3538064"/>
            <a:ext cx="4893390" cy="731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81" y="1156388"/>
            <a:ext cx="4754880" cy="1923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781" y="3083444"/>
            <a:ext cx="4754880" cy="173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5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5980747" cy="4052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Regular folks don’t understand patents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960" y="469432"/>
            <a:ext cx="3341451" cy="5852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141" y="1270010"/>
            <a:ext cx="4754880" cy="499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5980747" cy="4052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Regular folks don’t understand patents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716" y="1631189"/>
            <a:ext cx="4581525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Uspto</a:t>
            </a:r>
            <a:r>
              <a:rPr lang="en-US" dirty="0"/>
              <a:t> </a:t>
            </a:r>
            <a:r>
              <a:rPr lang="en-US" dirty="0" smtClean="0"/>
              <a:t>2018 REPORT/mission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88" y="1163053"/>
            <a:ext cx="4297680" cy="5019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035" y="672038"/>
            <a:ext cx="2128217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7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Patent office folks are normal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593" y="1121850"/>
            <a:ext cx="8321040" cy="500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6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/>
              <a:t>Us – Weak or strong patent system</a:t>
            </a:r>
            <a:r>
              <a:rPr lang="en-US" dirty="0" smtClean="0"/>
              <a:t>?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225" y="1104202"/>
            <a:ext cx="4444862" cy="49329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Actors:  PTO, Congress, Courts, large users…, patent </a:t>
            </a:r>
            <a:r>
              <a:rPr lang="en-US" dirty="0" smtClean="0"/>
              <a:t>bar</a:t>
            </a:r>
          </a:p>
          <a:p>
            <a:pPr lvl="1"/>
            <a:r>
              <a:rPr lang="en-US" dirty="0" smtClean="0"/>
              <a:t>PTO – active in 101 area</a:t>
            </a:r>
          </a:p>
          <a:p>
            <a:pPr lvl="1"/>
            <a:r>
              <a:rPr lang="en-US" dirty="0" smtClean="0"/>
              <a:t>Congress – low priority</a:t>
            </a:r>
          </a:p>
          <a:p>
            <a:pPr lvl="1"/>
            <a:r>
              <a:rPr lang="en-US" dirty="0" smtClean="0"/>
              <a:t>Courts – struggling with 101, litigation drop off</a:t>
            </a:r>
          </a:p>
          <a:p>
            <a:pPr lvl="1"/>
            <a:r>
              <a:rPr lang="en-US" dirty="0" smtClean="0"/>
              <a:t>Large </a:t>
            </a:r>
            <a:r>
              <a:rPr lang="en-US" dirty="0" smtClean="0"/>
              <a:t>users still largely </a:t>
            </a:r>
            <a:r>
              <a:rPr lang="en-US" dirty="0" smtClean="0"/>
              <a:t>anti-patent</a:t>
            </a:r>
          </a:p>
          <a:p>
            <a:pPr lvl="1"/>
            <a:r>
              <a:rPr lang="en-US" dirty="0" smtClean="0"/>
              <a:t>Midsize users hard to get investment money</a:t>
            </a:r>
          </a:p>
          <a:p>
            <a:pPr lvl="1"/>
            <a:r>
              <a:rPr lang="en-US" dirty="0" smtClean="0"/>
              <a:t>Patent bar – commodity prosecution, litigation by investor funding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46" y="1104202"/>
            <a:ext cx="537118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4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Trademarks folks are different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885" y="1046480"/>
            <a:ext cx="8778240" cy="51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6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Examiner model still working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026" y="989496"/>
            <a:ext cx="726500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7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now have examiner analytics too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37" y="1069011"/>
            <a:ext cx="5943600" cy="5562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021" y="1069011"/>
            <a:ext cx="5178771" cy="369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7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Uspto</a:t>
            </a:r>
            <a:r>
              <a:rPr lang="en-US" dirty="0"/>
              <a:t> </a:t>
            </a:r>
            <a:r>
              <a:rPr lang="en-US" dirty="0" smtClean="0"/>
              <a:t>examiner numbers 2018 (less than 2016)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897" y="1351280"/>
            <a:ext cx="7498080" cy="463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0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Uspto</a:t>
            </a:r>
            <a:r>
              <a:rPr lang="en-US" dirty="0"/>
              <a:t> </a:t>
            </a:r>
            <a:r>
              <a:rPr lang="en-US" dirty="0" smtClean="0"/>
              <a:t>examiner numbers 2016 (more than 2018)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1554" y="1197687"/>
            <a:ext cx="769363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8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Uspto</a:t>
            </a:r>
            <a:r>
              <a:rPr lang="en-US" dirty="0"/>
              <a:t> numbers from 2006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536" y="1917700"/>
            <a:ext cx="9494927" cy="30226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1412" y="983974"/>
            <a:ext cx="9905999" cy="4807227"/>
          </a:xfrm>
        </p:spPr>
        <p:txBody>
          <a:bodyPr/>
          <a:lstStyle/>
          <a:p>
            <a:r>
              <a:rPr lang="en-US" dirty="0"/>
              <a:t>Note the number of Examiners </a:t>
            </a:r>
          </a:p>
        </p:txBody>
      </p:sp>
    </p:spTree>
    <p:extLst>
      <p:ext uri="{BB962C8B-B14F-4D97-AF65-F5344CB8AC3E}">
        <p14:creationId xmlns:p14="http://schemas.microsoft.com/office/powerpoint/2010/main" val="325252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Pto</a:t>
            </a:r>
            <a:r>
              <a:rPr lang="en-US" dirty="0" smtClean="0"/>
              <a:t> Teleworkers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05" y="1409632"/>
            <a:ext cx="6853716" cy="4480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970" y="1715233"/>
            <a:ext cx="2236103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5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Uspto</a:t>
            </a:r>
            <a:r>
              <a:rPr lang="en-US" dirty="0"/>
              <a:t> </a:t>
            </a:r>
            <a:r>
              <a:rPr lang="en-US" dirty="0" smtClean="0"/>
              <a:t>PRACTIONER </a:t>
            </a:r>
            <a:r>
              <a:rPr lang="en-US" dirty="0"/>
              <a:t>numbers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41199" y="2249487"/>
            <a:ext cx="2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chart is new </a:t>
            </a:r>
            <a:r>
              <a:rPr lang="en-US" dirty="0" err="1" smtClean="0"/>
              <a:t>practioners</a:t>
            </a:r>
            <a:r>
              <a:rPr lang="en-US" dirty="0" smtClean="0"/>
              <a:t> per year.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Currently</a:t>
            </a:r>
            <a:r>
              <a:rPr lang="en-US" dirty="0"/>
              <a:t>, there are 11929 active agents and 35053 active attorneys.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62" y="1382127"/>
            <a:ext cx="5953956" cy="485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4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Uspto</a:t>
            </a:r>
            <a:r>
              <a:rPr lang="en-US" dirty="0"/>
              <a:t> GRANT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60" y="1043907"/>
            <a:ext cx="8888889" cy="535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8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Uspto</a:t>
            </a:r>
            <a:r>
              <a:rPr lang="en-US" dirty="0"/>
              <a:t> </a:t>
            </a:r>
            <a:r>
              <a:rPr lang="en-US" dirty="0" smtClean="0"/>
              <a:t>GRANT/filing </a:t>
            </a:r>
            <a:r>
              <a:rPr lang="en-US" dirty="0"/>
              <a:t>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05" y="1067454"/>
            <a:ext cx="8845740" cy="514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8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/>
              <a:t>Us – Weak or strong patent system?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1303" y="1316789"/>
            <a:ext cx="4628398" cy="4932947"/>
          </a:xfrm>
        </p:spPr>
        <p:txBody>
          <a:bodyPr>
            <a:normAutofit/>
          </a:bodyPr>
          <a:lstStyle/>
          <a:p>
            <a:r>
              <a:rPr lang="en-US" dirty="0" smtClean="0"/>
              <a:t>Goal</a:t>
            </a:r>
            <a:r>
              <a:rPr lang="en-US" dirty="0"/>
              <a:t>:  Encourage innovation, by giving predictable return on </a:t>
            </a:r>
            <a:r>
              <a:rPr lang="en-US" dirty="0" smtClean="0"/>
              <a:t>investment (Old Days)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443" y="972233"/>
            <a:ext cx="4787968" cy="548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6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Uspto</a:t>
            </a:r>
            <a:r>
              <a:rPr lang="en-US" dirty="0"/>
              <a:t> </a:t>
            </a:r>
            <a:r>
              <a:rPr lang="en-US" dirty="0" smtClean="0"/>
              <a:t>GRANT/filing </a:t>
            </a:r>
            <a:r>
              <a:rPr lang="en-US" dirty="0"/>
              <a:t>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54" y="1352218"/>
            <a:ext cx="6001588" cy="47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7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Uspto</a:t>
            </a:r>
            <a:r>
              <a:rPr lang="en-US" dirty="0"/>
              <a:t> numbers </a:t>
            </a:r>
            <a:r>
              <a:rPr lang="en-US" dirty="0" smtClean="0"/>
              <a:t>2014-2018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428" y="1049065"/>
            <a:ext cx="7545197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3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Uspto</a:t>
            </a:r>
            <a:r>
              <a:rPr lang="en-US" dirty="0"/>
              <a:t> numbers </a:t>
            </a:r>
            <a:r>
              <a:rPr lang="en-US" dirty="0" smtClean="0"/>
              <a:t>2014-2018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1433512"/>
            <a:ext cx="1037272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7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Uspto</a:t>
            </a:r>
            <a:r>
              <a:rPr lang="en-US" dirty="0"/>
              <a:t> numbers </a:t>
            </a:r>
            <a:r>
              <a:rPr lang="en-US" dirty="0" smtClean="0"/>
              <a:t>2014-2018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731" y="1133623"/>
            <a:ext cx="8321040" cy="50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0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Uspto</a:t>
            </a:r>
            <a:r>
              <a:rPr lang="en-US" dirty="0"/>
              <a:t> numbers </a:t>
            </a:r>
            <a:r>
              <a:rPr lang="en-US" dirty="0" smtClean="0"/>
              <a:t>2014-2018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1195387"/>
            <a:ext cx="1032510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3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Uspto</a:t>
            </a:r>
            <a:r>
              <a:rPr lang="en-US" dirty="0"/>
              <a:t> </a:t>
            </a:r>
            <a:r>
              <a:rPr lang="en-US" dirty="0" smtClean="0"/>
              <a:t>numbers death squad (</a:t>
            </a:r>
            <a:r>
              <a:rPr lang="en-US" dirty="0" err="1" smtClean="0"/>
              <a:t>pto</a:t>
            </a:r>
            <a:r>
              <a:rPr lang="en-US" dirty="0" smtClean="0"/>
              <a:t> </a:t>
            </a:r>
            <a:r>
              <a:rPr lang="en-US" dirty="0" err="1" smtClean="0"/>
              <a:t>june</a:t>
            </a:r>
            <a:r>
              <a:rPr lang="en-US" dirty="0" smtClean="0"/>
              <a:t> 2018)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579" y="1135283"/>
            <a:ext cx="7132320" cy="515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8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Uspto</a:t>
            </a:r>
            <a:r>
              <a:rPr lang="en-US" dirty="0"/>
              <a:t> </a:t>
            </a:r>
            <a:r>
              <a:rPr lang="en-US" dirty="0" smtClean="0"/>
              <a:t>numbers death squad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91" y="1064027"/>
            <a:ext cx="9875520" cy="51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1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Uspto</a:t>
            </a:r>
            <a:r>
              <a:rPr lang="en-US" dirty="0"/>
              <a:t> </a:t>
            </a:r>
            <a:r>
              <a:rPr lang="en-US" dirty="0" smtClean="0"/>
              <a:t>numbers death squad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1156759"/>
            <a:ext cx="9784080" cy="500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9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Uspto</a:t>
            </a:r>
            <a:r>
              <a:rPr lang="en-US" dirty="0"/>
              <a:t> </a:t>
            </a:r>
            <a:r>
              <a:rPr lang="en-US" dirty="0" smtClean="0"/>
              <a:t>numbers death squad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1182838"/>
            <a:ext cx="9509760" cy="49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Uspto</a:t>
            </a:r>
            <a:r>
              <a:rPr lang="en-US" dirty="0"/>
              <a:t> </a:t>
            </a:r>
            <a:r>
              <a:rPr lang="en-US" dirty="0" smtClean="0"/>
              <a:t>numbers death squad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678" y="1367741"/>
            <a:ext cx="8869680" cy="446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8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/>
              <a:t>Us – Weak or strong patent system?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6364" y="1343293"/>
            <a:ext cx="3533657" cy="4932947"/>
          </a:xfrm>
        </p:spPr>
        <p:txBody>
          <a:bodyPr>
            <a:normAutofit/>
          </a:bodyPr>
          <a:lstStyle/>
          <a:p>
            <a:r>
              <a:rPr lang="en-US" dirty="0" smtClean="0"/>
              <a:t>Goal</a:t>
            </a:r>
            <a:r>
              <a:rPr lang="en-US" dirty="0"/>
              <a:t>:  Encourage innovation, by giving predictable return on </a:t>
            </a:r>
            <a:r>
              <a:rPr lang="en-US" dirty="0" smtClean="0"/>
              <a:t>investment (New Days, same SCOTUS)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290" y="911310"/>
            <a:ext cx="5852160" cy="540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7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Uspto</a:t>
            </a:r>
            <a:r>
              <a:rPr lang="en-US" dirty="0"/>
              <a:t> </a:t>
            </a:r>
            <a:r>
              <a:rPr lang="en-US" dirty="0" smtClean="0"/>
              <a:t>numbers death squad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78" y="991695"/>
            <a:ext cx="10149840" cy="515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3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/>
              <a:t>Numbers (</a:t>
            </a:r>
            <a:r>
              <a:rPr lang="en-US" dirty="0" err="1"/>
              <a:t>rpx</a:t>
            </a:r>
            <a:r>
              <a:rPr lang="en-US" dirty="0"/>
              <a:t> 2016)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063" y="1417423"/>
            <a:ext cx="8381128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6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5176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 chamber of commerce rankings 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374" y="945320"/>
            <a:ext cx="7426511" cy="574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9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160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Questions from 2016?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982928"/>
            <a:ext cx="9905999" cy="5550219"/>
          </a:xfrm>
        </p:spPr>
        <p:txBody>
          <a:bodyPr>
            <a:normAutofit/>
          </a:bodyPr>
          <a:lstStyle/>
          <a:p>
            <a:r>
              <a:rPr lang="en-US" dirty="0"/>
              <a:t>Is the US Patent system weak or strong</a:t>
            </a:r>
            <a:r>
              <a:rPr lang="en-US" dirty="0" smtClean="0"/>
              <a:t>? -- </a:t>
            </a:r>
            <a:r>
              <a:rPr lang="en-US" dirty="0" smtClean="0">
                <a:solidFill>
                  <a:srgbClr val="00B0F0"/>
                </a:solidFill>
              </a:rPr>
              <a:t>Weak</a:t>
            </a:r>
            <a:endParaRPr lang="en-US" dirty="0">
              <a:solidFill>
                <a:srgbClr val="00B0F0"/>
              </a:solidFill>
            </a:endParaRPr>
          </a:p>
          <a:p>
            <a:pPr lvl="1"/>
            <a:r>
              <a:rPr lang="en-US" sz="2400" dirty="0"/>
              <a:t>Encourage investment</a:t>
            </a:r>
            <a:r>
              <a:rPr lang="en-US" sz="2400" dirty="0" smtClean="0"/>
              <a:t>? -- </a:t>
            </a:r>
            <a:r>
              <a:rPr lang="en-US" sz="2400" dirty="0" smtClean="0">
                <a:solidFill>
                  <a:srgbClr val="00B0F0"/>
                </a:solidFill>
              </a:rPr>
              <a:t>Weak</a:t>
            </a:r>
            <a:endParaRPr lang="en-US" sz="2400" dirty="0">
              <a:solidFill>
                <a:srgbClr val="00B0F0"/>
              </a:solidFill>
            </a:endParaRPr>
          </a:p>
          <a:p>
            <a:pPr lvl="1"/>
            <a:r>
              <a:rPr lang="en-US" sz="2400" dirty="0"/>
              <a:t>Relative to other countries</a:t>
            </a:r>
            <a:r>
              <a:rPr lang="en-US" sz="2400" dirty="0" smtClean="0"/>
              <a:t>? – </a:t>
            </a:r>
            <a:r>
              <a:rPr lang="en-US" sz="2400" dirty="0" smtClean="0">
                <a:solidFill>
                  <a:srgbClr val="00B0F0"/>
                </a:solidFill>
              </a:rPr>
              <a:t>Moving up in some rankings</a:t>
            </a:r>
            <a:endParaRPr lang="en-US" sz="2400" dirty="0">
              <a:solidFill>
                <a:srgbClr val="00B0F0"/>
              </a:solidFill>
            </a:endParaRPr>
          </a:p>
          <a:p>
            <a:r>
              <a:rPr lang="en-US" dirty="0" smtClean="0"/>
              <a:t>Which </a:t>
            </a:r>
            <a:r>
              <a:rPr lang="en-US" dirty="0"/>
              <a:t>direction is the US Patent system headed</a:t>
            </a:r>
            <a:r>
              <a:rPr lang="en-US" dirty="0" smtClean="0"/>
              <a:t>? – </a:t>
            </a:r>
            <a:r>
              <a:rPr lang="en-US" dirty="0" smtClean="0">
                <a:solidFill>
                  <a:srgbClr val="00B0F0"/>
                </a:solidFill>
              </a:rPr>
              <a:t>Better than 2016, still weak</a:t>
            </a:r>
            <a:endParaRPr lang="en-US" dirty="0">
              <a:solidFill>
                <a:srgbClr val="00B0F0"/>
              </a:solidFill>
            </a:endParaRPr>
          </a:p>
          <a:p>
            <a:r>
              <a:rPr lang="en-US" dirty="0" smtClean="0"/>
              <a:t>What </a:t>
            </a:r>
            <a:r>
              <a:rPr lang="en-US" dirty="0"/>
              <a:t>can be done to make it stronger?</a:t>
            </a:r>
          </a:p>
          <a:p>
            <a:pPr lvl="1"/>
            <a:r>
              <a:rPr lang="en-US" sz="2400" dirty="0"/>
              <a:t>Modify or eliminate PTAB</a:t>
            </a:r>
            <a:r>
              <a:rPr lang="en-US" sz="2400" dirty="0" smtClean="0"/>
              <a:t>?  </a:t>
            </a:r>
            <a:r>
              <a:rPr lang="en-US" sz="2400" dirty="0" smtClean="0">
                <a:solidFill>
                  <a:srgbClr val="00B0F0"/>
                </a:solidFill>
              </a:rPr>
              <a:t>Best chance at SCOTUS was lost.  PTO is working on more favorable procedures</a:t>
            </a:r>
            <a:endParaRPr lang="en-US" sz="2400" dirty="0">
              <a:solidFill>
                <a:srgbClr val="00B0F0"/>
              </a:solidFill>
            </a:endParaRPr>
          </a:p>
          <a:p>
            <a:pPr lvl="2"/>
            <a:r>
              <a:rPr lang="en-US" sz="2400" dirty="0"/>
              <a:t>Change procedures?  Easier amendments? Phillips claim construction? Presumption of validity</a:t>
            </a:r>
            <a:r>
              <a:rPr lang="en-US" sz="2400" dirty="0" smtClean="0"/>
              <a:t>?  </a:t>
            </a:r>
            <a:r>
              <a:rPr lang="en-US" sz="2400" dirty="0" smtClean="0">
                <a:solidFill>
                  <a:srgbClr val="00B0F0"/>
                </a:solidFill>
              </a:rPr>
              <a:t>Phillips claim construction now in IPR</a:t>
            </a:r>
            <a:endParaRPr lang="en-US" sz="2400" dirty="0">
              <a:solidFill>
                <a:srgbClr val="00B0F0"/>
              </a:solidFill>
            </a:endParaRPr>
          </a:p>
          <a:p>
            <a:pPr lvl="2"/>
            <a:r>
              <a:rPr lang="en-US" sz="2400" dirty="0"/>
              <a:t>Return injunction as remedy</a:t>
            </a:r>
            <a:r>
              <a:rPr lang="en-US" sz="2400" dirty="0" smtClean="0"/>
              <a:t>? </a:t>
            </a:r>
            <a:r>
              <a:rPr lang="en-US" sz="2400" dirty="0" smtClean="0">
                <a:solidFill>
                  <a:srgbClr val="00B0F0"/>
                </a:solidFill>
              </a:rPr>
              <a:t>Don’t hear anything</a:t>
            </a:r>
            <a:endParaRPr lang="en-US" sz="2400" dirty="0">
              <a:solidFill>
                <a:srgbClr val="00B0F0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81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1"/>
            <a:ext cx="9905998" cy="532176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1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/>
              <a:t>Us – Weak or strong patent system?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4277" y="1268197"/>
            <a:ext cx="4628398" cy="4932947"/>
          </a:xfrm>
        </p:spPr>
        <p:txBody>
          <a:bodyPr>
            <a:normAutofit/>
          </a:bodyPr>
          <a:lstStyle/>
          <a:p>
            <a:r>
              <a:rPr lang="en-US" dirty="0" smtClean="0"/>
              <a:t>Goal</a:t>
            </a:r>
            <a:r>
              <a:rPr lang="en-US" dirty="0"/>
              <a:t>:  Encourage innovation, by giving predictable return on </a:t>
            </a:r>
            <a:r>
              <a:rPr lang="en-US" dirty="0" smtClean="0"/>
              <a:t>investment</a:t>
            </a:r>
          </a:p>
          <a:p>
            <a:r>
              <a:rPr lang="en-US" dirty="0" smtClean="0"/>
              <a:t>Legal fees for patent haven’t increased in 10 years</a:t>
            </a:r>
          </a:p>
          <a:p>
            <a:r>
              <a:rPr lang="en-US" dirty="0" smtClean="0"/>
              <a:t>Is the pendulum swinging back?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594" y="998331"/>
            <a:ext cx="4197429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3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/>
              <a:t>Us – Weak or strong patent system?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1303" y="1316789"/>
            <a:ext cx="4021337" cy="4932947"/>
          </a:xfrm>
        </p:spPr>
        <p:txBody>
          <a:bodyPr>
            <a:normAutofit/>
          </a:bodyPr>
          <a:lstStyle/>
          <a:p>
            <a:r>
              <a:rPr lang="en-US" dirty="0" smtClean="0"/>
              <a:t>PTO Director Pro-Patent, New Subject Matter Guidance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280" y="1051616"/>
            <a:ext cx="2103120" cy="1183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20" y="2411593"/>
            <a:ext cx="8412480" cy="395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/>
              <a:t>Us – Weak or strong patent system?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956" y="954563"/>
            <a:ext cx="9030217" cy="4932947"/>
          </a:xfrm>
        </p:spPr>
        <p:txBody>
          <a:bodyPr>
            <a:normAutofit/>
          </a:bodyPr>
          <a:lstStyle/>
          <a:p>
            <a:r>
              <a:rPr lang="en-US" dirty="0" smtClean="0"/>
              <a:t>PTAB is using new Guidance, 101 </a:t>
            </a:r>
            <a:r>
              <a:rPr lang="en-US" dirty="0" smtClean="0"/>
              <a:t>less likely, expect </a:t>
            </a:r>
            <a:r>
              <a:rPr lang="en-US" dirty="0" smtClean="0"/>
              <a:t>103 </a:t>
            </a:r>
            <a:r>
              <a:rPr lang="en-US" dirty="0" smtClean="0"/>
              <a:t>rejections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77" y="3213825"/>
            <a:ext cx="5394960" cy="2912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42" y="1712564"/>
            <a:ext cx="5669280" cy="276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4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/>
              <a:t>Us – Weak or strong patent system?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42" y="1192697"/>
            <a:ext cx="5760720" cy="44832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29" y="3551472"/>
            <a:ext cx="5577840" cy="271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9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69432"/>
            <a:ext cx="9905998" cy="405212"/>
          </a:xfrm>
        </p:spPr>
        <p:txBody>
          <a:bodyPr>
            <a:normAutofit fontScale="90000"/>
          </a:bodyPr>
          <a:lstStyle/>
          <a:p>
            <a:r>
              <a:rPr lang="en-US" dirty="0"/>
              <a:t>Us – Weak or strong patent system?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1303" y="1316789"/>
            <a:ext cx="9030217" cy="4932947"/>
          </a:xfrm>
        </p:spPr>
        <p:txBody>
          <a:bodyPr>
            <a:normAutofit/>
          </a:bodyPr>
          <a:lstStyle/>
          <a:p>
            <a:r>
              <a:rPr lang="en-US" dirty="0" smtClean="0"/>
              <a:t>Federal </a:t>
            </a:r>
            <a:r>
              <a:rPr lang="en-US" dirty="0" smtClean="0"/>
              <a:t>Circuit --</a:t>
            </a:r>
            <a:r>
              <a:rPr lang="en-US" dirty="0" smtClean="0"/>
              <a:t> 101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012" y="2381609"/>
            <a:ext cx="3840480" cy="2722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069" y="1204430"/>
            <a:ext cx="4206240" cy="503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5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3487</TotalTime>
  <Words>519</Words>
  <Application>Microsoft Office PowerPoint</Application>
  <PresentationFormat>Widescreen</PresentationFormat>
  <Paragraphs>141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Trebuchet MS</vt:lpstr>
      <vt:lpstr>Tw Cen MT</vt:lpstr>
      <vt:lpstr>Circuit</vt:lpstr>
      <vt:lpstr>PATENT LAW TRENDS, examples &amp; statistics  </vt:lpstr>
      <vt:lpstr>Us – Weak or strong patent system?  </vt:lpstr>
      <vt:lpstr>Us – Weak or strong patent system?</vt:lpstr>
      <vt:lpstr>Us – Weak or strong patent system?</vt:lpstr>
      <vt:lpstr>Us – Weak or strong patent system?</vt:lpstr>
      <vt:lpstr>Us – Weak or strong patent system?</vt:lpstr>
      <vt:lpstr>Us – Weak or strong patent system?</vt:lpstr>
      <vt:lpstr>Us – Weak or strong patent system?</vt:lpstr>
      <vt:lpstr>Us – Weak or strong patent system?</vt:lpstr>
      <vt:lpstr>Us – Weak or strong patent system?</vt:lpstr>
      <vt:lpstr>PTO and courts on a collision course? </vt:lpstr>
      <vt:lpstr>Alice – 101 Fenwick &amp; West tally (11/20/18): </vt:lpstr>
      <vt:lpstr>Inconsistent decisions </vt:lpstr>
      <vt:lpstr>Inconsistent decisions </vt:lpstr>
      <vt:lpstr>Inconsistent decisions </vt:lpstr>
      <vt:lpstr>Regular folks don’t understand patents</vt:lpstr>
      <vt:lpstr>Regular folks don’t understand patents</vt:lpstr>
      <vt:lpstr>Uspto 2018 REPORT/mission</vt:lpstr>
      <vt:lpstr>Patent office folks are normal </vt:lpstr>
      <vt:lpstr>Trademarks folks are different</vt:lpstr>
      <vt:lpstr>Examiner model still working</vt:lpstr>
      <vt:lpstr>now have examiner analytics too</vt:lpstr>
      <vt:lpstr>Uspto examiner numbers 2018 (less than 2016)</vt:lpstr>
      <vt:lpstr>Uspto examiner numbers 2016 (more than 2018)</vt:lpstr>
      <vt:lpstr>Uspto numbers from 2006</vt:lpstr>
      <vt:lpstr>Pto Teleworkers</vt:lpstr>
      <vt:lpstr>Uspto PRACTIONER numbers </vt:lpstr>
      <vt:lpstr>Uspto GRANT numbers</vt:lpstr>
      <vt:lpstr>Uspto GRANT/filing numbers</vt:lpstr>
      <vt:lpstr>Uspto GRANT/filing numbers</vt:lpstr>
      <vt:lpstr>Uspto numbers 2014-2018</vt:lpstr>
      <vt:lpstr>Uspto numbers 2014-2018</vt:lpstr>
      <vt:lpstr>Uspto numbers 2014-2018</vt:lpstr>
      <vt:lpstr>Uspto numbers 2014-2018</vt:lpstr>
      <vt:lpstr>Uspto numbers death squad (pto june 2018)</vt:lpstr>
      <vt:lpstr>Uspto numbers death squad</vt:lpstr>
      <vt:lpstr>Uspto numbers death squad</vt:lpstr>
      <vt:lpstr>Uspto numbers death squad</vt:lpstr>
      <vt:lpstr>Uspto numbers death squad</vt:lpstr>
      <vt:lpstr>Uspto numbers death squad</vt:lpstr>
      <vt:lpstr>Numbers (rpx 2016)</vt:lpstr>
      <vt:lpstr>Us chamber of commerce rankings 2018</vt:lpstr>
      <vt:lpstr>Questions from 2016?</vt:lpstr>
      <vt:lpstr>end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usPTO Numbers of interest</dc:title>
  <dc:creator>cregan</dc:creator>
  <cp:lastModifiedBy>Chris Regan</cp:lastModifiedBy>
  <cp:revision>77</cp:revision>
  <dcterms:created xsi:type="dcterms:W3CDTF">2017-01-12T18:40:33Z</dcterms:created>
  <dcterms:modified xsi:type="dcterms:W3CDTF">2019-02-27T16:39:27Z</dcterms:modified>
</cp:coreProperties>
</file>