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26"/>
  </p:notesMasterIdLst>
  <p:sldIdLst>
    <p:sldId id="319" r:id="rId3"/>
    <p:sldId id="360" r:id="rId4"/>
    <p:sldId id="426" r:id="rId5"/>
    <p:sldId id="427" r:id="rId6"/>
    <p:sldId id="423" r:id="rId7"/>
    <p:sldId id="428" r:id="rId8"/>
    <p:sldId id="424" r:id="rId9"/>
    <p:sldId id="425" r:id="rId10"/>
    <p:sldId id="429" r:id="rId11"/>
    <p:sldId id="430" r:id="rId12"/>
    <p:sldId id="432" r:id="rId13"/>
    <p:sldId id="433" r:id="rId14"/>
    <p:sldId id="434" r:id="rId15"/>
    <p:sldId id="435" r:id="rId16"/>
    <p:sldId id="436" r:id="rId17"/>
    <p:sldId id="437" r:id="rId18"/>
    <p:sldId id="438" r:id="rId19"/>
    <p:sldId id="439" r:id="rId20"/>
    <p:sldId id="440" r:id="rId21"/>
    <p:sldId id="441" r:id="rId22"/>
    <p:sldId id="442" r:id="rId23"/>
    <p:sldId id="443" r:id="rId24"/>
    <p:sldId id="444" r:id="rId2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0" d="100"/>
          <a:sy n="110" d="100"/>
        </p:scale>
        <p:origin x="49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32ECF25A-E91F-47EF-B4FC-19ECAD49D0DC}" type="datetimeFigureOut">
              <a:rPr lang="en-US" smtClean="0"/>
              <a:t>8/2/2019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02790424-6E0C-4051-A31A-79C0658566CD}" type="slidenum">
              <a:rPr lang="en-US" smtClean="0"/>
              <a:t>‹#›</a:t>
            </a:fld>
            <a:endParaRPr lang="en-US"/>
          </a:p>
        </p:txBody>
      </p:sp>
    </p:spTree>
    <p:extLst>
      <p:ext uri="{BB962C8B-B14F-4D97-AF65-F5344CB8AC3E}">
        <p14:creationId xmlns:p14="http://schemas.microsoft.com/office/powerpoint/2010/main" val="3970592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81A692-1C37-C547-A2D5-E775E423F1B4}" type="slidenum">
              <a:rPr lang="en-US" smtClean="0"/>
              <a:t>1</a:t>
            </a:fld>
            <a:endParaRPr lang="en-US" dirty="0"/>
          </a:p>
        </p:txBody>
      </p:sp>
    </p:spTree>
    <p:extLst>
      <p:ext uri="{BB962C8B-B14F-4D97-AF65-F5344CB8AC3E}">
        <p14:creationId xmlns:p14="http://schemas.microsoft.com/office/powerpoint/2010/main" val="15830539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81A692-1C37-C547-A2D5-E775E423F1B4}" type="slidenum">
              <a:rPr lang="en-US" smtClean="0"/>
              <a:t>14</a:t>
            </a:fld>
            <a:endParaRPr lang="en-US" dirty="0"/>
          </a:p>
        </p:txBody>
      </p:sp>
    </p:spTree>
    <p:extLst>
      <p:ext uri="{BB962C8B-B14F-4D97-AF65-F5344CB8AC3E}">
        <p14:creationId xmlns:p14="http://schemas.microsoft.com/office/powerpoint/2010/main" val="40019101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81A692-1C37-C547-A2D5-E775E423F1B4}" type="slidenum">
              <a:rPr lang="en-US" smtClean="0"/>
              <a:t>15</a:t>
            </a:fld>
            <a:endParaRPr lang="en-US" dirty="0"/>
          </a:p>
        </p:txBody>
      </p:sp>
    </p:spTree>
    <p:extLst>
      <p:ext uri="{BB962C8B-B14F-4D97-AF65-F5344CB8AC3E}">
        <p14:creationId xmlns:p14="http://schemas.microsoft.com/office/powerpoint/2010/main" val="555714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81A692-1C37-C547-A2D5-E775E423F1B4}" type="slidenum">
              <a:rPr lang="en-US" smtClean="0"/>
              <a:t>16</a:t>
            </a:fld>
            <a:endParaRPr lang="en-US" dirty="0"/>
          </a:p>
        </p:txBody>
      </p:sp>
    </p:spTree>
    <p:extLst>
      <p:ext uri="{BB962C8B-B14F-4D97-AF65-F5344CB8AC3E}">
        <p14:creationId xmlns:p14="http://schemas.microsoft.com/office/powerpoint/2010/main" val="23662371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81A692-1C37-C547-A2D5-E775E423F1B4}" type="slidenum">
              <a:rPr lang="en-US" smtClean="0"/>
              <a:t>17</a:t>
            </a:fld>
            <a:endParaRPr lang="en-US" dirty="0"/>
          </a:p>
        </p:txBody>
      </p:sp>
    </p:spTree>
    <p:extLst>
      <p:ext uri="{BB962C8B-B14F-4D97-AF65-F5344CB8AC3E}">
        <p14:creationId xmlns:p14="http://schemas.microsoft.com/office/powerpoint/2010/main" val="42442359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81A692-1C37-C547-A2D5-E775E423F1B4}" type="slidenum">
              <a:rPr lang="en-US" smtClean="0"/>
              <a:t>18</a:t>
            </a:fld>
            <a:endParaRPr lang="en-US" dirty="0"/>
          </a:p>
        </p:txBody>
      </p:sp>
    </p:spTree>
    <p:extLst>
      <p:ext uri="{BB962C8B-B14F-4D97-AF65-F5344CB8AC3E}">
        <p14:creationId xmlns:p14="http://schemas.microsoft.com/office/powerpoint/2010/main" val="9654089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81A692-1C37-C547-A2D5-E775E423F1B4}" type="slidenum">
              <a:rPr lang="en-US" smtClean="0"/>
              <a:t>5</a:t>
            </a:fld>
            <a:endParaRPr lang="en-US" dirty="0"/>
          </a:p>
        </p:txBody>
      </p:sp>
    </p:spTree>
    <p:extLst>
      <p:ext uri="{BB962C8B-B14F-4D97-AF65-F5344CB8AC3E}">
        <p14:creationId xmlns:p14="http://schemas.microsoft.com/office/powerpoint/2010/main" val="26691857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31774"/>
            <a:fld id="{6481A692-1C37-C547-A2D5-E775E423F1B4}" type="slidenum">
              <a:rPr lang="en-US">
                <a:solidFill>
                  <a:prstClr val="black"/>
                </a:solidFill>
                <a:latin typeface="Calibri" panose="020F0502020204030204"/>
              </a:rPr>
              <a:pPr defTabSz="931774"/>
              <a:t>7</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21140505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31774"/>
            <a:fld id="{6481A692-1C37-C547-A2D5-E775E423F1B4}" type="slidenum">
              <a:rPr lang="en-US">
                <a:solidFill>
                  <a:prstClr val="black"/>
                </a:solidFill>
                <a:latin typeface="Calibri" panose="020F0502020204030204"/>
              </a:rPr>
              <a:pPr defTabSz="931774"/>
              <a:t>8</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35034301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81A692-1C37-C547-A2D5-E775E423F1B4}" type="slidenum">
              <a:rPr lang="en-US" smtClean="0"/>
              <a:t>9</a:t>
            </a:fld>
            <a:endParaRPr lang="en-US" dirty="0"/>
          </a:p>
        </p:txBody>
      </p:sp>
    </p:spTree>
    <p:extLst>
      <p:ext uri="{BB962C8B-B14F-4D97-AF65-F5344CB8AC3E}">
        <p14:creationId xmlns:p14="http://schemas.microsoft.com/office/powerpoint/2010/main" val="39634428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81A692-1C37-C547-A2D5-E775E423F1B4}" type="slidenum">
              <a:rPr lang="en-US" smtClean="0"/>
              <a:t>10</a:t>
            </a:fld>
            <a:endParaRPr lang="en-US" dirty="0"/>
          </a:p>
        </p:txBody>
      </p:sp>
    </p:spTree>
    <p:extLst>
      <p:ext uri="{BB962C8B-B14F-4D97-AF65-F5344CB8AC3E}">
        <p14:creationId xmlns:p14="http://schemas.microsoft.com/office/powerpoint/2010/main" val="41817932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81A692-1C37-C547-A2D5-E775E423F1B4}" type="slidenum">
              <a:rPr lang="en-US" smtClean="0"/>
              <a:t>11</a:t>
            </a:fld>
            <a:endParaRPr lang="en-US" dirty="0"/>
          </a:p>
        </p:txBody>
      </p:sp>
    </p:spTree>
    <p:extLst>
      <p:ext uri="{BB962C8B-B14F-4D97-AF65-F5344CB8AC3E}">
        <p14:creationId xmlns:p14="http://schemas.microsoft.com/office/powerpoint/2010/main" val="27516093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81A692-1C37-C547-A2D5-E775E423F1B4}" type="slidenum">
              <a:rPr lang="en-US" smtClean="0"/>
              <a:t>12</a:t>
            </a:fld>
            <a:endParaRPr lang="en-US" dirty="0"/>
          </a:p>
        </p:txBody>
      </p:sp>
    </p:spTree>
    <p:extLst>
      <p:ext uri="{BB962C8B-B14F-4D97-AF65-F5344CB8AC3E}">
        <p14:creationId xmlns:p14="http://schemas.microsoft.com/office/powerpoint/2010/main" val="17759607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81A692-1C37-C547-A2D5-E775E423F1B4}" type="slidenum">
              <a:rPr lang="en-US" smtClean="0"/>
              <a:t>13</a:t>
            </a:fld>
            <a:endParaRPr lang="en-US" dirty="0"/>
          </a:p>
        </p:txBody>
      </p:sp>
    </p:spTree>
    <p:extLst>
      <p:ext uri="{BB962C8B-B14F-4D97-AF65-F5344CB8AC3E}">
        <p14:creationId xmlns:p14="http://schemas.microsoft.com/office/powerpoint/2010/main" val="1164895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126F3-9BDB-4ED2-869B-22A8834346D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51056F3-1390-4939-AB11-0C363849955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7B6D063-6E6C-4E84-9447-15318BABF879}"/>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480557EA-D0BC-4C4E-B886-1607667F3787}"/>
              </a:ext>
            </a:extLst>
          </p:cNvPr>
          <p:cNvSpPr>
            <a:spLocks noGrp="1"/>
          </p:cNvSpPr>
          <p:nvPr>
            <p:ph type="ftr" sz="quarter" idx="11"/>
          </p:nvPr>
        </p:nvSpPr>
        <p:spPr/>
        <p:txBody>
          <a:bodyPr/>
          <a:lstStyle/>
          <a:p>
            <a:r>
              <a:rPr lang="en-US"/>
              <a:t>Allen, Dyer, Doppelt + Gilchrist, PA – Intellectual Property Law</a:t>
            </a:r>
          </a:p>
        </p:txBody>
      </p:sp>
      <p:sp>
        <p:nvSpPr>
          <p:cNvPr id="6" name="Slide Number Placeholder 5">
            <a:extLst>
              <a:ext uri="{FF2B5EF4-FFF2-40B4-BE49-F238E27FC236}">
                <a16:creationId xmlns:a16="http://schemas.microsoft.com/office/drawing/2014/main" id="{460AE387-197D-40D3-BEEB-F33C93230BAB}"/>
              </a:ext>
            </a:extLst>
          </p:cNvPr>
          <p:cNvSpPr>
            <a:spLocks noGrp="1"/>
          </p:cNvSpPr>
          <p:nvPr>
            <p:ph type="sldNum" sz="quarter" idx="12"/>
          </p:nvPr>
        </p:nvSpPr>
        <p:spPr/>
        <p:txBody>
          <a:bodyPr/>
          <a:lstStyle/>
          <a:p>
            <a:fld id="{197A1D77-BE1B-4D98-845C-C6F1C5CF2211}" type="slidenum">
              <a:rPr lang="en-US" smtClean="0"/>
              <a:t>‹#›</a:t>
            </a:fld>
            <a:endParaRPr lang="en-US"/>
          </a:p>
        </p:txBody>
      </p:sp>
    </p:spTree>
    <p:extLst>
      <p:ext uri="{BB962C8B-B14F-4D97-AF65-F5344CB8AC3E}">
        <p14:creationId xmlns:p14="http://schemas.microsoft.com/office/powerpoint/2010/main" val="1546589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C53B2-4CF1-4E7B-93B9-FAE750D76FC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BA3486C-F625-4B71-AF2B-684A900500A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F6AA8B-2ACF-4F60-BD9D-94CA06F4FE61}"/>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C09B26D5-D2F5-4981-BD07-F38F4E3DAF2B}"/>
              </a:ext>
            </a:extLst>
          </p:cNvPr>
          <p:cNvSpPr>
            <a:spLocks noGrp="1"/>
          </p:cNvSpPr>
          <p:nvPr>
            <p:ph type="ftr" sz="quarter" idx="11"/>
          </p:nvPr>
        </p:nvSpPr>
        <p:spPr/>
        <p:txBody>
          <a:bodyPr/>
          <a:lstStyle/>
          <a:p>
            <a:r>
              <a:rPr lang="en-US"/>
              <a:t>Allen, Dyer, Doppelt + Gilchrist, PA – Intellectual Property Law</a:t>
            </a:r>
          </a:p>
        </p:txBody>
      </p:sp>
      <p:sp>
        <p:nvSpPr>
          <p:cNvPr id="6" name="Slide Number Placeholder 5">
            <a:extLst>
              <a:ext uri="{FF2B5EF4-FFF2-40B4-BE49-F238E27FC236}">
                <a16:creationId xmlns:a16="http://schemas.microsoft.com/office/drawing/2014/main" id="{A83C7D6D-65EA-400F-AF7A-F0212ECB75B7}"/>
              </a:ext>
            </a:extLst>
          </p:cNvPr>
          <p:cNvSpPr>
            <a:spLocks noGrp="1"/>
          </p:cNvSpPr>
          <p:nvPr>
            <p:ph type="sldNum" sz="quarter" idx="12"/>
          </p:nvPr>
        </p:nvSpPr>
        <p:spPr/>
        <p:txBody>
          <a:bodyPr/>
          <a:lstStyle/>
          <a:p>
            <a:fld id="{197A1D77-BE1B-4D98-845C-C6F1C5CF2211}" type="slidenum">
              <a:rPr lang="en-US" smtClean="0"/>
              <a:t>‹#›</a:t>
            </a:fld>
            <a:endParaRPr lang="en-US"/>
          </a:p>
        </p:txBody>
      </p:sp>
    </p:spTree>
    <p:extLst>
      <p:ext uri="{BB962C8B-B14F-4D97-AF65-F5344CB8AC3E}">
        <p14:creationId xmlns:p14="http://schemas.microsoft.com/office/powerpoint/2010/main" val="1560314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588A06B-BC9E-4B3C-8CBA-DB34EEC6761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DC7A4DF-6EB2-490C-86B9-75376BE264F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B5CD9B-7120-44C4-92BB-3D15CE277A80}"/>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872765AD-CFB3-4EF0-AD82-A5C57DB97249}"/>
              </a:ext>
            </a:extLst>
          </p:cNvPr>
          <p:cNvSpPr>
            <a:spLocks noGrp="1"/>
          </p:cNvSpPr>
          <p:nvPr>
            <p:ph type="ftr" sz="quarter" idx="11"/>
          </p:nvPr>
        </p:nvSpPr>
        <p:spPr/>
        <p:txBody>
          <a:bodyPr/>
          <a:lstStyle/>
          <a:p>
            <a:r>
              <a:rPr lang="en-US"/>
              <a:t>Allen, Dyer, Doppelt + Gilchrist, PA – Intellectual Property Law</a:t>
            </a:r>
          </a:p>
        </p:txBody>
      </p:sp>
      <p:sp>
        <p:nvSpPr>
          <p:cNvPr id="6" name="Slide Number Placeholder 5">
            <a:extLst>
              <a:ext uri="{FF2B5EF4-FFF2-40B4-BE49-F238E27FC236}">
                <a16:creationId xmlns:a16="http://schemas.microsoft.com/office/drawing/2014/main" id="{08FD1E84-B37E-4976-97B0-60D9B7F88B01}"/>
              </a:ext>
            </a:extLst>
          </p:cNvPr>
          <p:cNvSpPr>
            <a:spLocks noGrp="1"/>
          </p:cNvSpPr>
          <p:nvPr>
            <p:ph type="sldNum" sz="quarter" idx="12"/>
          </p:nvPr>
        </p:nvSpPr>
        <p:spPr/>
        <p:txBody>
          <a:bodyPr/>
          <a:lstStyle/>
          <a:p>
            <a:fld id="{197A1D77-BE1B-4D98-845C-C6F1C5CF2211}" type="slidenum">
              <a:rPr lang="en-US" smtClean="0"/>
              <a:t>‹#›</a:t>
            </a:fld>
            <a:endParaRPr lang="en-US"/>
          </a:p>
        </p:txBody>
      </p:sp>
    </p:spTree>
    <p:extLst>
      <p:ext uri="{BB962C8B-B14F-4D97-AF65-F5344CB8AC3E}">
        <p14:creationId xmlns:p14="http://schemas.microsoft.com/office/powerpoint/2010/main" val="10621685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6361498" y="6356352"/>
            <a:ext cx="5445492" cy="365125"/>
          </a:xfrm>
        </p:spPr>
        <p:txBody>
          <a:bodyPr lIns="0"/>
          <a:lstStyle/>
          <a:p>
            <a:pPr algn="r"/>
            <a:r>
              <a:rPr lang="en-US" i="1" dirty="0"/>
              <a:t>Allen, Dyer, Doppelt + Gilchrist, PA </a:t>
            </a:r>
            <a:r>
              <a:rPr lang="mr-IN" i="1"/>
              <a:t>–</a:t>
            </a:r>
            <a:r>
              <a:rPr lang="en-US" i="1" dirty="0"/>
              <a:t> Intellectual Property Law</a:t>
            </a:r>
            <a:endParaRPr lang="en-US" dirty="0"/>
          </a:p>
        </p:txBody>
      </p:sp>
      <p:sp>
        <p:nvSpPr>
          <p:cNvPr id="6" name="Slide Number Placeholder 5"/>
          <p:cNvSpPr>
            <a:spLocks noGrp="1"/>
          </p:cNvSpPr>
          <p:nvPr>
            <p:ph type="sldNum" sz="quarter" idx="12"/>
          </p:nvPr>
        </p:nvSpPr>
        <p:spPr>
          <a:xfrm>
            <a:off x="11806989" y="6356352"/>
            <a:ext cx="385011" cy="365125"/>
          </a:xfrm>
        </p:spPr>
        <p:txBody>
          <a:bodyPr lIns="0" rIns="0"/>
          <a:lstStyle>
            <a:lvl1pPr algn="ctr">
              <a:defRPr sz="900">
                <a:solidFill>
                  <a:srgbClr val="00575F"/>
                </a:solidFill>
              </a:defRPr>
            </a:lvl1pPr>
          </a:lstStyle>
          <a:p>
            <a:fld id="{2FE850C8-660F-9B45-ACEE-E3C9DF47ECD3}" type="slidenum">
              <a:rPr lang="en-US" smtClean="0"/>
              <a:pPr/>
              <a:t>‹#›</a:t>
            </a:fld>
            <a:endParaRPr lang="en-US" dirty="0"/>
          </a:p>
        </p:txBody>
      </p:sp>
    </p:spTree>
    <p:extLst>
      <p:ext uri="{BB962C8B-B14F-4D97-AF65-F5344CB8AC3E}">
        <p14:creationId xmlns:p14="http://schemas.microsoft.com/office/powerpoint/2010/main" val="40734785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a:t>Allen, Dyer, Doppelt + Gilchrist, PA – Intellectual Property Law</a:t>
            </a:r>
          </a:p>
        </p:txBody>
      </p:sp>
      <p:sp>
        <p:nvSpPr>
          <p:cNvPr id="6" name="Slide Number Placeholder 5"/>
          <p:cNvSpPr>
            <a:spLocks noGrp="1"/>
          </p:cNvSpPr>
          <p:nvPr>
            <p:ph type="sldNum" sz="quarter" idx="12"/>
          </p:nvPr>
        </p:nvSpPr>
        <p:spPr/>
        <p:txBody>
          <a:bodyPr/>
          <a:lstStyle/>
          <a:p>
            <a:fld id="{2FE850C8-660F-9B45-ACEE-E3C9DF47ECD3}" type="slidenum">
              <a:rPr lang="en-US" smtClean="0"/>
              <a:t>‹#›</a:t>
            </a:fld>
            <a:endParaRPr lang="en-US" dirty="0"/>
          </a:p>
        </p:txBody>
      </p:sp>
    </p:spTree>
    <p:extLst>
      <p:ext uri="{BB962C8B-B14F-4D97-AF65-F5344CB8AC3E}">
        <p14:creationId xmlns:p14="http://schemas.microsoft.com/office/powerpoint/2010/main" val="3878995368"/>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6361498" y="6356352"/>
            <a:ext cx="5445492" cy="365125"/>
          </a:xfrm>
        </p:spPr>
        <p:txBody>
          <a:bodyPr lIns="0"/>
          <a:lstStyle/>
          <a:p>
            <a:pPr algn="r"/>
            <a:r>
              <a:rPr lang="en-US" i="1" dirty="0"/>
              <a:t>Allen, Dyer, Doppelt + Gilchrist, PA </a:t>
            </a:r>
            <a:r>
              <a:rPr lang="mr-IN" i="1"/>
              <a:t>–</a:t>
            </a:r>
            <a:r>
              <a:rPr lang="en-US" i="1" dirty="0"/>
              <a:t> Intellectual Property Law</a:t>
            </a:r>
            <a:endParaRPr lang="en-US" dirty="0"/>
          </a:p>
        </p:txBody>
      </p:sp>
      <p:sp>
        <p:nvSpPr>
          <p:cNvPr id="6" name="Slide Number Placeholder 5"/>
          <p:cNvSpPr>
            <a:spLocks noGrp="1"/>
          </p:cNvSpPr>
          <p:nvPr>
            <p:ph type="sldNum" sz="quarter" idx="12"/>
          </p:nvPr>
        </p:nvSpPr>
        <p:spPr>
          <a:xfrm>
            <a:off x="11806989" y="6356352"/>
            <a:ext cx="385011" cy="365125"/>
          </a:xfrm>
        </p:spPr>
        <p:txBody>
          <a:bodyPr lIns="0" rIns="0"/>
          <a:lstStyle>
            <a:lvl1pPr algn="ctr">
              <a:defRPr sz="900">
                <a:solidFill>
                  <a:srgbClr val="00575F"/>
                </a:solidFill>
              </a:defRPr>
            </a:lvl1pPr>
          </a:lstStyle>
          <a:p>
            <a:fld id="{2FE850C8-660F-9B45-ACEE-E3C9DF47ECD3}" type="slidenum">
              <a:rPr lang="en-US" smtClean="0"/>
              <a:pPr/>
              <a:t>‹#›</a:t>
            </a:fld>
            <a:endParaRPr lang="en-US" dirty="0"/>
          </a:p>
        </p:txBody>
      </p:sp>
    </p:spTree>
    <p:extLst>
      <p:ext uri="{BB962C8B-B14F-4D97-AF65-F5344CB8AC3E}">
        <p14:creationId xmlns:p14="http://schemas.microsoft.com/office/powerpoint/2010/main" val="30010199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a:prstGeom prst="rect">
            <a:avLst/>
          </a:prstGeo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a:prstGeom prst="rect">
            <a:avLst/>
          </a:prstGeo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a:t>Allen, Dyer, Doppelt + Gilchrist, PA – Intellectual Property Law</a:t>
            </a:r>
          </a:p>
        </p:txBody>
      </p:sp>
      <p:sp>
        <p:nvSpPr>
          <p:cNvPr id="6" name="Slide Number Placeholder 5"/>
          <p:cNvSpPr>
            <a:spLocks noGrp="1"/>
          </p:cNvSpPr>
          <p:nvPr>
            <p:ph type="sldNum" sz="quarter" idx="12"/>
          </p:nvPr>
        </p:nvSpPr>
        <p:spPr/>
        <p:txBody>
          <a:bodyPr/>
          <a:lstStyle/>
          <a:p>
            <a:fld id="{2FE850C8-660F-9B45-ACEE-E3C9DF47ECD3}" type="slidenum">
              <a:rPr lang="en-US" smtClean="0"/>
              <a:t>‹#›</a:t>
            </a:fld>
            <a:endParaRPr lang="en-US" dirty="0"/>
          </a:p>
        </p:txBody>
      </p:sp>
    </p:spTree>
    <p:extLst>
      <p:ext uri="{BB962C8B-B14F-4D97-AF65-F5344CB8AC3E}">
        <p14:creationId xmlns:p14="http://schemas.microsoft.com/office/powerpoint/2010/main" val="36443234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69720" y="1813687"/>
            <a:ext cx="10515600" cy="1325563"/>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a:t>Allen, Dyer, Doppelt + Gilchrist, PA – Intellectual Property Law</a:t>
            </a:r>
          </a:p>
        </p:txBody>
      </p:sp>
      <p:sp>
        <p:nvSpPr>
          <p:cNvPr id="7" name="Slide Number Placeholder 6"/>
          <p:cNvSpPr>
            <a:spLocks noGrp="1"/>
          </p:cNvSpPr>
          <p:nvPr>
            <p:ph type="sldNum" sz="quarter" idx="12"/>
          </p:nvPr>
        </p:nvSpPr>
        <p:spPr/>
        <p:txBody>
          <a:bodyPr/>
          <a:lstStyle/>
          <a:p>
            <a:fld id="{2FE850C8-660F-9B45-ACEE-E3C9DF47ECD3}" type="slidenum">
              <a:rPr lang="en-US" smtClean="0"/>
              <a:t>‹#›</a:t>
            </a:fld>
            <a:endParaRPr lang="en-US" dirty="0"/>
          </a:p>
        </p:txBody>
      </p:sp>
    </p:spTree>
    <p:extLst>
      <p:ext uri="{BB962C8B-B14F-4D97-AF65-F5344CB8AC3E}">
        <p14:creationId xmlns:p14="http://schemas.microsoft.com/office/powerpoint/2010/main" val="18500662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mparis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9" y="1681163"/>
            <a:ext cx="5157787"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dirty="0"/>
              <a:t>Allen, Dyer, Doppelt + Gilchrist, PA – Intellectual Property Law</a:t>
            </a:r>
          </a:p>
        </p:txBody>
      </p:sp>
      <p:sp>
        <p:nvSpPr>
          <p:cNvPr id="9" name="Slide Number Placeholder 8"/>
          <p:cNvSpPr>
            <a:spLocks noGrp="1"/>
          </p:cNvSpPr>
          <p:nvPr>
            <p:ph type="sldNum" sz="quarter" idx="12"/>
          </p:nvPr>
        </p:nvSpPr>
        <p:spPr/>
        <p:txBody>
          <a:bodyPr/>
          <a:lstStyle/>
          <a:p>
            <a:fld id="{2FE850C8-660F-9B45-ACEE-E3C9DF47ECD3}" type="slidenum">
              <a:rPr lang="en-US" smtClean="0"/>
              <a:t>‹#›</a:t>
            </a:fld>
            <a:endParaRPr lang="en-US" dirty="0"/>
          </a:p>
        </p:txBody>
      </p:sp>
    </p:spTree>
    <p:extLst>
      <p:ext uri="{BB962C8B-B14F-4D97-AF65-F5344CB8AC3E}">
        <p14:creationId xmlns:p14="http://schemas.microsoft.com/office/powerpoint/2010/main" val="12842957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69720" y="1813687"/>
            <a:ext cx="10515600" cy="1325563"/>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a:t>Allen, Dyer, Doppelt + Gilchrist, PA – Intellectual Property Law</a:t>
            </a:r>
          </a:p>
        </p:txBody>
      </p:sp>
      <p:sp>
        <p:nvSpPr>
          <p:cNvPr id="5" name="Slide Number Placeholder 4"/>
          <p:cNvSpPr>
            <a:spLocks noGrp="1"/>
          </p:cNvSpPr>
          <p:nvPr>
            <p:ph type="sldNum" sz="quarter" idx="12"/>
          </p:nvPr>
        </p:nvSpPr>
        <p:spPr/>
        <p:txBody>
          <a:bodyPr/>
          <a:lstStyle/>
          <a:p>
            <a:fld id="{2FE850C8-660F-9B45-ACEE-E3C9DF47ECD3}" type="slidenum">
              <a:rPr lang="en-US" smtClean="0"/>
              <a:t>‹#›</a:t>
            </a:fld>
            <a:endParaRPr lang="en-US" dirty="0"/>
          </a:p>
        </p:txBody>
      </p:sp>
    </p:spTree>
    <p:extLst>
      <p:ext uri="{BB962C8B-B14F-4D97-AF65-F5344CB8AC3E}">
        <p14:creationId xmlns:p14="http://schemas.microsoft.com/office/powerpoint/2010/main" val="20834511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a:t>Allen, Dyer, Doppelt + Gilchrist, PA – Intellectual Property Law</a:t>
            </a:r>
          </a:p>
        </p:txBody>
      </p:sp>
      <p:sp>
        <p:nvSpPr>
          <p:cNvPr id="4" name="Slide Number Placeholder 3"/>
          <p:cNvSpPr>
            <a:spLocks noGrp="1"/>
          </p:cNvSpPr>
          <p:nvPr>
            <p:ph type="sldNum" sz="quarter" idx="12"/>
          </p:nvPr>
        </p:nvSpPr>
        <p:spPr/>
        <p:txBody>
          <a:bodyPr/>
          <a:lstStyle/>
          <a:p>
            <a:fld id="{2FE850C8-660F-9B45-ACEE-E3C9DF47ECD3}" type="slidenum">
              <a:rPr lang="en-US" smtClean="0"/>
              <a:t>‹#›</a:t>
            </a:fld>
            <a:endParaRPr lang="en-US" dirty="0"/>
          </a:p>
        </p:txBody>
      </p:sp>
    </p:spTree>
    <p:extLst>
      <p:ext uri="{BB962C8B-B14F-4D97-AF65-F5344CB8AC3E}">
        <p14:creationId xmlns:p14="http://schemas.microsoft.com/office/powerpoint/2010/main" val="959322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F9D018-CDB7-461C-825D-53B7B95552D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3018A01-4902-4724-A688-BC88637E7BE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2F3AF3-CE0D-44A2-B210-59C6DF4151AC}"/>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00946ACC-7843-4725-9A24-B20269A0635D}"/>
              </a:ext>
            </a:extLst>
          </p:cNvPr>
          <p:cNvSpPr>
            <a:spLocks noGrp="1"/>
          </p:cNvSpPr>
          <p:nvPr>
            <p:ph type="ftr" sz="quarter" idx="11"/>
          </p:nvPr>
        </p:nvSpPr>
        <p:spPr/>
        <p:txBody>
          <a:bodyPr/>
          <a:lstStyle/>
          <a:p>
            <a:r>
              <a:rPr lang="en-US"/>
              <a:t>Allen, Dyer, Doppelt + Gilchrist, PA – Intellectual Property Law</a:t>
            </a:r>
          </a:p>
        </p:txBody>
      </p:sp>
      <p:sp>
        <p:nvSpPr>
          <p:cNvPr id="6" name="Slide Number Placeholder 5">
            <a:extLst>
              <a:ext uri="{FF2B5EF4-FFF2-40B4-BE49-F238E27FC236}">
                <a16:creationId xmlns:a16="http://schemas.microsoft.com/office/drawing/2014/main" id="{75F5E91A-B74A-4EF1-9F01-10B238F188CC}"/>
              </a:ext>
            </a:extLst>
          </p:cNvPr>
          <p:cNvSpPr>
            <a:spLocks noGrp="1"/>
          </p:cNvSpPr>
          <p:nvPr>
            <p:ph type="sldNum" sz="quarter" idx="12"/>
          </p:nvPr>
        </p:nvSpPr>
        <p:spPr/>
        <p:txBody>
          <a:bodyPr/>
          <a:lstStyle/>
          <a:p>
            <a:fld id="{197A1D77-BE1B-4D98-845C-C6F1C5CF2211}" type="slidenum">
              <a:rPr lang="en-US" smtClean="0"/>
              <a:t>‹#›</a:t>
            </a:fld>
            <a:endParaRPr lang="en-US"/>
          </a:p>
        </p:txBody>
      </p:sp>
    </p:spTree>
    <p:extLst>
      <p:ext uri="{BB962C8B-B14F-4D97-AF65-F5344CB8AC3E}">
        <p14:creationId xmlns:p14="http://schemas.microsoft.com/office/powerpoint/2010/main" val="27871385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5183188" y="987427"/>
            <a:ext cx="6172200" cy="4873625"/>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a:t>Allen, Dyer, Doppelt + Gilchrist, PA – Intellectual Property Law</a:t>
            </a:r>
          </a:p>
        </p:txBody>
      </p:sp>
      <p:sp>
        <p:nvSpPr>
          <p:cNvPr id="7" name="Slide Number Placeholder 6"/>
          <p:cNvSpPr>
            <a:spLocks noGrp="1"/>
          </p:cNvSpPr>
          <p:nvPr>
            <p:ph type="sldNum" sz="quarter" idx="12"/>
          </p:nvPr>
        </p:nvSpPr>
        <p:spPr/>
        <p:txBody>
          <a:bodyPr/>
          <a:lstStyle/>
          <a:p>
            <a:fld id="{2FE850C8-660F-9B45-ACEE-E3C9DF47ECD3}" type="slidenum">
              <a:rPr lang="en-US" smtClean="0"/>
              <a:t>‹#›</a:t>
            </a:fld>
            <a:endParaRPr lang="en-US" dirty="0"/>
          </a:p>
        </p:txBody>
      </p:sp>
    </p:spTree>
    <p:extLst>
      <p:ext uri="{BB962C8B-B14F-4D97-AF65-F5344CB8AC3E}">
        <p14:creationId xmlns:p14="http://schemas.microsoft.com/office/powerpoint/2010/main" val="24550153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5183188" y="987427"/>
            <a:ext cx="6172200" cy="4873625"/>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a:t>Allen, Dyer, Doppelt + Gilchrist, PA – Intellectual Property Law</a:t>
            </a:r>
          </a:p>
        </p:txBody>
      </p:sp>
      <p:sp>
        <p:nvSpPr>
          <p:cNvPr id="7" name="Slide Number Placeholder 6"/>
          <p:cNvSpPr>
            <a:spLocks noGrp="1"/>
          </p:cNvSpPr>
          <p:nvPr>
            <p:ph type="sldNum" sz="quarter" idx="12"/>
          </p:nvPr>
        </p:nvSpPr>
        <p:spPr/>
        <p:txBody>
          <a:bodyPr/>
          <a:lstStyle/>
          <a:p>
            <a:fld id="{2FE850C8-660F-9B45-ACEE-E3C9DF47ECD3}" type="slidenum">
              <a:rPr lang="en-US" smtClean="0"/>
              <a:t>‹#›</a:t>
            </a:fld>
            <a:endParaRPr lang="en-US" dirty="0"/>
          </a:p>
        </p:txBody>
      </p:sp>
    </p:spTree>
    <p:extLst>
      <p:ext uri="{BB962C8B-B14F-4D97-AF65-F5344CB8AC3E}">
        <p14:creationId xmlns:p14="http://schemas.microsoft.com/office/powerpoint/2010/main" val="52715361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69720" y="1813687"/>
            <a:ext cx="10515600" cy="1325563"/>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1569720" y="3529298"/>
            <a:ext cx="10515600" cy="153359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a:t>Allen, Dyer, Doppelt + Gilchrist, PA – Intellectual Property Law</a:t>
            </a:r>
          </a:p>
        </p:txBody>
      </p:sp>
      <p:sp>
        <p:nvSpPr>
          <p:cNvPr id="6" name="Slide Number Placeholder 5"/>
          <p:cNvSpPr>
            <a:spLocks noGrp="1"/>
          </p:cNvSpPr>
          <p:nvPr>
            <p:ph type="sldNum" sz="quarter" idx="12"/>
          </p:nvPr>
        </p:nvSpPr>
        <p:spPr/>
        <p:txBody>
          <a:bodyPr/>
          <a:lstStyle/>
          <a:p>
            <a:fld id="{2FE850C8-660F-9B45-ACEE-E3C9DF47ECD3}" type="slidenum">
              <a:rPr lang="en-US" smtClean="0"/>
              <a:t>‹#›</a:t>
            </a:fld>
            <a:endParaRPr lang="en-US" dirty="0"/>
          </a:p>
        </p:txBody>
      </p:sp>
    </p:spTree>
    <p:extLst>
      <p:ext uri="{BB962C8B-B14F-4D97-AF65-F5344CB8AC3E}">
        <p14:creationId xmlns:p14="http://schemas.microsoft.com/office/powerpoint/2010/main" val="291557147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a:t>Allen, Dyer, Doppelt + Gilchrist, PA – Intellectual Property Law</a:t>
            </a:r>
          </a:p>
        </p:txBody>
      </p:sp>
      <p:sp>
        <p:nvSpPr>
          <p:cNvPr id="6" name="Slide Number Placeholder 5"/>
          <p:cNvSpPr>
            <a:spLocks noGrp="1"/>
          </p:cNvSpPr>
          <p:nvPr>
            <p:ph type="sldNum" sz="quarter" idx="12"/>
          </p:nvPr>
        </p:nvSpPr>
        <p:spPr/>
        <p:txBody>
          <a:bodyPr/>
          <a:lstStyle/>
          <a:p>
            <a:fld id="{2FE850C8-660F-9B45-ACEE-E3C9DF47ECD3}" type="slidenum">
              <a:rPr lang="en-US" smtClean="0"/>
              <a:t>‹#›</a:t>
            </a:fld>
            <a:endParaRPr lang="en-US" dirty="0"/>
          </a:p>
        </p:txBody>
      </p:sp>
    </p:spTree>
    <p:extLst>
      <p:ext uri="{BB962C8B-B14F-4D97-AF65-F5344CB8AC3E}">
        <p14:creationId xmlns:p14="http://schemas.microsoft.com/office/powerpoint/2010/main" val="2798451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8F21A-1BDB-43D7-B91E-D8619747B7D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B3AC872-D123-43ED-9E13-0848BF0B082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46E6008-F36A-4B52-8B33-9470E3F918FD}"/>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DBE7CB3F-24BC-4379-BA93-50B4CBFC2CA8}"/>
              </a:ext>
            </a:extLst>
          </p:cNvPr>
          <p:cNvSpPr>
            <a:spLocks noGrp="1"/>
          </p:cNvSpPr>
          <p:nvPr>
            <p:ph type="ftr" sz="quarter" idx="11"/>
          </p:nvPr>
        </p:nvSpPr>
        <p:spPr/>
        <p:txBody>
          <a:bodyPr/>
          <a:lstStyle/>
          <a:p>
            <a:r>
              <a:rPr lang="en-US"/>
              <a:t>Allen, Dyer, Doppelt + Gilchrist, PA – Intellectual Property Law</a:t>
            </a:r>
          </a:p>
        </p:txBody>
      </p:sp>
      <p:sp>
        <p:nvSpPr>
          <p:cNvPr id="6" name="Slide Number Placeholder 5">
            <a:extLst>
              <a:ext uri="{FF2B5EF4-FFF2-40B4-BE49-F238E27FC236}">
                <a16:creationId xmlns:a16="http://schemas.microsoft.com/office/drawing/2014/main" id="{F52437FC-CF0A-498C-AEAB-AA8B4DC3F841}"/>
              </a:ext>
            </a:extLst>
          </p:cNvPr>
          <p:cNvSpPr>
            <a:spLocks noGrp="1"/>
          </p:cNvSpPr>
          <p:nvPr>
            <p:ph type="sldNum" sz="quarter" idx="12"/>
          </p:nvPr>
        </p:nvSpPr>
        <p:spPr/>
        <p:txBody>
          <a:bodyPr/>
          <a:lstStyle/>
          <a:p>
            <a:fld id="{197A1D77-BE1B-4D98-845C-C6F1C5CF2211}" type="slidenum">
              <a:rPr lang="en-US" smtClean="0"/>
              <a:t>‹#›</a:t>
            </a:fld>
            <a:endParaRPr lang="en-US"/>
          </a:p>
        </p:txBody>
      </p:sp>
    </p:spTree>
    <p:extLst>
      <p:ext uri="{BB962C8B-B14F-4D97-AF65-F5344CB8AC3E}">
        <p14:creationId xmlns:p14="http://schemas.microsoft.com/office/powerpoint/2010/main" val="44144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4E935-5598-4D53-9840-94D2FBABF76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7753F21-B2E5-4BE9-B948-2270259A959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8D22C27-8A39-4088-AED4-4D3FFA80D34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9D643F4-4F4A-4784-8EA5-B6A917FD6255}"/>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E85B061E-B69E-4731-A2B7-3AEBD7E8E366}"/>
              </a:ext>
            </a:extLst>
          </p:cNvPr>
          <p:cNvSpPr>
            <a:spLocks noGrp="1"/>
          </p:cNvSpPr>
          <p:nvPr>
            <p:ph type="ftr" sz="quarter" idx="11"/>
          </p:nvPr>
        </p:nvSpPr>
        <p:spPr/>
        <p:txBody>
          <a:bodyPr/>
          <a:lstStyle/>
          <a:p>
            <a:r>
              <a:rPr lang="en-US"/>
              <a:t>Allen, Dyer, Doppelt + Gilchrist, PA – Intellectual Property Law</a:t>
            </a:r>
          </a:p>
        </p:txBody>
      </p:sp>
      <p:sp>
        <p:nvSpPr>
          <p:cNvPr id="7" name="Slide Number Placeholder 6">
            <a:extLst>
              <a:ext uri="{FF2B5EF4-FFF2-40B4-BE49-F238E27FC236}">
                <a16:creationId xmlns:a16="http://schemas.microsoft.com/office/drawing/2014/main" id="{B6F98C50-5213-4EB0-A12E-46508EC7D886}"/>
              </a:ext>
            </a:extLst>
          </p:cNvPr>
          <p:cNvSpPr>
            <a:spLocks noGrp="1"/>
          </p:cNvSpPr>
          <p:nvPr>
            <p:ph type="sldNum" sz="quarter" idx="12"/>
          </p:nvPr>
        </p:nvSpPr>
        <p:spPr/>
        <p:txBody>
          <a:bodyPr/>
          <a:lstStyle/>
          <a:p>
            <a:fld id="{197A1D77-BE1B-4D98-845C-C6F1C5CF2211}" type="slidenum">
              <a:rPr lang="en-US" smtClean="0"/>
              <a:t>‹#›</a:t>
            </a:fld>
            <a:endParaRPr lang="en-US"/>
          </a:p>
        </p:txBody>
      </p:sp>
    </p:spTree>
    <p:extLst>
      <p:ext uri="{BB962C8B-B14F-4D97-AF65-F5344CB8AC3E}">
        <p14:creationId xmlns:p14="http://schemas.microsoft.com/office/powerpoint/2010/main" val="220624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7896C-A468-4917-B36D-B5FE8BD1676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C439E6C-F012-48C6-8CF8-98802A74ADB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04C683-2C28-4941-B0AE-C5A66C57B93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355CA83-B26D-4FF8-A08D-AFC4751E29C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31004FC-8548-4D1B-8B10-213226BE143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12622BB-AAE0-4A01-9E8F-4D4F6C213C72}"/>
              </a:ext>
            </a:extLst>
          </p:cNvPr>
          <p:cNvSpPr>
            <a:spLocks noGrp="1"/>
          </p:cNvSpPr>
          <p:nvPr>
            <p:ph type="dt" sz="half" idx="10"/>
          </p:nvPr>
        </p:nvSpPr>
        <p:spPr/>
        <p:txBody>
          <a:bodyPr/>
          <a:lstStyle/>
          <a:p>
            <a:endParaRPr lang="en-US"/>
          </a:p>
        </p:txBody>
      </p:sp>
      <p:sp>
        <p:nvSpPr>
          <p:cNvPr id="8" name="Footer Placeholder 7">
            <a:extLst>
              <a:ext uri="{FF2B5EF4-FFF2-40B4-BE49-F238E27FC236}">
                <a16:creationId xmlns:a16="http://schemas.microsoft.com/office/drawing/2014/main" id="{7D69B53C-AF13-42B8-89CA-064B2462044E}"/>
              </a:ext>
            </a:extLst>
          </p:cNvPr>
          <p:cNvSpPr>
            <a:spLocks noGrp="1"/>
          </p:cNvSpPr>
          <p:nvPr>
            <p:ph type="ftr" sz="quarter" idx="11"/>
          </p:nvPr>
        </p:nvSpPr>
        <p:spPr/>
        <p:txBody>
          <a:bodyPr/>
          <a:lstStyle/>
          <a:p>
            <a:r>
              <a:rPr lang="en-US"/>
              <a:t>Allen, Dyer, Doppelt + Gilchrist, PA – Intellectual Property Law</a:t>
            </a:r>
          </a:p>
        </p:txBody>
      </p:sp>
      <p:sp>
        <p:nvSpPr>
          <p:cNvPr id="9" name="Slide Number Placeholder 8">
            <a:extLst>
              <a:ext uri="{FF2B5EF4-FFF2-40B4-BE49-F238E27FC236}">
                <a16:creationId xmlns:a16="http://schemas.microsoft.com/office/drawing/2014/main" id="{CEF9A115-C0F5-4208-AE18-2421B0ABB244}"/>
              </a:ext>
            </a:extLst>
          </p:cNvPr>
          <p:cNvSpPr>
            <a:spLocks noGrp="1"/>
          </p:cNvSpPr>
          <p:nvPr>
            <p:ph type="sldNum" sz="quarter" idx="12"/>
          </p:nvPr>
        </p:nvSpPr>
        <p:spPr/>
        <p:txBody>
          <a:bodyPr/>
          <a:lstStyle/>
          <a:p>
            <a:fld id="{197A1D77-BE1B-4D98-845C-C6F1C5CF2211}" type="slidenum">
              <a:rPr lang="en-US" smtClean="0"/>
              <a:t>‹#›</a:t>
            </a:fld>
            <a:endParaRPr lang="en-US"/>
          </a:p>
        </p:txBody>
      </p:sp>
    </p:spTree>
    <p:extLst>
      <p:ext uri="{BB962C8B-B14F-4D97-AF65-F5344CB8AC3E}">
        <p14:creationId xmlns:p14="http://schemas.microsoft.com/office/powerpoint/2010/main" val="503789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6974A-B54C-4D61-9404-479F2FC3627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B5FE5E8-CCF7-4477-8B7A-B0B03DF1EF32}"/>
              </a:ext>
            </a:extLst>
          </p:cNvPr>
          <p:cNvSpPr>
            <a:spLocks noGrp="1"/>
          </p:cNvSpPr>
          <p:nvPr>
            <p:ph type="dt" sz="half" idx="10"/>
          </p:nvPr>
        </p:nvSpPr>
        <p:spPr/>
        <p:txBody>
          <a:bodyPr/>
          <a:lstStyle/>
          <a:p>
            <a:endParaRPr lang="en-US"/>
          </a:p>
        </p:txBody>
      </p:sp>
      <p:sp>
        <p:nvSpPr>
          <p:cNvPr id="4" name="Footer Placeholder 3">
            <a:extLst>
              <a:ext uri="{FF2B5EF4-FFF2-40B4-BE49-F238E27FC236}">
                <a16:creationId xmlns:a16="http://schemas.microsoft.com/office/drawing/2014/main" id="{F90F718E-5A8F-4191-BEB6-7D7A905D07C6}"/>
              </a:ext>
            </a:extLst>
          </p:cNvPr>
          <p:cNvSpPr>
            <a:spLocks noGrp="1"/>
          </p:cNvSpPr>
          <p:nvPr>
            <p:ph type="ftr" sz="quarter" idx="11"/>
          </p:nvPr>
        </p:nvSpPr>
        <p:spPr/>
        <p:txBody>
          <a:bodyPr/>
          <a:lstStyle/>
          <a:p>
            <a:r>
              <a:rPr lang="en-US"/>
              <a:t>Allen, Dyer, Doppelt + Gilchrist, PA – Intellectual Property Law</a:t>
            </a:r>
          </a:p>
        </p:txBody>
      </p:sp>
      <p:sp>
        <p:nvSpPr>
          <p:cNvPr id="5" name="Slide Number Placeholder 4">
            <a:extLst>
              <a:ext uri="{FF2B5EF4-FFF2-40B4-BE49-F238E27FC236}">
                <a16:creationId xmlns:a16="http://schemas.microsoft.com/office/drawing/2014/main" id="{15446742-553D-4E7B-BE1B-96425BFB60EA}"/>
              </a:ext>
            </a:extLst>
          </p:cNvPr>
          <p:cNvSpPr>
            <a:spLocks noGrp="1"/>
          </p:cNvSpPr>
          <p:nvPr>
            <p:ph type="sldNum" sz="quarter" idx="12"/>
          </p:nvPr>
        </p:nvSpPr>
        <p:spPr/>
        <p:txBody>
          <a:bodyPr/>
          <a:lstStyle/>
          <a:p>
            <a:fld id="{197A1D77-BE1B-4D98-845C-C6F1C5CF2211}" type="slidenum">
              <a:rPr lang="en-US" smtClean="0"/>
              <a:t>‹#›</a:t>
            </a:fld>
            <a:endParaRPr lang="en-US"/>
          </a:p>
        </p:txBody>
      </p:sp>
    </p:spTree>
    <p:extLst>
      <p:ext uri="{BB962C8B-B14F-4D97-AF65-F5344CB8AC3E}">
        <p14:creationId xmlns:p14="http://schemas.microsoft.com/office/powerpoint/2010/main" val="269215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64252F1-5506-495B-B8A7-A74F132A2951}"/>
              </a:ext>
            </a:extLst>
          </p:cNvPr>
          <p:cNvSpPr>
            <a:spLocks noGrp="1"/>
          </p:cNvSpPr>
          <p:nvPr>
            <p:ph type="dt" sz="half" idx="10"/>
          </p:nvPr>
        </p:nvSpPr>
        <p:spPr/>
        <p:txBody>
          <a:bodyPr/>
          <a:lstStyle/>
          <a:p>
            <a:endParaRPr lang="en-US"/>
          </a:p>
        </p:txBody>
      </p:sp>
      <p:sp>
        <p:nvSpPr>
          <p:cNvPr id="3" name="Footer Placeholder 2">
            <a:extLst>
              <a:ext uri="{FF2B5EF4-FFF2-40B4-BE49-F238E27FC236}">
                <a16:creationId xmlns:a16="http://schemas.microsoft.com/office/drawing/2014/main" id="{5D4EF100-EF7E-48B2-8D2A-C48DB1BB7277}"/>
              </a:ext>
            </a:extLst>
          </p:cNvPr>
          <p:cNvSpPr>
            <a:spLocks noGrp="1"/>
          </p:cNvSpPr>
          <p:nvPr>
            <p:ph type="ftr" sz="quarter" idx="11"/>
          </p:nvPr>
        </p:nvSpPr>
        <p:spPr/>
        <p:txBody>
          <a:bodyPr/>
          <a:lstStyle/>
          <a:p>
            <a:r>
              <a:rPr lang="en-US"/>
              <a:t>Allen, Dyer, Doppelt + Gilchrist, PA – Intellectual Property Law</a:t>
            </a:r>
          </a:p>
        </p:txBody>
      </p:sp>
      <p:sp>
        <p:nvSpPr>
          <p:cNvPr id="4" name="Slide Number Placeholder 3">
            <a:extLst>
              <a:ext uri="{FF2B5EF4-FFF2-40B4-BE49-F238E27FC236}">
                <a16:creationId xmlns:a16="http://schemas.microsoft.com/office/drawing/2014/main" id="{93A9EDDA-32AE-4A9B-BB8D-7DDFFB1E34C4}"/>
              </a:ext>
            </a:extLst>
          </p:cNvPr>
          <p:cNvSpPr>
            <a:spLocks noGrp="1"/>
          </p:cNvSpPr>
          <p:nvPr>
            <p:ph type="sldNum" sz="quarter" idx="12"/>
          </p:nvPr>
        </p:nvSpPr>
        <p:spPr/>
        <p:txBody>
          <a:bodyPr/>
          <a:lstStyle/>
          <a:p>
            <a:fld id="{197A1D77-BE1B-4D98-845C-C6F1C5CF2211}" type="slidenum">
              <a:rPr lang="en-US" smtClean="0"/>
              <a:t>‹#›</a:t>
            </a:fld>
            <a:endParaRPr lang="en-US"/>
          </a:p>
        </p:txBody>
      </p:sp>
    </p:spTree>
    <p:extLst>
      <p:ext uri="{BB962C8B-B14F-4D97-AF65-F5344CB8AC3E}">
        <p14:creationId xmlns:p14="http://schemas.microsoft.com/office/powerpoint/2010/main" val="1531831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026664-F85A-4242-AE7E-75F8C3E4AAD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8CF35C1-1B92-483E-8FCF-88930B54C40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6A8FA7B-255A-42B0-8522-89AEEE0BF1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F9FE029-8B51-413C-BD08-C545D012FB9B}"/>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AD30C33D-1870-4D86-ACF0-53B6D8BD5010}"/>
              </a:ext>
            </a:extLst>
          </p:cNvPr>
          <p:cNvSpPr>
            <a:spLocks noGrp="1"/>
          </p:cNvSpPr>
          <p:nvPr>
            <p:ph type="ftr" sz="quarter" idx="11"/>
          </p:nvPr>
        </p:nvSpPr>
        <p:spPr/>
        <p:txBody>
          <a:bodyPr/>
          <a:lstStyle/>
          <a:p>
            <a:r>
              <a:rPr lang="en-US"/>
              <a:t>Allen, Dyer, Doppelt + Gilchrist, PA – Intellectual Property Law</a:t>
            </a:r>
          </a:p>
        </p:txBody>
      </p:sp>
      <p:sp>
        <p:nvSpPr>
          <p:cNvPr id="7" name="Slide Number Placeholder 6">
            <a:extLst>
              <a:ext uri="{FF2B5EF4-FFF2-40B4-BE49-F238E27FC236}">
                <a16:creationId xmlns:a16="http://schemas.microsoft.com/office/drawing/2014/main" id="{890B21AC-18CF-4C13-9948-D89A95D1AD00}"/>
              </a:ext>
            </a:extLst>
          </p:cNvPr>
          <p:cNvSpPr>
            <a:spLocks noGrp="1"/>
          </p:cNvSpPr>
          <p:nvPr>
            <p:ph type="sldNum" sz="quarter" idx="12"/>
          </p:nvPr>
        </p:nvSpPr>
        <p:spPr/>
        <p:txBody>
          <a:bodyPr/>
          <a:lstStyle/>
          <a:p>
            <a:fld id="{197A1D77-BE1B-4D98-845C-C6F1C5CF2211}" type="slidenum">
              <a:rPr lang="en-US" smtClean="0"/>
              <a:t>‹#›</a:t>
            </a:fld>
            <a:endParaRPr lang="en-US"/>
          </a:p>
        </p:txBody>
      </p:sp>
    </p:spTree>
    <p:extLst>
      <p:ext uri="{BB962C8B-B14F-4D97-AF65-F5344CB8AC3E}">
        <p14:creationId xmlns:p14="http://schemas.microsoft.com/office/powerpoint/2010/main" val="3206667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929FD-76E6-4A19-994A-B7F10239223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4E56F2D-1AF6-41E1-B088-4D07C76396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B800767-8667-427C-BCFC-22AC5EAFBE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1587C1-00D8-4045-B19B-245CB92E4404}"/>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B536D5DB-CC1A-4F22-BF04-0B122AC64D94}"/>
              </a:ext>
            </a:extLst>
          </p:cNvPr>
          <p:cNvSpPr>
            <a:spLocks noGrp="1"/>
          </p:cNvSpPr>
          <p:nvPr>
            <p:ph type="ftr" sz="quarter" idx="11"/>
          </p:nvPr>
        </p:nvSpPr>
        <p:spPr/>
        <p:txBody>
          <a:bodyPr/>
          <a:lstStyle/>
          <a:p>
            <a:r>
              <a:rPr lang="en-US"/>
              <a:t>Allen, Dyer, Doppelt + Gilchrist, PA – Intellectual Property Law</a:t>
            </a:r>
          </a:p>
        </p:txBody>
      </p:sp>
      <p:sp>
        <p:nvSpPr>
          <p:cNvPr id="7" name="Slide Number Placeholder 6">
            <a:extLst>
              <a:ext uri="{FF2B5EF4-FFF2-40B4-BE49-F238E27FC236}">
                <a16:creationId xmlns:a16="http://schemas.microsoft.com/office/drawing/2014/main" id="{35E720F5-C3B5-460E-99C0-CD918FD60D4E}"/>
              </a:ext>
            </a:extLst>
          </p:cNvPr>
          <p:cNvSpPr>
            <a:spLocks noGrp="1"/>
          </p:cNvSpPr>
          <p:nvPr>
            <p:ph type="sldNum" sz="quarter" idx="12"/>
          </p:nvPr>
        </p:nvSpPr>
        <p:spPr/>
        <p:txBody>
          <a:bodyPr/>
          <a:lstStyle/>
          <a:p>
            <a:fld id="{197A1D77-BE1B-4D98-845C-C6F1C5CF2211}" type="slidenum">
              <a:rPr lang="en-US" smtClean="0"/>
              <a:t>‹#›</a:t>
            </a:fld>
            <a:endParaRPr lang="en-US"/>
          </a:p>
        </p:txBody>
      </p:sp>
    </p:spTree>
    <p:extLst>
      <p:ext uri="{BB962C8B-B14F-4D97-AF65-F5344CB8AC3E}">
        <p14:creationId xmlns:p14="http://schemas.microsoft.com/office/powerpoint/2010/main" val="3732594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2.jp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5E5D586-0A3F-4CB3-B54B-5EF1917088B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3631637-4CF2-4F61-B83C-636B43D746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1E535E-0EC9-400A-BDFF-B70FC959336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a:extLst>
              <a:ext uri="{FF2B5EF4-FFF2-40B4-BE49-F238E27FC236}">
                <a16:creationId xmlns:a16="http://schemas.microsoft.com/office/drawing/2014/main" id="{EB4ABE59-88F5-498C-B04C-1ABE738AF8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Allen, Dyer, Doppelt + Gilchrist, PA – Intellectual Property Law</a:t>
            </a:r>
          </a:p>
        </p:txBody>
      </p:sp>
      <p:sp>
        <p:nvSpPr>
          <p:cNvPr id="6" name="Slide Number Placeholder 5">
            <a:extLst>
              <a:ext uri="{FF2B5EF4-FFF2-40B4-BE49-F238E27FC236}">
                <a16:creationId xmlns:a16="http://schemas.microsoft.com/office/drawing/2014/main" id="{3776ACA8-4D3D-4E7E-AB17-21169E1C3F3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7A1D77-BE1B-4D98-845C-C6F1C5CF2211}" type="slidenum">
              <a:rPr lang="en-US" smtClean="0"/>
              <a:t>‹#›</a:t>
            </a:fld>
            <a:endParaRPr lang="en-US"/>
          </a:p>
        </p:txBody>
      </p:sp>
    </p:spTree>
    <p:extLst>
      <p:ext uri="{BB962C8B-B14F-4D97-AF65-F5344CB8AC3E}">
        <p14:creationId xmlns:p14="http://schemas.microsoft.com/office/powerpoint/2010/main" val="28782170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a:t>Allen, Dyer, Doppelt + Gilchrist, PA – Intellectual Property Law</a:t>
            </a: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FE850C8-660F-9B45-ACEE-E3C9DF47ECD3}" type="slidenum">
              <a:rPr lang="en-US" smtClean="0"/>
              <a:t>‹#›</a:t>
            </a:fld>
            <a:endParaRPr lang="en-US" dirty="0"/>
          </a:p>
        </p:txBody>
      </p:sp>
    </p:spTree>
    <p:extLst>
      <p:ext uri="{BB962C8B-B14F-4D97-AF65-F5344CB8AC3E}">
        <p14:creationId xmlns:p14="http://schemas.microsoft.com/office/powerpoint/2010/main" val="1808424267"/>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l" defTabSz="685800" rtl="0" eaLnBrk="1" latinLnBrk="0" hangingPunct="1">
        <a:lnSpc>
          <a:spcPct val="90000"/>
        </a:lnSpc>
        <a:spcBef>
          <a:spcPct val="0"/>
        </a:spcBef>
        <a:buNone/>
        <a:defRPr sz="4000" b="1" kern="1200">
          <a:solidFill>
            <a:schemeClr val="bg1"/>
          </a:solidFill>
          <a:effectLst/>
          <a:latin typeface="Arial" charset="0"/>
          <a:ea typeface="Arial" charset="0"/>
          <a:cs typeface="Arial" charset="0"/>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www.addmg.com/"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6.pn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Placeholder 1"/>
          <p:cNvSpPr txBox="1">
            <a:spLocks/>
          </p:cNvSpPr>
          <p:nvPr/>
        </p:nvSpPr>
        <p:spPr>
          <a:xfrm>
            <a:off x="2440326" y="249383"/>
            <a:ext cx="7237245" cy="957655"/>
          </a:xfrm>
          <a:prstGeom prst="rect">
            <a:avLst/>
          </a:prstGeom>
        </p:spPr>
        <p:txBody>
          <a:bodyPr vert="horz" lIns="91440" tIns="45720" rIns="91440" bIns="27432" rtlCol="0" anchor="b">
            <a:normAutofit/>
          </a:bodyPr>
          <a:lstStyle>
            <a:lvl1pPr algn="l" defTabSz="685800" rtl="0" eaLnBrk="1" latinLnBrk="0" hangingPunct="1">
              <a:lnSpc>
                <a:spcPct val="90000"/>
              </a:lnSpc>
              <a:spcBef>
                <a:spcPct val="0"/>
              </a:spcBef>
              <a:buNone/>
              <a:defRPr sz="4000" b="1" kern="1200">
                <a:solidFill>
                  <a:schemeClr val="bg1"/>
                </a:solidFill>
                <a:effectLst/>
                <a:latin typeface="Arial" charset="0"/>
                <a:ea typeface="Arial" charset="0"/>
                <a:cs typeface="Arial" charset="0"/>
              </a:defRPr>
            </a:lvl1pPr>
          </a:lstStyle>
          <a:p>
            <a:pPr algn="ctr"/>
            <a:endParaRPr lang="en-US" sz="3800" dirty="0">
              <a:latin typeface="Georgia" panose="02040502050405020303" pitchFamily="18" charset="0"/>
            </a:endParaRPr>
          </a:p>
        </p:txBody>
      </p:sp>
      <p:pic>
        <p:nvPicPr>
          <p:cNvPr id="10" name="Picture 9" descr="Allen, Dyer, Doppelt + Gilchrist, PA">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9677571" y="5922817"/>
            <a:ext cx="1600200" cy="685800"/>
          </a:xfrm>
          <a:prstGeom prst="rect">
            <a:avLst/>
          </a:prstGeom>
          <a:noFill/>
          <a:ln>
            <a:noFill/>
          </a:ln>
        </p:spPr>
      </p:pic>
      <p:sp>
        <p:nvSpPr>
          <p:cNvPr id="2" name="TextBox 1"/>
          <p:cNvSpPr txBox="1"/>
          <p:nvPr/>
        </p:nvSpPr>
        <p:spPr>
          <a:xfrm>
            <a:off x="3341751" y="4175591"/>
            <a:ext cx="4872304" cy="2308324"/>
          </a:xfrm>
          <a:prstGeom prst="rect">
            <a:avLst/>
          </a:prstGeom>
          <a:noFill/>
        </p:spPr>
        <p:txBody>
          <a:bodyPr wrap="square" rtlCol="0">
            <a:spAutoFit/>
          </a:bodyPr>
          <a:lstStyle/>
          <a:p>
            <a:pPr algn="ctr"/>
            <a:r>
              <a:rPr lang="en-US" sz="1600" dirty="0">
                <a:latin typeface="Georgia" panose="02040502050405020303" pitchFamily="18" charset="0"/>
              </a:rPr>
              <a:t>Presented by:</a:t>
            </a:r>
          </a:p>
          <a:p>
            <a:pPr algn="ctr"/>
            <a:endParaRPr lang="en-US" sz="1600" dirty="0">
              <a:latin typeface="Georgia" panose="02040502050405020303" pitchFamily="18" charset="0"/>
            </a:endParaRPr>
          </a:p>
          <a:p>
            <a:pPr algn="ctr"/>
            <a:r>
              <a:rPr lang="en-US" sz="1600" b="1" dirty="0">
                <a:latin typeface="Georgia" panose="02040502050405020303" pitchFamily="18" charset="0"/>
              </a:rPr>
              <a:t>Ava K. Doppelt, Esq.</a:t>
            </a:r>
          </a:p>
          <a:p>
            <a:pPr algn="ctr"/>
            <a:r>
              <a:rPr lang="en-US" sz="1600" dirty="0">
                <a:latin typeface="Georgia" panose="02040502050405020303" pitchFamily="18" charset="0"/>
              </a:rPr>
              <a:t>Allen, Dyer, Doppelt &amp; Gilchrist, P.A.</a:t>
            </a:r>
          </a:p>
          <a:p>
            <a:pPr algn="ctr"/>
            <a:r>
              <a:rPr lang="en-US" sz="1600" dirty="0">
                <a:latin typeface="Georgia" panose="02040502050405020303" pitchFamily="18" charset="0"/>
              </a:rPr>
              <a:t>255 S. Orange Avenue, Suite 1401</a:t>
            </a:r>
          </a:p>
          <a:p>
            <a:pPr algn="ctr"/>
            <a:r>
              <a:rPr lang="en-US" sz="1600" dirty="0">
                <a:latin typeface="Georgia" panose="02040502050405020303" pitchFamily="18" charset="0"/>
              </a:rPr>
              <a:t>Orlando, Florida 32801</a:t>
            </a:r>
          </a:p>
          <a:p>
            <a:pPr algn="ctr"/>
            <a:r>
              <a:rPr lang="en-US" sz="1600" dirty="0">
                <a:latin typeface="Georgia" panose="02040502050405020303" pitchFamily="18" charset="0"/>
              </a:rPr>
              <a:t>407-841-2330</a:t>
            </a:r>
          </a:p>
          <a:p>
            <a:pPr algn="ctr"/>
            <a:r>
              <a:rPr lang="en-US" sz="1600" dirty="0">
                <a:latin typeface="Georgia" panose="02040502050405020303" pitchFamily="18" charset="0"/>
              </a:rPr>
              <a:t>adoppelt@allendyer.com</a:t>
            </a:r>
          </a:p>
          <a:p>
            <a:pPr algn="ctr"/>
            <a:r>
              <a:rPr lang="en-US" sz="1600" dirty="0">
                <a:latin typeface="Georgia" panose="02040502050405020303" pitchFamily="18" charset="0"/>
              </a:rPr>
              <a:t>www.patentamerica.com</a:t>
            </a:r>
          </a:p>
        </p:txBody>
      </p:sp>
      <p:sp>
        <p:nvSpPr>
          <p:cNvPr id="3" name="TextBox 2"/>
          <p:cNvSpPr txBox="1"/>
          <p:nvPr/>
        </p:nvSpPr>
        <p:spPr>
          <a:xfrm>
            <a:off x="5849113" y="2331720"/>
            <a:ext cx="184731" cy="369332"/>
          </a:xfrm>
          <a:prstGeom prst="rect">
            <a:avLst/>
          </a:prstGeom>
          <a:noFill/>
        </p:spPr>
        <p:txBody>
          <a:bodyPr wrap="none" rtlCol="0">
            <a:spAutoFit/>
          </a:bodyPr>
          <a:lstStyle/>
          <a:p>
            <a:endParaRPr lang="en-US" dirty="0">
              <a:latin typeface="Georgia" panose="02040502050405020303" pitchFamily="18" charset="0"/>
            </a:endParaRPr>
          </a:p>
        </p:txBody>
      </p:sp>
      <p:sp>
        <p:nvSpPr>
          <p:cNvPr id="6" name="TextBox 5"/>
          <p:cNvSpPr txBox="1"/>
          <p:nvPr/>
        </p:nvSpPr>
        <p:spPr>
          <a:xfrm>
            <a:off x="1251849" y="1289828"/>
            <a:ext cx="8701312" cy="2954655"/>
          </a:xfrm>
          <a:prstGeom prst="rect">
            <a:avLst/>
          </a:prstGeom>
          <a:noFill/>
        </p:spPr>
        <p:txBody>
          <a:bodyPr wrap="square" rtlCol="0">
            <a:spAutoFit/>
          </a:bodyPr>
          <a:lstStyle/>
          <a:p>
            <a:pPr marL="274320" lvl="1" algn="ctr"/>
            <a:r>
              <a:rPr lang="en-US" sz="2800" b="1" dirty="0">
                <a:latin typeface="Georgia" panose="02040502050405020303" pitchFamily="18" charset="0"/>
              </a:rPr>
              <a:t>Charting Your Course</a:t>
            </a:r>
          </a:p>
          <a:p>
            <a:pPr marL="274320" lvl="1" algn="ctr"/>
            <a:r>
              <a:rPr lang="es-ES" sz="1400" dirty="0">
                <a:latin typeface="Georgia" panose="02040502050405020303" pitchFamily="18" charset="0"/>
              </a:rPr>
              <a:t>Hilton Orlando Buena Vista Palace</a:t>
            </a:r>
            <a:endParaRPr lang="en-US" sz="1400" b="1" dirty="0">
              <a:latin typeface="Georgia" panose="02040502050405020303" pitchFamily="18" charset="0"/>
            </a:endParaRPr>
          </a:p>
          <a:p>
            <a:pPr marL="274320" lvl="1" algn="ctr"/>
            <a:endParaRPr lang="en-US" sz="3600" b="1" i="1" dirty="0">
              <a:latin typeface="Georgia" panose="02040502050405020303" pitchFamily="18" charset="0"/>
            </a:endParaRPr>
          </a:p>
          <a:p>
            <a:pPr marL="274320" lvl="1" algn="ctr"/>
            <a:endParaRPr lang="en-US" sz="2800" b="1" i="1" dirty="0">
              <a:latin typeface="Georgia" panose="02040502050405020303" pitchFamily="18" charset="0"/>
            </a:endParaRPr>
          </a:p>
          <a:p>
            <a:pPr marL="274320" lvl="1" algn="ctr"/>
            <a:endParaRPr lang="en-US" sz="2800" b="1" i="1" dirty="0">
              <a:latin typeface="Georgia" panose="02040502050405020303" pitchFamily="18" charset="0"/>
            </a:endParaRPr>
          </a:p>
          <a:p>
            <a:pPr marL="274320" lvl="1" algn="ctr"/>
            <a:r>
              <a:rPr lang="en-US" sz="2800" b="1" dirty="0">
                <a:latin typeface="Georgia" panose="02040502050405020303" pitchFamily="18" charset="0"/>
              </a:rPr>
              <a:t>NAVAGATING THE LEGAL SEAS</a:t>
            </a:r>
          </a:p>
          <a:p>
            <a:pPr marL="274320" lvl="1" algn="ctr"/>
            <a:endParaRPr lang="en-US" sz="800" b="1" i="1" dirty="0">
              <a:latin typeface="Georgia" panose="02040502050405020303" pitchFamily="18" charset="0"/>
            </a:endParaRPr>
          </a:p>
          <a:p>
            <a:pPr marL="274320" lvl="1" algn="ctr"/>
            <a:r>
              <a:rPr lang="en-US" sz="1600" dirty="0">
                <a:latin typeface="Georgia" panose="02040502050405020303" pitchFamily="18" charset="0"/>
              </a:rPr>
              <a:t>August 3, 2019</a:t>
            </a:r>
          </a:p>
        </p:txBody>
      </p:sp>
      <p:sp>
        <p:nvSpPr>
          <p:cNvPr id="7" name="Slide Number Placeholder 6"/>
          <p:cNvSpPr>
            <a:spLocks noGrp="1"/>
          </p:cNvSpPr>
          <p:nvPr>
            <p:ph type="sldNum" sz="quarter" idx="12"/>
          </p:nvPr>
        </p:nvSpPr>
        <p:spPr>
          <a:xfrm>
            <a:off x="11415103" y="6356352"/>
            <a:ext cx="385011" cy="365125"/>
          </a:xfrm>
        </p:spPr>
        <p:txBody>
          <a:bodyPr/>
          <a:lstStyle/>
          <a:p>
            <a:fld id="{2FE850C8-660F-9B45-ACEE-E3C9DF47ECD3}" type="slidenum">
              <a:rPr lang="en-US" b="1" smtClean="0">
                <a:latin typeface="Georgia" panose="02040502050405020303" pitchFamily="18" charset="0"/>
              </a:rPr>
              <a:pPr/>
              <a:t>1</a:t>
            </a:fld>
            <a:endParaRPr lang="en-US" b="1" dirty="0">
              <a:latin typeface="Georgia" panose="02040502050405020303" pitchFamily="18" charset="0"/>
            </a:endParaRPr>
          </a:p>
        </p:txBody>
      </p:sp>
      <p:pic>
        <p:nvPicPr>
          <p:cNvPr id="9" name="Picture 8" descr="FAPA Annual Conference">
            <a:extLst>
              <a:ext uri="{FF2B5EF4-FFF2-40B4-BE49-F238E27FC236}">
                <a16:creationId xmlns:a16="http://schemas.microsoft.com/office/drawing/2014/main" id="{95FE570B-8934-4189-95D0-E64772BB5424}"/>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5102010" y="2067121"/>
            <a:ext cx="1351787" cy="1276588"/>
          </a:xfrm>
          <a:prstGeom prst="rect">
            <a:avLst/>
          </a:prstGeom>
          <a:noFill/>
          <a:ln>
            <a:noFill/>
          </a:ln>
        </p:spPr>
      </p:pic>
      <p:sp>
        <p:nvSpPr>
          <p:cNvPr id="12" name="TextBox 11">
            <a:extLst>
              <a:ext uri="{FF2B5EF4-FFF2-40B4-BE49-F238E27FC236}">
                <a16:creationId xmlns:a16="http://schemas.microsoft.com/office/drawing/2014/main" id="{27829996-F8AD-4490-8914-689F7BF9EBBE}"/>
              </a:ext>
            </a:extLst>
          </p:cNvPr>
          <p:cNvSpPr txBox="1"/>
          <p:nvPr/>
        </p:nvSpPr>
        <p:spPr>
          <a:xfrm>
            <a:off x="174219" y="429745"/>
            <a:ext cx="11719249" cy="1077218"/>
          </a:xfrm>
          <a:prstGeom prst="rect">
            <a:avLst/>
          </a:prstGeom>
          <a:noFill/>
        </p:spPr>
        <p:txBody>
          <a:bodyPr wrap="square" rtlCol="0">
            <a:spAutoFit/>
          </a:bodyPr>
          <a:lstStyle/>
          <a:p>
            <a:pPr algn="ctr"/>
            <a:r>
              <a:rPr lang="en-US" sz="3200" b="1" dirty="0">
                <a:solidFill>
                  <a:schemeClr val="bg1"/>
                </a:solidFill>
                <a:latin typeface="Albertus Medium" panose="020E0602030304020304" pitchFamily="34" charset="0"/>
              </a:rPr>
              <a:t>2019 FAPA Annual Conference &amp; Book Awards Banquet</a:t>
            </a:r>
          </a:p>
          <a:p>
            <a:pPr algn="ctr"/>
            <a:endParaRPr lang="en-US" sz="3200" dirty="0">
              <a:solidFill>
                <a:schemeClr val="bg1"/>
              </a:solidFill>
            </a:endParaRPr>
          </a:p>
        </p:txBody>
      </p:sp>
      <p:sp>
        <p:nvSpPr>
          <p:cNvPr id="5" name="TextBox 4">
            <a:extLst>
              <a:ext uri="{FF2B5EF4-FFF2-40B4-BE49-F238E27FC236}">
                <a16:creationId xmlns:a16="http://schemas.microsoft.com/office/drawing/2014/main" id="{BD8B949E-1D5B-47A4-9C26-16D3477AA6F2}"/>
              </a:ext>
            </a:extLst>
          </p:cNvPr>
          <p:cNvSpPr txBox="1"/>
          <p:nvPr/>
        </p:nvSpPr>
        <p:spPr>
          <a:xfrm>
            <a:off x="3113314" y="6444478"/>
            <a:ext cx="5965372" cy="553998"/>
          </a:xfrm>
          <a:prstGeom prst="rect">
            <a:avLst/>
          </a:prstGeom>
          <a:noFill/>
        </p:spPr>
        <p:txBody>
          <a:bodyPr wrap="square" rtlCol="0">
            <a:spAutoFit/>
          </a:bodyPr>
          <a:lstStyle/>
          <a:p>
            <a:r>
              <a:rPr lang="en-US" sz="1200" b="1" dirty="0">
                <a:latin typeface="Georgia" panose="02040502050405020303" pitchFamily="18" charset="0"/>
              </a:rPr>
              <a:t>https://allendyer.com/news-resource-center/educational-materials/</a:t>
            </a:r>
          </a:p>
          <a:p>
            <a:endParaRPr lang="en-US" dirty="0"/>
          </a:p>
        </p:txBody>
      </p:sp>
    </p:spTree>
    <p:extLst>
      <p:ext uri="{BB962C8B-B14F-4D97-AF65-F5344CB8AC3E}">
        <p14:creationId xmlns:p14="http://schemas.microsoft.com/office/powerpoint/2010/main" val="962680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10792359" y="5957887"/>
            <a:ext cx="676275" cy="657225"/>
          </a:xfrm>
          <a:prstGeom prst="rect">
            <a:avLst/>
          </a:prstGeom>
        </p:spPr>
      </p:pic>
      <p:sp>
        <p:nvSpPr>
          <p:cNvPr id="7" name="Content Placeholder 8"/>
          <p:cNvSpPr txBox="1">
            <a:spLocks/>
          </p:cNvSpPr>
          <p:nvPr/>
        </p:nvSpPr>
        <p:spPr>
          <a:xfrm>
            <a:off x="864066" y="1661020"/>
            <a:ext cx="9806730" cy="4695332"/>
          </a:xfrm>
          <a:prstGeom prst="rect">
            <a:avLst/>
          </a:prstGeom>
        </p:spPr>
        <p:txBody>
          <a:bodyPr/>
          <a:lstStyle/>
          <a:p>
            <a:pPr lvl="1"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000" dirty="0">
                <a:solidFill>
                  <a:prstClr val="black"/>
                </a:solidFill>
                <a:latin typeface="Georgia" panose="02040502050405020303" pitchFamily="18" charset="0"/>
              </a:rPr>
              <a:t>Copyright owner has a bundle of exclusive rights, including:</a:t>
            </a:r>
          </a:p>
          <a:p>
            <a:pPr lvl="1"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endParaRPr lang="en-US" sz="800" dirty="0">
              <a:solidFill>
                <a:prstClr val="black"/>
              </a:solidFill>
              <a:latin typeface="Georgia" panose="02040502050405020303" pitchFamily="18" charset="0"/>
            </a:endParaRPr>
          </a:p>
          <a:p>
            <a:pPr lvl="1"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000" dirty="0">
                <a:solidFill>
                  <a:prstClr val="black"/>
                </a:solidFill>
                <a:latin typeface="Georgia" panose="02040502050405020303" pitchFamily="18" charset="0"/>
              </a:rPr>
              <a:t>	- Right to reproduce the work (make copies)</a:t>
            </a:r>
          </a:p>
          <a:p>
            <a:pPr lvl="1"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endParaRPr lang="en-US" sz="800" dirty="0">
              <a:solidFill>
                <a:prstClr val="black"/>
              </a:solidFill>
              <a:latin typeface="Georgia" panose="02040502050405020303" pitchFamily="18" charset="0"/>
            </a:endParaRPr>
          </a:p>
          <a:p>
            <a:pPr lvl="1"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000" dirty="0">
                <a:solidFill>
                  <a:prstClr val="black"/>
                </a:solidFill>
                <a:latin typeface="Georgia" panose="02040502050405020303" pitchFamily="18" charset="0"/>
              </a:rPr>
              <a:t>	- Right to distribute copies to the public</a:t>
            </a:r>
          </a:p>
          <a:p>
            <a:pPr lvl="1"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endParaRPr lang="en-US" sz="800" dirty="0">
              <a:solidFill>
                <a:prstClr val="black"/>
              </a:solidFill>
              <a:latin typeface="Georgia" panose="02040502050405020303" pitchFamily="18" charset="0"/>
            </a:endParaRPr>
          </a:p>
          <a:p>
            <a:pPr lvl="1"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000" dirty="0">
                <a:solidFill>
                  <a:prstClr val="black"/>
                </a:solidFill>
                <a:latin typeface="Georgia" panose="02040502050405020303" pitchFamily="18" charset="0"/>
              </a:rPr>
              <a:t>	- Right to communicate the work to the public – display, perform, broadcast</a:t>
            </a:r>
          </a:p>
          <a:p>
            <a:pPr lvl="1"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endParaRPr lang="en-US" sz="800" dirty="0">
              <a:solidFill>
                <a:prstClr val="black"/>
              </a:solidFill>
              <a:latin typeface="Georgia" panose="02040502050405020303" pitchFamily="18" charset="0"/>
            </a:endParaRPr>
          </a:p>
          <a:p>
            <a:pPr lvl="1"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000" dirty="0">
                <a:solidFill>
                  <a:prstClr val="black"/>
                </a:solidFill>
                <a:latin typeface="Georgia" panose="02040502050405020303" pitchFamily="18" charset="0"/>
              </a:rPr>
              <a:t>	- Right to make derivative works such as translations, adaptations</a:t>
            </a:r>
          </a:p>
          <a:p>
            <a:pPr lvl="1"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endParaRPr lang="en-US" sz="800" dirty="0">
              <a:solidFill>
                <a:prstClr val="black"/>
              </a:solidFill>
              <a:latin typeface="Georgia" panose="02040502050405020303" pitchFamily="18" charset="0"/>
            </a:endParaRPr>
          </a:p>
          <a:p>
            <a:pPr lvl="1"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000" dirty="0">
                <a:solidFill>
                  <a:prstClr val="black"/>
                </a:solidFill>
                <a:latin typeface="Georgia" panose="02040502050405020303" pitchFamily="18" charset="0"/>
              </a:rPr>
              <a:t>	- Right to make the work available on the internet</a:t>
            </a:r>
          </a:p>
          <a:p>
            <a:pPr lvl="1"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endParaRPr lang="en-US" sz="2000" dirty="0">
              <a:solidFill>
                <a:prstClr val="black"/>
              </a:solidFill>
              <a:latin typeface="Georgia" panose="02040502050405020303" pitchFamily="18" charset="0"/>
            </a:endParaRPr>
          </a:p>
          <a:p>
            <a:pPr lvl="1"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000" dirty="0">
                <a:solidFill>
                  <a:prstClr val="black"/>
                </a:solidFill>
                <a:latin typeface="Georgia" panose="02040502050405020303" pitchFamily="18" charset="0"/>
              </a:rPr>
              <a:t>Moral rights - paternity and integrity </a:t>
            </a:r>
          </a:p>
          <a:p>
            <a:pPr lvl="1"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endParaRPr lang="en-US" sz="800" dirty="0">
              <a:solidFill>
                <a:prstClr val="black"/>
              </a:solidFill>
              <a:latin typeface="Georgia" panose="02040502050405020303" pitchFamily="18" charset="0"/>
            </a:endParaRPr>
          </a:p>
          <a:p>
            <a:pPr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endParaRPr lang="en-US" sz="2800" dirty="0">
              <a:latin typeface="Georgia" panose="02040502050405020303" pitchFamily="18" charset="0"/>
            </a:endParaRPr>
          </a:p>
        </p:txBody>
      </p:sp>
      <p:sp>
        <p:nvSpPr>
          <p:cNvPr id="5" name="Slide Number Placeholder 4"/>
          <p:cNvSpPr>
            <a:spLocks noGrp="1"/>
          </p:cNvSpPr>
          <p:nvPr>
            <p:ph type="sldNum" sz="quarter" idx="12"/>
          </p:nvPr>
        </p:nvSpPr>
        <p:spPr>
          <a:xfrm>
            <a:off x="10404907" y="6245692"/>
            <a:ext cx="385011" cy="365125"/>
          </a:xfrm>
        </p:spPr>
        <p:txBody>
          <a:bodyPr/>
          <a:lstStyle/>
          <a:p>
            <a:fld id="{2FE850C8-660F-9B45-ACEE-E3C9DF47ECD3}" type="slidenum">
              <a:rPr lang="en-US" b="1" smtClean="0"/>
              <a:pPr/>
              <a:t>10</a:t>
            </a:fld>
            <a:endParaRPr lang="en-US" b="1" dirty="0"/>
          </a:p>
        </p:txBody>
      </p:sp>
      <p:sp>
        <p:nvSpPr>
          <p:cNvPr id="10" name="Title 1"/>
          <p:cNvSpPr txBox="1">
            <a:spLocks/>
          </p:cNvSpPr>
          <p:nvPr/>
        </p:nvSpPr>
        <p:spPr>
          <a:xfrm>
            <a:off x="1843943" y="377103"/>
            <a:ext cx="8230333" cy="1089870"/>
          </a:xfrm>
          <a:prstGeom prst="rect">
            <a:avLst/>
          </a:prstGeom>
          <a:ln>
            <a:miter lim="800000"/>
          </a:ln>
        </p:spPr>
        <p:txBody>
          <a:bodyPr lIns="91440" tIns="45720" rIns="91440" bIns="45720">
            <a:normAutofit fontScale="97500"/>
          </a:bodyPr>
          <a:lstStyle/>
          <a:p>
            <a:pPr algn="ctr" defTabSz="685800">
              <a:lnSpc>
                <a:spcPct val="90000"/>
              </a:lnSpc>
              <a:spcBef>
                <a:spcPct val="0"/>
              </a:spcBef>
              <a:defRPr/>
            </a:pPr>
            <a:r>
              <a:rPr lang="en-US" sz="3500" b="1" i="1" dirty="0">
                <a:solidFill>
                  <a:schemeClr val="bg1"/>
                </a:solidFill>
                <a:latin typeface="Arial" charset="0"/>
                <a:ea typeface="Arial" charset="0"/>
                <a:cs typeface="Arial" charset="0"/>
              </a:rPr>
              <a:t> </a:t>
            </a:r>
          </a:p>
        </p:txBody>
      </p:sp>
      <p:sp>
        <p:nvSpPr>
          <p:cNvPr id="8" name="TextBox 7">
            <a:extLst>
              <a:ext uri="{FF2B5EF4-FFF2-40B4-BE49-F238E27FC236}">
                <a16:creationId xmlns:a16="http://schemas.microsoft.com/office/drawing/2014/main" id="{D66A7FF2-DD31-4A13-84C2-8139429681BD}"/>
              </a:ext>
            </a:extLst>
          </p:cNvPr>
          <p:cNvSpPr txBox="1"/>
          <p:nvPr/>
        </p:nvSpPr>
        <p:spPr>
          <a:xfrm>
            <a:off x="174219" y="429745"/>
            <a:ext cx="11719249" cy="1077218"/>
          </a:xfrm>
          <a:prstGeom prst="rect">
            <a:avLst/>
          </a:prstGeom>
          <a:noFill/>
        </p:spPr>
        <p:txBody>
          <a:bodyPr wrap="square" rtlCol="0">
            <a:spAutoFit/>
          </a:bodyPr>
          <a:lstStyle/>
          <a:p>
            <a:pPr algn="ctr"/>
            <a:r>
              <a:rPr lang="en-US" sz="3200" b="1" dirty="0">
                <a:solidFill>
                  <a:schemeClr val="bg1"/>
                </a:solidFill>
                <a:latin typeface="Albertus Medium" panose="020E0602030304020304" pitchFamily="34" charset="0"/>
              </a:rPr>
              <a:t>2019 FAPA Annual Conference &amp; Book Awards Banquet</a:t>
            </a:r>
          </a:p>
          <a:p>
            <a:pPr algn="ctr"/>
            <a:endParaRPr lang="en-US" sz="3200" dirty="0">
              <a:solidFill>
                <a:schemeClr val="bg1"/>
              </a:solidFill>
            </a:endParaRPr>
          </a:p>
        </p:txBody>
      </p:sp>
    </p:spTree>
    <p:extLst>
      <p:ext uri="{BB962C8B-B14F-4D97-AF65-F5344CB8AC3E}">
        <p14:creationId xmlns:p14="http://schemas.microsoft.com/office/powerpoint/2010/main" val="28039648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10792359" y="5957887"/>
            <a:ext cx="676275" cy="657225"/>
          </a:xfrm>
          <a:prstGeom prst="rect">
            <a:avLst/>
          </a:prstGeom>
        </p:spPr>
      </p:pic>
      <p:sp>
        <p:nvSpPr>
          <p:cNvPr id="7" name="Content Placeholder 8"/>
          <p:cNvSpPr txBox="1">
            <a:spLocks/>
          </p:cNvSpPr>
          <p:nvPr/>
        </p:nvSpPr>
        <p:spPr>
          <a:xfrm>
            <a:off x="864066" y="1661020"/>
            <a:ext cx="9806730" cy="4695332"/>
          </a:xfrm>
          <a:prstGeom prst="rect">
            <a:avLst/>
          </a:prstGeom>
        </p:spPr>
        <p:txBody>
          <a:bodyPr/>
          <a:lstStyle/>
          <a:p>
            <a:pPr lvl="1"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000" dirty="0">
                <a:solidFill>
                  <a:prstClr val="black"/>
                </a:solidFill>
                <a:latin typeface="Georgia" panose="02040502050405020303" pitchFamily="18" charset="0"/>
              </a:rPr>
              <a:t>Who owns the copyright?</a:t>
            </a:r>
          </a:p>
          <a:p>
            <a:pPr lvl="1"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endParaRPr lang="en-US" sz="400" dirty="0">
              <a:solidFill>
                <a:prstClr val="black"/>
              </a:solidFill>
              <a:latin typeface="Georgia" panose="02040502050405020303" pitchFamily="18" charset="0"/>
            </a:endParaRPr>
          </a:p>
          <a:p>
            <a:pPr lvl="1"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000" dirty="0">
                <a:solidFill>
                  <a:prstClr val="black"/>
                </a:solidFill>
                <a:latin typeface="Georgia" panose="02040502050405020303" pitchFamily="18" charset="0"/>
              </a:rPr>
              <a:t>	Creator/co-authors </a:t>
            </a:r>
          </a:p>
          <a:p>
            <a:pPr lvl="1"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000" dirty="0">
                <a:solidFill>
                  <a:prstClr val="black"/>
                </a:solidFill>
                <a:latin typeface="Georgia" panose="02040502050405020303" pitchFamily="18" charset="0"/>
              </a:rPr>
              <a:t>	Work for hire</a:t>
            </a:r>
          </a:p>
          <a:p>
            <a:pPr lvl="1"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000" dirty="0">
                <a:solidFill>
                  <a:prstClr val="black"/>
                </a:solidFill>
                <a:latin typeface="Georgia" panose="02040502050405020303" pitchFamily="18" charset="0"/>
              </a:rPr>
              <a:t>	Assignee</a:t>
            </a:r>
          </a:p>
          <a:p>
            <a:pPr lvl="1"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endParaRPr lang="en-US" sz="800" dirty="0">
              <a:solidFill>
                <a:prstClr val="black"/>
              </a:solidFill>
              <a:latin typeface="Georgia" panose="02040502050405020303" pitchFamily="18" charset="0"/>
            </a:endParaRPr>
          </a:p>
          <a:p>
            <a:pPr lvl="1"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000" dirty="0">
                <a:solidFill>
                  <a:prstClr val="black"/>
                </a:solidFill>
                <a:latin typeface="Georgia" panose="02040502050405020303" pitchFamily="18" charset="0"/>
              </a:rPr>
              <a:t>Not the same as ownership of the physical work</a:t>
            </a:r>
          </a:p>
          <a:p>
            <a:pPr lvl="1"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endParaRPr lang="en-US" sz="800" dirty="0">
              <a:solidFill>
                <a:prstClr val="black"/>
              </a:solidFill>
              <a:latin typeface="Georgia" panose="02040502050405020303" pitchFamily="18" charset="0"/>
            </a:endParaRPr>
          </a:p>
          <a:p>
            <a:pPr lvl="1"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000" dirty="0">
                <a:solidFill>
                  <a:prstClr val="black"/>
                </a:solidFill>
                <a:latin typeface="Georgia" panose="02040502050405020303" pitchFamily="18" charset="0"/>
              </a:rPr>
              <a:t>Duration – In United States, life of author plus 70 years</a:t>
            </a:r>
          </a:p>
          <a:p>
            <a:pPr lvl="1"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000" u="sng" dirty="0">
                <a:solidFill>
                  <a:prstClr val="black"/>
                </a:solidFill>
                <a:latin typeface="Georgia" panose="02040502050405020303" pitchFamily="18" charset="0"/>
              </a:rPr>
              <a:t>Not</a:t>
            </a:r>
            <a:r>
              <a:rPr lang="en-US" sz="2000" dirty="0">
                <a:solidFill>
                  <a:prstClr val="black"/>
                </a:solidFill>
                <a:latin typeface="Georgia" panose="02040502050405020303" pitchFamily="18" charset="0"/>
              </a:rPr>
              <a:t> covered by copyright:</a:t>
            </a:r>
          </a:p>
          <a:p>
            <a:pPr lvl="1"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000" dirty="0">
                <a:solidFill>
                  <a:prstClr val="black"/>
                </a:solidFill>
                <a:latin typeface="Georgia" panose="02040502050405020303" pitchFamily="18" charset="0"/>
              </a:rPr>
              <a:t>		- ideas and facts</a:t>
            </a:r>
          </a:p>
          <a:p>
            <a:pPr lvl="1"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000" dirty="0">
                <a:solidFill>
                  <a:prstClr val="black"/>
                </a:solidFill>
                <a:latin typeface="Georgia" panose="02040502050405020303" pitchFamily="18" charset="0"/>
              </a:rPr>
              <a:t>		- works of United States government</a:t>
            </a:r>
          </a:p>
          <a:p>
            <a:pPr lvl="1"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000" dirty="0">
                <a:solidFill>
                  <a:prstClr val="black"/>
                </a:solidFill>
                <a:latin typeface="Georgia" panose="02040502050405020303" pitchFamily="18" charset="0"/>
              </a:rPr>
              <a:t>		- works in public domain</a:t>
            </a:r>
          </a:p>
          <a:p>
            <a:pPr lvl="1"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000" dirty="0">
                <a:solidFill>
                  <a:prstClr val="black"/>
                </a:solidFill>
                <a:latin typeface="Georgia" panose="02040502050405020303" pitchFamily="18" charset="0"/>
              </a:rPr>
              <a:t>		- short phrases, titles, simple shapes</a:t>
            </a:r>
          </a:p>
          <a:p>
            <a:pPr marL="271463" indent="-271463" defTabSz="685800">
              <a:spcBef>
                <a:spcPts val="588"/>
              </a:spcBef>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endParaRPr lang="en-US" sz="2800" dirty="0">
              <a:latin typeface="Georgia" panose="02040502050405020303" pitchFamily="18" charset="0"/>
            </a:endParaRPr>
          </a:p>
        </p:txBody>
      </p:sp>
      <p:sp>
        <p:nvSpPr>
          <p:cNvPr id="5" name="Slide Number Placeholder 4"/>
          <p:cNvSpPr>
            <a:spLocks noGrp="1"/>
          </p:cNvSpPr>
          <p:nvPr>
            <p:ph type="sldNum" sz="quarter" idx="12"/>
          </p:nvPr>
        </p:nvSpPr>
        <p:spPr>
          <a:xfrm>
            <a:off x="10478290" y="6245692"/>
            <a:ext cx="385011" cy="365125"/>
          </a:xfrm>
        </p:spPr>
        <p:txBody>
          <a:bodyPr/>
          <a:lstStyle/>
          <a:p>
            <a:fld id="{2FE850C8-660F-9B45-ACEE-E3C9DF47ECD3}" type="slidenum">
              <a:rPr lang="en-US" b="1" smtClean="0"/>
              <a:pPr/>
              <a:t>11</a:t>
            </a:fld>
            <a:endParaRPr lang="en-US" b="1" dirty="0"/>
          </a:p>
        </p:txBody>
      </p:sp>
      <p:sp>
        <p:nvSpPr>
          <p:cNvPr id="10" name="Title 1"/>
          <p:cNvSpPr txBox="1">
            <a:spLocks/>
          </p:cNvSpPr>
          <p:nvPr/>
        </p:nvSpPr>
        <p:spPr>
          <a:xfrm>
            <a:off x="1843943" y="377103"/>
            <a:ext cx="8230333" cy="1089870"/>
          </a:xfrm>
          <a:prstGeom prst="rect">
            <a:avLst/>
          </a:prstGeom>
          <a:ln>
            <a:miter lim="800000"/>
          </a:ln>
        </p:spPr>
        <p:txBody>
          <a:bodyPr lIns="91440" tIns="45720" rIns="91440" bIns="45720">
            <a:normAutofit fontScale="97500"/>
          </a:bodyPr>
          <a:lstStyle/>
          <a:p>
            <a:pPr algn="ctr" defTabSz="685800">
              <a:lnSpc>
                <a:spcPct val="90000"/>
              </a:lnSpc>
              <a:spcBef>
                <a:spcPct val="0"/>
              </a:spcBef>
              <a:defRPr/>
            </a:pPr>
            <a:r>
              <a:rPr lang="en-US" sz="3500" b="1" i="1" dirty="0">
                <a:solidFill>
                  <a:schemeClr val="bg1"/>
                </a:solidFill>
                <a:latin typeface="Arial" charset="0"/>
                <a:ea typeface="Arial" charset="0"/>
                <a:cs typeface="Arial" charset="0"/>
              </a:rPr>
              <a:t> </a:t>
            </a:r>
          </a:p>
        </p:txBody>
      </p:sp>
      <p:sp>
        <p:nvSpPr>
          <p:cNvPr id="6" name="TextBox 5">
            <a:extLst>
              <a:ext uri="{FF2B5EF4-FFF2-40B4-BE49-F238E27FC236}">
                <a16:creationId xmlns:a16="http://schemas.microsoft.com/office/drawing/2014/main" id="{C5B5D913-8FB4-4B56-A4AE-01F19CEBAA14}"/>
              </a:ext>
            </a:extLst>
          </p:cNvPr>
          <p:cNvSpPr txBox="1"/>
          <p:nvPr/>
        </p:nvSpPr>
        <p:spPr>
          <a:xfrm>
            <a:off x="174219" y="429745"/>
            <a:ext cx="11719249" cy="1077218"/>
          </a:xfrm>
          <a:prstGeom prst="rect">
            <a:avLst/>
          </a:prstGeom>
          <a:noFill/>
        </p:spPr>
        <p:txBody>
          <a:bodyPr wrap="square" rtlCol="0">
            <a:spAutoFit/>
          </a:bodyPr>
          <a:lstStyle/>
          <a:p>
            <a:pPr algn="ctr"/>
            <a:r>
              <a:rPr lang="en-US" sz="3200" b="1" dirty="0">
                <a:solidFill>
                  <a:schemeClr val="bg1"/>
                </a:solidFill>
                <a:latin typeface="Albertus Medium" panose="020E0602030304020304" pitchFamily="34" charset="0"/>
              </a:rPr>
              <a:t>2019 FAPA Annual Conference &amp; Book Awards Banquet</a:t>
            </a:r>
          </a:p>
          <a:p>
            <a:pPr algn="ctr"/>
            <a:endParaRPr lang="en-US" sz="3200" dirty="0">
              <a:solidFill>
                <a:schemeClr val="bg1"/>
              </a:solidFill>
            </a:endParaRPr>
          </a:p>
        </p:txBody>
      </p:sp>
    </p:spTree>
    <p:extLst>
      <p:ext uri="{BB962C8B-B14F-4D97-AF65-F5344CB8AC3E}">
        <p14:creationId xmlns:p14="http://schemas.microsoft.com/office/powerpoint/2010/main" val="2392910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10792359" y="5957887"/>
            <a:ext cx="676275" cy="657225"/>
          </a:xfrm>
          <a:prstGeom prst="rect">
            <a:avLst/>
          </a:prstGeom>
        </p:spPr>
      </p:pic>
      <p:sp>
        <p:nvSpPr>
          <p:cNvPr id="7" name="Content Placeholder 8"/>
          <p:cNvSpPr txBox="1">
            <a:spLocks/>
          </p:cNvSpPr>
          <p:nvPr/>
        </p:nvSpPr>
        <p:spPr>
          <a:xfrm>
            <a:off x="419879" y="1466973"/>
            <a:ext cx="10151706" cy="4613118"/>
          </a:xfrm>
          <a:prstGeom prst="rect">
            <a:avLst/>
          </a:prstGeom>
        </p:spPr>
        <p:txBody>
          <a:bodyPr/>
          <a:lstStyle/>
          <a:p>
            <a:pPr lvl="1"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400" u="sng" dirty="0">
                <a:solidFill>
                  <a:prstClr val="black"/>
                </a:solidFill>
                <a:latin typeface="Georgia" panose="02040502050405020303" pitchFamily="18" charset="0"/>
              </a:rPr>
              <a:t>Fair use</a:t>
            </a:r>
          </a:p>
          <a:p>
            <a:pPr lvl="1"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endParaRPr lang="en-US" sz="400" dirty="0">
              <a:solidFill>
                <a:prstClr val="black"/>
              </a:solidFill>
              <a:latin typeface="Georgia" panose="02040502050405020303" pitchFamily="18" charset="0"/>
            </a:endParaRPr>
          </a:p>
          <a:p>
            <a:pPr lvl="1"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000" dirty="0">
                <a:solidFill>
                  <a:prstClr val="black"/>
                </a:solidFill>
                <a:latin typeface="Georgia" panose="02040502050405020303" pitchFamily="18" charset="0"/>
              </a:rPr>
              <a:t>	No hard and fast rules </a:t>
            </a:r>
          </a:p>
          <a:p>
            <a:pPr lvl="1"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000" dirty="0">
                <a:solidFill>
                  <a:prstClr val="black"/>
                </a:solidFill>
                <a:latin typeface="Georgia" panose="02040502050405020303" pitchFamily="18" charset="0"/>
              </a:rPr>
              <a:t>	In the United States, four factors considered:</a:t>
            </a:r>
          </a:p>
          <a:p>
            <a:pPr marL="914400" lvl="1" indent="-457200" defTabSz="685800">
              <a:spcBef>
                <a:spcPts val="588"/>
              </a:spcBef>
              <a:buClr>
                <a:srgbClr val="D34817"/>
              </a:buClr>
              <a:buSzPct val="85000"/>
              <a:buAutoNum type="arabicPeriod"/>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000" dirty="0">
                <a:solidFill>
                  <a:prstClr val="black"/>
                </a:solidFill>
                <a:latin typeface="Georgia" panose="02040502050405020303" pitchFamily="18" charset="0"/>
              </a:rPr>
              <a:t>Purpose and character of the use</a:t>
            </a:r>
          </a:p>
          <a:p>
            <a:pPr marL="914400" lvl="1" indent="-457200" defTabSz="685800">
              <a:spcBef>
                <a:spcPts val="588"/>
              </a:spcBef>
              <a:buClr>
                <a:srgbClr val="D34817"/>
              </a:buClr>
              <a:buSzPct val="85000"/>
              <a:buAutoNum type="arabicPeriod"/>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000" dirty="0">
                <a:solidFill>
                  <a:prstClr val="black"/>
                </a:solidFill>
                <a:latin typeface="Georgia" panose="02040502050405020303" pitchFamily="18" charset="0"/>
              </a:rPr>
              <a:t>Nature of the copyrighted work</a:t>
            </a:r>
          </a:p>
          <a:p>
            <a:pPr marL="914400" lvl="1" indent="-457200" defTabSz="685800">
              <a:spcBef>
                <a:spcPts val="588"/>
              </a:spcBef>
              <a:buClr>
                <a:srgbClr val="D34817"/>
              </a:buClr>
              <a:buSzPct val="85000"/>
              <a:buAutoNum type="arabicPeriod"/>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000" dirty="0">
                <a:solidFill>
                  <a:prstClr val="black"/>
                </a:solidFill>
                <a:latin typeface="Georgia" panose="02040502050405020303" pitchFamily="18" charset="0"/>
              </a:rPr>
              <a:t>Amount and substantiality of portion used</a:t>
            </a:r>
          </a:p>
          <a:p>
            <a:pPr marL="914400" lvl="1" indent="-457200" defTabSz="685800">
              <a:spcBef>
                <a:spcPts val="588"/>
              </a:spcBef>
              <a:buClr>
                <a:srgbClr val="D34817"/>
              </a:buClr>
              <a:buSzPct val="85000"/>
              <a:buAutoNum type="arabicPeriod"/>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000" dirty="0">
                <a:solidFill>
                  <a:prstClr val="black"/>
                </a:solidFill>
                <a:latin typeface="Georgia" panose="02040502050405020303" pitchFamily="18" charset="0"/>
              </a:rPr>
              <a:t>Effect on market for copyrighted work</a:t>
            </a:r>
          </a:p>
          <a:p>
            <a:pPr lvl="1"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endParaRPr lang="en-US" sz="2000" dirty="0">
              <a:solidFill>
                <a:prstClr val="black"/>
              </a:solidFill>
              <a:latin typeface="Georgia" panose="02040502050405020303" pitchFamily="18" charset="0"/>
            </a:endParaRPr>
          </a:p>
          <a:p>
            <a:pPr lvl="1"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000" dirty="0">
                <a:solidFill>
                  <a:prstClr val="black"/>
                </a:solidFill>
                <a:latin typeface="Georgia" panose="02040502050405020303" pitchFamily="18" charset="0"/>
              </a:rPr>
              <a:t>	“Transformative”</a:t>
            </a:r>
          </a:p>
          <a:p>
            <a:pPr lvl="1"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endParaRPr lang="en-US" sz="800" dirty="0">
              <a:solidFill>
                <a:prstClr val="black"/>
              </a:solidFill>
              <a:latin typeface="Georgia" panose="02040502050405020303" pitchFamily="18" charset="0"/>
            </a:endParaRPr>
          </a:p>
          <a:p>
            <a:pPr lvl="1"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000" dirty="0">
                <a:solidFill>
                  <a:prstClr val="black"/>
                </a:solidFill>
                <a:latin typeface="Georgia" panose="02040502050405020303" pitchFamily="18" charset="0"/>
              </a:rPr>
              <a:t>Copyright infringement – use of a copyrighted work without permission, when 								      it’s not fair use. Not required to be exact copy.</a:t>
            </a:r>
          </a:p>
          <a:p>
            <a:pPr lvl="1"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endParaRPr lang="en-US" sz="800" dirty="0">
              <a:solidFill>
                <a:prstClr val="black"/>
              </a:solidFill>
              <a:latin typeface="Georgia" panose="02040502050405020303" pitchFamily="18" charset="0"/>
            </a:endParaRPr>
          </a:p>
          <a:p>
            <a:pPr lvl="1"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000" dirty="0">
                <a:solidFill>
                  <a:prstClr val="black"/>
                </a:solidFill>
                <a:latin typeface="Georgia" panose="02040502050405020303" pitchFamily="18" charset="0"/>
              </a:rPr>
              <a:t>Not always the same as plagiarism – which is falsely passing off a work as your own.</a:t>
            </a:r>
          </a:p>
          <a:p>
            <a:pPr marL="271463" indent="-271463" defTabSz="685800">
              <a:spcBef>
                <a:spcPts val="588"/>
              </a:spcBef>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endParaRPr lang="en-US" sz="2800" dirty="0">
              <a:latin typeface="Georgia" panose="02040502050405020303" pitchFamily="18" charset="0"/>
            </a:endParaRPr>
          </a:p>
        </p:txBody>
      </p:sp>
      <p:sp>
        <p:nvSpPr>
          <p:cNvPr id="5" name="Slide Number Placeholder 4"/>
          <p:cNvSpPr>
            <a:spLocks noGrp="1"/>
          </p:cNvSpPr>
          <p:nvPr>
            <p:ph type="sldNum" sz="quarter" idx="12"/>
          </p:nvPr>
        </p:nvSpPr>
        <p:spPr>
          <a:xfrm>
            <a:off x="10407348" y="6286499"/>
            <a:ext cx="385011" cy="365125"/>
          </a:xfrm>
        </p:spPr>
        <p:txBody>
          <a:bodyPr/>
          <a:lstStyle/>
          <a:p>
            <a:fld id="{2FE850C8-660F-9B45-ACEE-E3C9DF47ECD3}" type="slidenum">
              <a:rPr lang="en-US" b="1" smtClean="0"/>
              <a:pPr/>
              <a:t>12</a:t>
            </a:fld>
            <a:endParaRPr lang="en-US" b="1" dirty="0"/>
          </a:p>
        </p:txBody>
      </p:sp>
      <p:sp>
        <p:nvSpPr>
          <p:cNvPr id="10" name="Title 1"/>
          <p:cNvSpPr txBox="1">
            <a:spLocks/>
          </p:cNvSpPr>
          <p:nvPr/>
        </p:nvSpPr>
        <p:spPr>
          <a:xfrm>
            <a:off x="1843943" y="377103"/>
            <a:ext cx="8230333" cy="1089870"/>
          </a:xfrm>
          <a:prstGeom prst="rect">
            <a:avLst/>
          </a:prstGeom>
          <a:ln>
            <a:miter lim="800000"/>
          </a:ln>
        </p:spPr>
        <p:txBody>
          <a:bodyPr lIns="91440" tIns="45720" rIns="91440" bIns="45720">
            <a:normAutofit fontScale="97500"/>
          </a:bodyPr>
          <a:lstStyle/>
          <a:p>
            <a:pPr algn="ctr" defTabSz="685800">
              <a:lnSpc>
                <a:spcPct val="90000"/>
              </a:lnSpc>
              <a:spcBef>
                <a:spcPct val="0"/>
              </a:spcBef>
              <a:defRPr/>
            </a:pPr>
            <a:r>
              <a:rPr lang="en-US" sz="3500" b="1" i="1" dirty="0">
                <a:solidFill>
                  <a:schemeClr val="bg1"/>
                </a:solidFill>
                <a:latin typeface="Arial" charset="0"/>
                <a:ea typeface="Arial" charset="0"/>
                <a:cs typeface="Arial" charset="0"/>
              </a:rPr>
              <a:t> </a:t>
            </a:r>
          </a:p>
        </p:txBody>
      </p:sp>
      <p:sp>
        <p:nvSpPr>
          <p:cNvPr id="6" name="TextBox 5">
            <a:extLst>
              <a:ext uri="{FF2B5EF4-FFF2-40B4-BE49-F238E27FC236}">
                <a16:creationId xmlns:a16="http://schemas.microsoft.com/office/drawing/2014/main" id="{1188C172-F1E2-4DA0-AA64-28FF8BC2CF5B}"/>
              </a:ext>
            </a:extLst>
          </p:cNvPr>
          <p:cNvSpPr txBox="1"/>
          <p:nvPr/>
        </p:nvSpPr>
        <p:spPr>
          <a:xfrm>
            <a:off x="174219" y="429745"/>
            <a:ext cx="11719249" cy="1077218"/>
          </a:xfrm>
          <a:prstGeom prst="rect">
            <a:avLst/>
          </a:prstGeom>
          <a:noFill/>
        </p:spPr>
        <p:txBody>
          <a:bodyPr wrap="square" rtlCol="0">
            <a:spAutoFit/>
          </a:bodyPr>
          <a:lstStyle/>
          <a:p>
            <a:pPr algn="ctr"/>
            <a:r>
              <a:rPr lang="en-US" sz="3200" b="1" dirty="0">
                <a:solidFill>
                  <a:schemeClr val="bg1"/>
                </a:solidFill>
                <a:latin typeface="Albertus Medium" panose="020E0602030304020304" pitchFamily="34" charset="0"/>
              </a:rPr>
              <a:t>2019 FAPA Annual Conference &amp; Book Awards Banquet</a:t>
            </a:r>
          </a:p>
          <a:p>
            <a:pPr algn="ctr"/>
            <a:endParaRPr lang="en-US" sz="3200" dirty="0">
              <a:solidFill>
                <a:schemeClr val="bg1"/>
              </a:solidFill>
            </a:endParaRPr>
          </a:p>
        </p:txBody>
      </p:sp>
    </p:spTree>
    <p:extLst>
      <p:ext uri="{BB962C8B-B14F-4D97-AF65-F5344CB8AC3E}">
        <p14:creationId xmlns:p14="http://schemas.microsoft.com/office/powerpoint/2010/main" val="26540738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10792359" y="5957887"/>
            <a:ext cx="676275" cy="657225"/>
          </a:xfrm>
          <a:prstGeom prst="rect">
            <a:avLst/>
          </a:prstGeom>
        </p:spPr>
      </p:pic>
      <p:sp>
        <p:nvSpPr>
          <p:cNvPr id="7" name="Content Placeholder 8"/>
          <p:cNvSpPr txBox="1">
            <a:spLocks/>
          </p:cNvSpPr>
          <p:nvPr/>
        </p:nvSpPr>
        <p:spPr>
          <a:xfrm>
            <a:off x="864066" y="1661020"/>
            <a:ext cx="9806730" cy="4695332"/>
          </a:xfrm>
          <a:prstGeom prst="rect">
            <a:avLst/>
          </a:prstGeom>
        </p:spPr>
        <p:txBody>
          <a:bodyPr/>
          <a:lstStyle/>
          <a:p>
            <a:pPr lvl="1" algn="ctr"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400" b="1" dirty="0">
                <a:solidFill>
                  <a:prstClr val="black"/>
                </a:solidFill>
                <a:latin typeface="Georgia" panose="02040502050405020303" pitchFamily="18" charset="0"/>
              </a:rPr>
              <a:t>Common Legal Issues in Publishing and How to Avoid Them</a:t>
            </a:r>
          </a:p>
          <a:p>
            <a:pPr lvl="1"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endParaRPr lang="en-US" dirty="0">
              <a:solidFill>
                <a:prstClr val="black"/>
              </a:solidFill>
              <a:latin typeface="Georgia" panose="02040502050405020303" pitchFamily="18" charset="0"/>
            </a:endParaRPr>
          </a:p>
          <a:p>
            <a:pPr lvl="1"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400" dirty="0">
                <a:solidFill>
                  <a:prstClr val="black"/>
                </a:solidFill>
                <a:latin typeface="Georgia" panose="02040502050405020303" pitchFamily="18" charset="0"/>
              </a:rPr>
              <a:t>No such unified legal subject as “publishing law.”</a:t>
            </a:r>
          </a:p>
          <a:p>
            <a:pPr lvl="1"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endParaRPr lang="en-US" sz="2400" dirty="0">
              <a:solidFill>
                <a:prstClr val="black"/>
              </a:solidFill>
              <a:latin typeface="Georgia" panose="02040502050405020303" pitchFamily="18" charset="0"/>
            </a:endParaRPr>
          </a:p>
          <a:p>
            <a:pPr lvl="1"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endParaRPr lang="en-US" sz="2400" dirty="0">
              <a:solidFill>
                <a:prstClr val="black"/>
              </a:solidFill>
              <a:latin typeface="Georgia" panose="02040502050405020303" pitchFamily="18" charset="0"/>
            </a:endParaRPr>
          </a:p>
          <a:p>
            <a:pPr lvl="1"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400" b="1" dirty="0">
                <a:solidFill>
                  <a:prstClr val="black"/>
                </a:solidFill>
                <a:latin typeface="Georgia" panose="02040502050405020303" pitchFamily="18" charset="0"/>
              </a:rPr>
              <a:t>Copyright challenges</a:t>
            </a:r>
          </a:p>
          <a:p>
            <a:pPr lvl="1"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endParaRPr lang="en-US" sz="1400" b="1" dirty="0">
              <a:solidFill>
                <a:prstClr val="black"/>
              </a:solidFill>
              <a:latin typeface="Georgia" panose="02040502050405020303" pitchFamily="18" charset="0"/>
            </a:endParaRPr>
          </a:p>
          <a:p>
            <a:pPr lvl="1"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400" dirty="0">
                <a:solidFill>
                  <a:prstClr val="black"/>
                </a:solidFill>
                <a:latin typeface="Georgia" panose="02040502050405020303" pitchFamily="18" charset="0"/>
              </a:rPr>
              <a:t>The most valuable asset of most publishers is the copyrighted content of their books.  </a:t>
            </a:r>
          </a:p>
          <a:p>
            <a:pPr lvl="1"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400" dirty="0">
                <a:solidFill>
                  <a:prstClr val="black"/>
                </a:solidFill>
                <a:latin typeface="Georgia" panose="02040502050405020303" pitchFamily="18" charset="0"/>
              </a:rPr>
              <a:t>Enables publishers to control content, and therefore sell books and subsidiary rights</a:t>
            </a:r>
          </a:p>
          <a:p>
            <a:pPr marL="271463" indent="-271463" defTabSz="685800">
              <a:spcBef>
                <a:spcPts val="588"/>
              </a:spcBef>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endParaRPr lang="en-US" sz="2800" dirty="0">
              <a:latin typeface="Georgia" panose="02040502050405020303" pitchFamily="18" charset="0"/>
            </a:endParaRPr>
          </a:p>
        </p:txBody>
      </p:sp>
      <p:sp>
        <p:nvSpPr>
          <p:cNvPr id="5" name="Slide Number Placeholder 4"/>
          <p:cNvSpPr>
            <a:spLocks noGrp="1"/>
          </p:cNvSpPr>
          <p:nvPr>
            <p:ph type="sldNum" sz="quarter" idx="12"/>
          </p:nvPr>
        </p:nvSpPr>
        <p:spPr>
          <a:xfrm>
            <a:off x="10478290" y="6249987"/>
            <a:ext cx="385011" cy="365125"/>
          </a:xfrm>
        </p:spPr>
        <p:txBody>
          <a:bodyPr/>
          <a:lstStyle/>
          <a:p>
            <a:fld id="{2FE850C8-660F-9B45-ACEE-E3C9DF47ECD3}" type="slidenum">
              <a:rPr lang="en-US" b="1" smtClean="0"/>
              <a:pPr/>
              <a:t>13</a:t>
            </a:fld>
            <a:endParaRPr lang="en-US" b="1" dirty="0"/>
          </a:p>
        </p:txBody>
      </p:sp>
      <p:sp>
        <p:nvSpPr>
          <p:cNvPr id="10" name="Title 1"/>
          <p:cNvSpPr txBox="1">
            <a:spLocks/>
          </p:cNvSpPr>
          <p:nvPr/>
        </p:nvSpPr>
        <p:spPr>
          <a:xfrm>
            <a:off x="1843943" y="377103"/>
            <a:ext cx="8230333" cy="1089870"/>
          </a:xfrm>
          <a:prstGeom prst="rect">
            <a:avLst/>
          </a:prstGeom>
          <a:ln>
            <a:miter lim="800000"/>
          </a:ln>
        </p:spPr>
        <p:txBody>
          <a:bodyPr lIns="91440" tIns="45720" rIns="91440" bIns="45720">
            <a:normAutofit fontScale="97500"/>
          </a:bodyPr>
          <a:lstStyle/>
          <a:p>
            <a:pPr algn="ctr" defTabSz="685800">
              <a:lnSpc>
                <a:spcPct val="90000"/>
              </a:lnSpc>
              <a:spcBef>
                <a:spcPct val="0"/>
              </a:spcBef>
              <a:defRPr/>
            </a:pPr>
            <a:r>
              <a:rPr lang="en-US" sz="3500" b="1" i="1" dirty="0">
                <a:solidFill>
                  <a:schemeClr val="bg1"/>
                </a:solidFill>
                <a:latin typeface="Arial" charset="0"/>
                <a:ea typeface="Arial" charset="0"/>
                <a:cs typeface="Arial" charset="0"/>
              </a:rPr>
              <a:t> </a:t>
            </a:r>
          </a:p>
        </p:txBody>
      </p:sp>
      <p:sp>
        <p:nvSpPr>
          <p:cNvPr id="6" name="TextBox 5">
            <a:extLst>
              <a:ext uri="{FF2B5EF4-FFF2-40B4-BE49-F238E27FC236}">
                <a16:creationId xmlns:a16="http://schemas.microsoft.com/office/drawing/2014/main" id="{ABB6DD58-1C87-471A-8B72-092A1D12C571}"/>
              </a:ext>
            </a:extLst>
          </p:cNvPr>
          <p:cNvSpPr txBox="1"/>
          <p:nvPr/>
        </p:nvSpPr>
        <p:spPr>
          <a:xfrm>
            <a:off x="174219" y="429745"/>
            <a:ext cx="11719249" cy="1077218"/>
          </a:xfrm>
          <a:prstGeom prst="rect">
            <a:avLst/>
          </a:prstGeom>
          <a:noFill/>
        </p:spPr>
        <p:txBody>
          <a:bodyPr wrap="square" rtlCol="0">
            <a:spAutoFit/>
          </a:bodyPr>
          <a:lstStyle/>
          <a:p>
            <a:pPr algn="ctr"/>
            <a:r>
              <a:rPr lang="en-US" sz="3200" b="1" dirty="0">
                <a:solidFill>
                  <a:schemeClr val="bg1"/>
                </a:solidFill>
                <a:latin typeface="Albertus Medium" panose="020E0602030304020304" pitchFamily="34" charset="0"/>
              </a:rPr>
              <a:t>2019 FAPA Annual Conference &amp; Book Awards Banquet</a:t>
            </a:r>
          </a:p>
          <a:p>
            <a:pPr algn="ctr"/>
            <a:endParaRPr lang="en-US" sz="3200" dirty="0">
              <a:solidFill>
                <a:schemeClr val="bg1"/>
              </a:solidFill>
            </a:endParaRPr>
          </a:p>
        </p:txBody>
      </p:sp>
    </p:spTree>
    <p:extLst>
      <p:ext uri="{BB962C8B-B14F-4D97-AF65-F5344CB8AC3E}">
        <p14:creationId xmlns:p14="http://schemas.microsoft.com/office/powerpoint/2010/main" val="33286433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10792359" y="5957887"/>
            <a:ext cx="676275" cy="657225"/>
          </a:xfrm>
          <a:prstGeom prst="rect">
            <a:avLst/>
          </a:prstGeom>
        </p:spPr>
      </p:pic>
      <p:sp>
        <p:nvSpPr>
          <p:cNvPr id="7" name="Content Placeholder 8"/>
          <p:cNvSpPr txBox="1">
            <a:spLocks/>
          </p:cNvSpPr>
          <p:nvPr/>
        </p:nvSpPr>
        <p:spPr>
          <a:xfrm>
            <a:off x="864066" y="1661020"/>
            <a:ext cx="9806730" cy="4695332"/>
          </a:xfrm>
          <a:prstGeom prst="rect">
            <a:avLst/>
          </a:prstGeom>
        </p:spPr>
        <p:txBody>
          <a:bodyPr/>
          <a:lstStyle/>
          <a:p>
            <a:pPr lvl="1"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endParaRPr lang="en-US" sz="2000" dirty="0">
              <a:solidFill>
                <a:prstClr val="black"/>
              </a:solidFill>
              <a:latin typeface="Georgia" panose="02040502050405020303" pitchFamily="18" charset="0"/>
            </a:endParaRPr>
          </a:p>
          <a:p>
            <a:pPr lvl="1"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400" dirty="0">
                <a:solidFill>
                  <a:prstClr val="black"/>
                </a:solidFill>
                <a:latin typeface="Georgia" panose="02040502050405020303" pitchFamily="18" charset="0"/>
              </a:rPr>
              <a:t>Publishers can be liable for the omissions, mistakes and transgressions of their authors, as well as their own.  They protect themselves by:</a:t>
            </a:r>
          </a:p>
          <a:p>
            <a:pPr marL="271463" indent="-271463" defTabSz="685800">
              <a:spcBef>
                <a:spcPts val="588"/>
              </a:spcBef>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endParaRPr lang="en-US" sz="2800" dirty="0">
              <a:latin typeface="Georgia" panose="02040502050405020303" pitchFamily="18" charset="0"/>
            </a:endParaRPr>
          </a:p>
          <a:p>
            <a:pPr marL="1185863" lvl="2" indent="-271463" defTabSz="685800">
              <a:spcBef>
                <a:spcPts val="588"/>
              </a:spcBef>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400" dirty="0">
                <a:latin typeface="Georgia" panose="02040502050405020303" pitchFamily="18" charset="0"/>
              </a:rPr>
              <a:t>Representations and warranties</a:t>
            </a:r>
          </a:p>
          <a:p>
            <a:pPr marL="1185863" lvl="2" indent="-271463" defTabSz="685800">
              <a:spcBef>
                <a:spcPts val="588"/>
              </a:spcBef>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400" dirty="0">
                <a:latin typeface="Georgia" panose="02040502050405020303" pitchFamily="18" charset="0"/>
              </a:rPr>
              <a:t>Indemnification</a:t>
            </a:r>
          </a:p>
          <a:p>
            <a:pPr marL="1185863" lvl="2" indent="-271463" defTabSz="685800">
              <a:spcBef>
                <a:spcPts val="588"/>
              </a:spcBef>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400" dirty="0">
                <a:latin typeface="Georgia" panose="02040502050405020303" pitchFamily="18" charset="0"/>
              </a:rPr>
              <a:t>Independent legal review</a:t>
            </a:r>
          </a:p>
          <a:p>
            <a:pPr marL="1185863" lvl="2" indent="-271463" defTabSz="685800">
              <a:spcBef>
                <a:spcPts val="588"/>
              </a:spcBef>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400" dirty="0">
                <a:latin typeface="Georgia" panose="02040502050405020303" pitchFamily="18" charset="0"/>
              </a:rPr>
              <a:t>Insurance</a:t>
            </a:r>
          </a:p>
        </p:txBody>
      </p:sp>
      <p:sp>
        <p:nvSpPr>
          <p:cNvPr id="5" name="Slide Number Placeholder 4"/>
          <p:cNvSpPr>
            <a:spLocks noGrp="1"/>
          </p:cNvSpPr>
          <p:nvPr>
            <p:ph type="sldNum" sz="quarter" idx="12"/>
          </p:nvPr>
        </p:nvSpPr>
        <p:spPr>
          <a:xfrm>
            <a:off x="10478290" y="6245692"/>
            <a:ext cx="385011" cy="365125"/>
          </a:xfrm>
        </p:spPr>
        <p:txBody>
          <a:bodyPr/>
          <a:lstStyle/>
          <a:p>
            <a:fld id="{2FE850C8-660F-9B45-ACEE-E3C9DF47ECD3}" type="slidenum">
              <a:rPr lang="en-US" b="1" smtClean="0"/>
              <a:pPr/>
              <a:t>14</a:t>
            </a:fld>
            <a:endParaRPr lang="en-US" b="1" dirty="0"/>
          </a:p>
        </p:txBody>
      </p:sp>
      <p:sp>
        <p:nvSpPr>
          <p:cNvPr id="10" name="Title 1"/>
          <p:cNvSpPr txBox="1">
            <a:spLocks/>
          </p:cNvSpPr>
          <p:nvPr/>
        </p:nvSpPr>
        <p:spPr>
          <a:xfrm>
            <a:off x="1843943" y="377103"/>
            <a:ext cx="8230333" cy="1089870"/>
          </a:xfrm>
          <a:prstGeom prst="rect">
            <a:avLst/>
          </a:prstGeom>
          <a:ln>
            <a:miter lim="800000"/>
          </a:ln>
        </p:spPr>
        <p:txBody>
          <a:bodyPr lIns="91440" tIns="45720" rIns="91440" bIns="45720">
            <a:normAutofit fontScale="97500"/>
          </a:bodyPr>
          <a:lstStyle/>
          <a:p>
            <a:pPr algn="ctr" defTabSz="685800">
              <a:lnSpc>
                <a:spcPct val="90000"/>
              </a:lnSpc>
              <a:spcBef>
                <a:spcPct val="0"/>
              </a:spcBef>
              <a:defRPr/>
            </a:pPr>
            <a:r>
              <a:rPr lang="en-US" sz="3500" b="1" i="1" dirty="0">
                <a:solidFill>
                  <a:schemeClr val="bg1"/>
                </a:solidFill>
                <a:latin typeface="Arial" charset="0"/>
                <a:ea typeface="Arial" charset="0"/>
                <a:cs typeface="Arial" charset="0"/>
              </a:rPr>
              <a:t> </a:t>
            </a:r>
          </a:p>
        </p:txBody>
      </p:sp>
      <p:sp>
        <p:nvSpPr>
          <p:cNvPr id="6" name="TextBox 5">
            <a:extLst>
              <a:ext uri="{FF2B5EF4-FFF2-40B4-BE49-F238E27FC236}">
                <a16:creationId xmlns:a16="http://schemas.microsoft.com/office/drawing/2014/main" id="{8A8C0994-6D5D-4084-864C-3E4F68564773}"/>
              </a:ext>
            </a:extLst>
          </p:cNvPr>
          <p:cNvSpPr txBox="1"/>
          <p:nvPr/>
        </p:nvSpPr>
        <p:spPr>
          <a:xfrm>
            <a:off x="174219" y="429745"/>
            <a:ext cx="11719249" cy="1077218"/>
          </a:xfrm>
          <a:prstGeom prst="rect">
            <a:avLst/>
          </a:prstGeom>
          <a:noFill/>
        </p:spPr>
        <p:txBody>
          <a:bodyPr wrap="square" rtlCol="0">
            <a:spAutoFit/>
          </a:bodyPr>
          <a:lstStyle/>
          <a:p>
            <a:pPr algn="ctr"/>
            <a:r>
              <a:rPr lang="en-US" sz="3200" b="1" dirty="0">
                <a:solidFill>
                  <a:schemeClr val="bg1"/>
                </a:solidFill>
                <a:latin typeface="Albertus Medium" panose="020E0602030304020304" pitchFamily="34" charset="0"/>
              </a:rPr>
              <a:t>2019 FAPA Annual Conference &amp; Book Awards Banquet</a:t>
            </a:r>
          </a:p>
          <a:p>
            <a:pPr algn="ctr"/>
            <a:endParaRPr lang="en-US" sz="3200" dirty="0">
              <a:solidFill>
                <a:schemeClr val="bg1"/>
              </a:solidFill>
            </a:endParaRPr>
          </a:p>
        </p:txBody>
      </p:sp>
    </p:spTree>
    <p:extLst>
      <p:ext uri="{BB962C8B-B14F-4D97-AF65-F5344CB8AC3E}">
        <p14:creationId xmlns:p14="http://schemas.microsoft.com/office/powerpoint/2010/main" val="5539816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10792359" y="5957887"/>
            <a:ext cx="676275" cy="657225"/>
          </a:xfrm>
          <a:prstGeom prst="rect">
            <a:avLst/>
          </a:prstGeom>
        </p:spPr>
      </p:pic>
      <p:sp>
        <p:nvSpPr>
          <p:cNvPr id="7" name="Content Placeholder 8"/>
          <p:cNvSpPr txBox="1">
            <a:spLocks/>
          </p:cNvSpPr>
          <p:nvPr/>
        </p:nvSpPr>
        <p:spPr>
          <a:xfrm>
            <a:off x="574818" y="1344769"/>
            <a:ext cx="9806730" cy="4695332"/>
          </a:xfrm>
          <a:prstGeom prst="rect">
            <a:avLst/>
          </a:prstGeom>
        </p:spPr>
        <p:txBody>
          <a:bodyPr/>
          <a:lstStyle/>
          <a:p>
            <a:pPr lvl="1"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endParaRPr lang="en-US" sz="2000" dirty="0">
              <a:solidFill>
                <a:prstClr val="black"/>
              </a:solidFill>
              <a:latin typeface="Georgia" panose="02040502050405020303" pitchFamily="18" charset="0"/>
            </a:endParaRPr>
          </a:p>
          <a:p>
            <a:pPr lvl="1"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400" b="1" dirty="0">
                <a:solidFill>
                  <a:prstClr val="black"/>
                </a:solidFill>
                <a:latin typeface="Georgia" panose="02040502050405020303" pitchFamily="18" charset="0"/>
              </a:rPr>
              <a:t>Defamation, privacy, publicity issues</a:t>
            </a:r>
          </a:p>
          <a:p>
            <a:pPr lvl="2"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endParaRPr lang="en-US" sz="1600" dirty="0">
              <a:latin typeface="Georgia" panose="02040502050405020303" pitchFamily="18" charset="0"/>
            </a:endParaRPr>
          </a:p>
          <a:p>
            <a:pPr lvl="2"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400" dirty="0">
                <a:latin typeface="Georgia" panose="02040502050405020303" pitchFamily="18" charset="0"/>
              </a:rPr>
              <a:t>Understand defamation, privacy and publicity issues – conduct own legal review, even if author warrants that work has no problems</a:t>
            </a:r>
          </a:p>
          <a:p>
            <a:pPr lvl="2"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endParaRPr lang="en-US" sz="800" dirty="0">
              <a:latin typeface="Georgia" panose="02040502050405020303" pitchFamily="18" charset="0"/>
            </a:endParaRPr>
          </a:p>
          <a:p>
            <a:pPr lvl="2"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400" dirty="0">
                <a:latin typeface="Georgia" panose="02040502050405020303" pitchFamily="18" charset="0"/>
              </a:rPr>
              <a:t>Negligent publication</a:t>
            </a:r>
          </a:p>
          <a:p>
            <a:pPr marL="1643063" lvl="3" indent="-271463" defTabSz="685800">
              <a:spcBef>
                <a:spcPts val="588"/>
              </a:spcBef>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400" dirty="0">
                <a:latin typeface="Georgia" panose="02040502050405020303" pitchFamily="18" charset="0"/>
              </a:rPr>
              <a:t>Confirm author’s credentials and expertise </a:t>
            </a:r>
          </a:p>
          <a:p>
            <a:pPr marL="1643063" lvl="3" indent="-271463" defTabSz="685800">
              <a:spcBef>
                <a:spcPts val="588"/>
              </a:spcBef>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400" dirty="0">
                <a:latin typeface="Georgia" panose="02040502050405020303" pitchFamily="18" charset="0"/>
              </a:rPr>
              <a:t>Again, check accuracy even if author is responsible under the contract</a:t>
            </a:r>
          </a:p>
          <a:p>
            <a:pPr marL="1643063" lvl="3" indent="-271463" defTabSz="685800">
              <a:spcBef>
                <a:spcPts val="588"/>
              </a:spcBef>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400" dirty="0">
                <a:latin typeface="Georgia" panose="02040502050405020303" pitchFamily="18" charset="0"/>
              </a:rPr>
              <a:t>Disclaimers</a:t>
            </a:r>
          </a:p>
          <a:p>
            <a:pPr marL="1643063" lvl="3" indent="-271463" defTabSz="685800">
              <a:spcBef>
                <a:spcPts val="588"/>
              </a:spcBef>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400" dirty="0">
                <a:latin typeface="Georgia" panose="02040502050405020303" pitchFamily="18" charset="0"/>
              </a:rPr>
              <a:t>Insurance</a:t>
            </a:r>
          </a:p>
        </p:txBody>
      </p:sp>
      <p:sp>
        <p:nvSpPr>
          <p:cNvPr id="5" name="Slide Number Placeholder 4"/>
          <p:cNvSpPr>
            <a:spLocks noGrp="1"/>
          </p:cNvSpPr>
          <p:nvPr>
            <p:ph type="sldNum" sz="quarter" idx="12"/>
          </p:nvPr>
        </p:nvSpPr>
        <p:spPr>
          <a:xfrm>
            <a:off x="10407348" y="6249987"/>
            <a:ext cx="385011" cy="365125"/>
          </a:xfrm>
        </p:spPr>
        <p:txBody>
          <a:bodyPr/>
          <a:lstStyle/>
          <a:p>
            <a:fld id="{2FE850C8-660F-9B45-ACEE-E3C9DF47ECD3}" type="slidenum">
              <a:rPr lang="en-US" b="1" smtClean="0"/>
              <a:pPr/>
              <a:t>15</a:t>
            </a:fld>
            <a:endParaRPr lang="en-US" b="1" dirty="0"/>
          </a:p>
        </p:txBody>
      </p:sp>
      <p:sp>
        <p:nvSpPr>
          <p:cNvPr id="10" name="Title 1"/>
          <p:cNvSpPr txBox="1">
            <a:spLocks/>
          </p:cNvSpPr>
          <p:nvPr/>
        </p:nvSpPr>
        <p:spPr>
          <a:xfrm>
            <a:off x="1843943" y="377103"/>
            <a:ext cx="8230333" cy="1089870"/>
          </a:xfrm>
          <a:prstGeom prst="rect">
            <a:avLst/>
          </a:prstGeom>
          <a:ln>
            <a:miter lim="800000"/>
          </a:ln>
        </p:spPr>
        <p:txBody>
          <a:bodyPr lIns="91440" tIns="45720" rIns="91440" bIns="45720">
            <a:normAutofit fontScale="97500"/>
          </a:bodyPr>
          <a:lstStyle/>
          <a:p>
            <a:pPr algn="ctr" defTabSz="685800">
              <a:lnSpc>
                <a:spcPct val="90000"/>
              </a:lnSpc>
              <a:spcBef>
                <a:spcPct val="0"/>
              </a:spcBef>
              <a:defRPr/>
            </a:pPr>
            <a:r>
              <a:rPr lang="en-US" sz="3500" b="1" i="1" dirty="0">
                <a:solidFill>
                  <a:schemeClr val="bg1"/>
                </a:solidFill>
                <a:latin typeface="Arial" charset="0"/>
                <a:ea typeface="Arial" charset="0"/>
                <a:cs typeface="Arial" charset="0"/>
              </a:rPr>
              <a:t> </a:t>
            </a:r>
          </a:p>
        </p:txBody>
      </p:sp>
      <p:sp>
        <p:nvSpPr>
          <p:cNvPr id="6" name="TextBox 5">
            <a:extLst>
              <a:ext uri="{FF2B5EF4-FFF2-40B4-BE49-F238E27FC236}">
                <a16:creationId xmlns:a16="http://schemas.microsoft.com/office/drawing/2014/main" id="{DB96B352-31C7-4C57-9B3C-46899B7766A9}"/>
              </a:ext>
            </a:extLst>
          </p:cNvPr>
          <p:cNvSpPr txBox="1"/>
          <p:nvPr/>
        </p:nvSpPr>
        <p:spPr>
          <a:xfrm>
            <a:off x="174219" y="429745"/>
            <a:ext cx="11719249" cy="1077218"/>
          </a:xfrm>
          <a:prstGeom prst="rect">
            <a:avLst/>
          </a:prstGeom>
          <a:noFill/>
        </p:spPr>
        <p:txBody>
          <a:bodyPr wrap="square" rtlCol="0">
            <a:spAutoFit/>
          </a:bodyPr>
          <a:lstStyle/>
          <a:p>
            <a:pPr algn="ctr"/>
            <a:r>
              <a:rPr lang="en-US" sz="3200" b="1" dirty="0">
                <a:solidFill>
                  <a:schemeClr val="bg1"/>
                </a:solidFill>
                <a:latin typeface="Albertus Medium" panose="020E0602030304020304" pitchFamily="34" charset="0"/>
              </a:rPr>
              <a:t>2019 FAPA Annual Conference &amp; Book Awards Banquet</a:t>
            </a:r>
          </a:p>
          <a:p>
            <a:pPr algn="ctr"/>
            <a:endParaRPr lang="en-US" sz="3200" dirty="0">
              <a:solidFill>
                <a:schemeClr val="bg1"/>
              </a:solidFill>
            </a:endParaRPr>
          </a:p>
        </p:txBody>
      </p:sp>
    </p:spTree>
    <p:extLst>
      <p:ext uri="{BB962C8B-B14F-4D97-AF65-F5344CB8AC3E}">
        <p14:creationId xmlns:p14="http://schemas.microsoft.com/office/powerpoint/2010/main" val="41640361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10792359" y="5957887"/>
            <a:ext cx="676275" cy="657225"/>
          </a:xfrm>
          <a:prstGeom prst="rect">
            <a:avLst/>
          </a:prstGeom>
        </p:spPr>
      </p:pic>
      <p:sp>
        <p:nvSpPr>
          <p:cNvPr id="7" name="Content Placeholder 8"/>
          <p:cNvSpPr txBox="1">
            <a:spLocks/>
          </p:cNvSpPr>
          <p:nvPr/>
        </p:nvSpPr>
        <p:spPr>
          <a:xfrm>
            <a:off x="864066" y="1661020"/>
            <a:ext cx="9797838" cy="4954092"/>
          </a:xfrm>
          <a:prstGeom prst="rect">
            <a:avLst/>
          </a:prstGeom>
        </p:spPr>
        <p:txBody>
          <a:bodyPr/>
          <a:lstStyle/>
          <a:p>
            <a:pPr marL="0" lvl="1"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000" b="1" dirty="0">
                <a:solidFill>
                  <a:prstClr val="black"/>
                </a:solidFill>
                <a:latin typeface="Georgia" panose="02040502050405020303" pitchFamily="18" charset="0"/>
              </a:rPr>
              <a:t>Electronic and digital uses</a:t>
            </a:r>
          </a:p>
          <a:p>
            <a:pPr lvl="1"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000" dirty="0">
                <a:solidFill>
                  <a:prstClr val="black"/>
                </a:solidFill>
                <a:latin typeface="Georgia" panose="02040502050405020303" pitchFamily="18" charset="0"/>
              </a:rPr>
              <a:t>	</a:t>
            </a:r>
            <a:r>
              <a:rPr lang="en-US" sz="2000" i="1" u="sng" dirty="0">
                <a:solidFill>
                  <a:prstClr val="black"/>
                </a:solidFill>
                <a:latin typeface="Georgia" panose="02040502050405020303" pitchFamily="18" charset="0"/>
              </a:rPr>
              <a:t>NY Times v. </a:t>
            </a:r>
            <a:r>
              <a:rPr lang="en-US" sz="2000" i="1" u="sng" dirty="0" err="1">
                <a:solidFill>
                  <a:prstClr val="black"/>
                </a:solidFill>
                <a:latin typeface="Georgia" panose="02040502050405020303" pitchFamily="18" charset="0"/>
              </a:rPr>
              <a:t>Tasini</a:t>
            </a:r>
            <a:r>
              <a:rPr lang="en-US" sz="2000" i="1" u="sng" dirty="0">
                <a:solidFill>
                  <a:prstClr val="black"/>
                </a:solidFill>
                <a:latin typeface="Georgia" panose="02040502050405020303" pitchFamily="18" charset="0"/>
              </a:rPr>
              <a:t> </a:t>
            </a:r>
            <a:r>
              <a:rPr lang="en-US" sz="2000" dirty="0">
                <a:solidFill>
                  <a:prstClr val="black"/>
                </a:solidFill>
                <a:latin typeface="Georgia" panose="02040502050405020303" pitchFamily="18" charset="0"/>
              </a:rPr>
              <a:t>(</a:t>
            </a:r>
            <a:r>
              <a:rPr lang="en-US" sz="2000" dirty="0" err="1">
                <a:solidFill>
                  <a:prstClr val="black"/>
                </a:solidFill>
                <a:latin typeface="Georgia" panose="02040502050405020303" pitchFamily="18" charset="0"/>
              </a:rPr>
              <a:t>S.Ct</a:t>
            </a:r>
            <a:r>
              <a:rPr lang="en-US" sz="2000" dirty="0">
                <a:solidFill>
                  <a:prstClr val="black"/>
                </a:solidFill>
                <a:latin typeface="Georgia" panose="02040502050405020303" pitchFamily="18" charset="0"/>
              </a:rPr>
              <a:t>. 2001) Re-use of freelancers’ articles in text-only database was not included in grant of serial rights</a:t>
            </a:r>
          </a:p>
          <a:p>
            <a:pPr lvl="1"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000" dirty="0">
                <a:solidFill>
                  <a:prstClr val="black"/>
                </a:solidFill>
                <a:latin typeface="Georgia" panose="02040502050405020303" pitchFamily="18" charset="0"/>
              </a:rPr>
              <a:t>	</a:t>
            </a:r>
            <a:r>
              <a:rPr lang="en-US" sz="2000" i="1" u="sng" dirty="0">
                <a:solidFill>
                  <a:prstClr val="black"/>
                </a:solidFill>
                <a:latin typeface="Georgia" panose="02040502050405020303" pitchFamily="18" charset="0"/>
              </a:rPr>
              <a:t> Random House v. Rosetta Books </a:t>
            </a:r>
            <a:r>
              <a:rPr lang="en-US" sz="2000" dirty="0">
                <a:solidFill>
                  <a:prstClr val="black"/>
                </a:solidFill>
                <a:latin typeface="Georgia" panose="02040502050405020303" pitchFamily="18" charset="0"/>
              </a:rPr>
              <a:t>(N.Y. 2001) “Book form” does not include </a:t>
            </a:r>
            <a:r>
              <a:rPr lang="en-US" sz="2000" dirty="0" err="1">
                <a:solidFill>
                  <a:prstClr val="black"/>
                </a:solidFill>
                <a:latin typeface="Georgia" panose="02040502050405020303" pitchFamily="18" charset="0"/>
              </a:rPr>
              <a:t>ebooks</a:t>
            </a:r>
            <a:r>
              <a:rPr lang="en-US" sz="2000" dirty="0">
                <a:solidFill>
                  <a:prstClr val="black"/>
                </a:solidFill>
                <a:latin typeface="Georgia" panose="02040502050405020303" pitchFamily="18" charset="0"/>
              </a:rPr>
              <a:t> </a:t>
            </a:r>
          </a:p>
          <a:p>
            <a:pPr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000" b="1" dirty="0">
                <a:latin typeface="Georgia" panose="02040502050405020303" pitchFamily="18" charset="0"/>
              </a:rPr>
              <a:t>Contract challenges</a:t>
            </a:r>
          </a:p>
          <a:p>
            <a:pPr lvl="2"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000" dirty="0">
                <a:latin typeface="Georgia" panose="02040502050405020303" pitchFamily="18" charset="0"/>
              </a:rPr>
              <a:t>Accurate</a:t>
            </a:r>
          </a:p>
          <a:p>
            <a:pPr lvl="2"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000" dirty="0">
                <a:latin typeface="Georgia" panose="02040502050405020303" pitchFamily="18" charset="0"/>
              </a:rPr>
              <a:t>Clear and unambiguous</a:t>
            </a:r>
          </a:p>
          <a:p>
            <a:pPr lvl="2"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000" dirty="0">
                <a:latin typeface="Georgia" panose="02040502050405020303" pitchFamily="18" charset="0"/>
              </a:rPr>
              <a:t>Comprehensive and complete</a:t>
            </a:r>
          </a:p>
          <a:p>
            <a:pPr lvl="2"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000" dirty="0">
                <a:latin typeface="Georgia" panose="02040502050405020303" pitchFamily="18" charset="0"/>
              </a:rPr>
              <a:t>Specific</a:t>
            </a:r>
          </a:p>
          <a:p>
            <a:pPr lvl="2"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000" dirty="0">
                <a:latin typeface="Georgia" panose="02040502050405020303" pitchFamily="18" charset="0"/>
              </a:rPr>
              <a:t>Fair and reasonable</a:t>
            </a:r>
          </a:p>
          <a:p>
            <a:pPr lvl="2"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000" dirty="0">
                <a:latin typeface="Georgia" panose="02040502050405020303" pitchFamily="18" charset="0"/>
              </a:rPr>
              <a:t>Satisfaction clause</a:t>
            </a:r>
          </a:p>
          <a:p>
            <a:pPr lvl="2"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000" dirty="0">
                <a:latin typeface="Georgia" panose="02040502050405020303" pitchFamily="18" charset="0"/>
              </a:rPr>
              <a:t>Sub rights licenses</a:t>
            </a:r>
          </a:p>
          <a:p>
            <a:pPr lvl="2"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000" dirty="0">
                <a:latin typeface="Georgia" panose="02040502050405020303" pitchFamily="18" charset="0"/>
              </a:rPr>
              <a:t>Agreements with distributors, resellers</a:t>
            </a:r>
          </a:p>
          <a:p>
            <a:pPr lvl="2"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endParaRPr lang="en-US" sz="2400" dirty="0">
              <a:latin typeface="Georgia" panose="02040502050405020303" pitchFamily="18" charset="0"/>
            </a:endParaRPr>
          </a:p>
        </p:txBody>
      </p:sp>
      <p:sp>
        <p:nvSpPr>
          <p:cNvPr id="5" name="Slide Number Placeholder 4"/>
          <p:cNvSpPr>
            <a:spLocks noGrp="1"/>
          </p:cNvSpPr>
          <p:nvPr>
            <p:ph type="sldNum" sz="quarter" idx="12"/>
          </p:nvPr>
        </p:nvSpPr>
        <p:spPr>
          <a:xfrm>
            <a:off x="10469398" y="6245692"/>
            <a:ext cx="385011" cy="365125"/>
          </a:xfrm>
        </p:spPr>
        <p:txBody>
          <a:bodyPr/>
          <a:lstStyle/>
          <a:p>
            <a:fld id="{2FE850C8-660F-9B45-ACEE-E3C9DF47ECD3}" type="slidenum">
              <a:rPr lang="en-US" b="1" smtClean="0"/>
              <a:pPr/>
              <a:t>16</a:t>
            </a:fld>
            <a:endParaRPr lang="en-US" b="1" dirty="0"/>
          </a:p>
        </p:txBody>
      </p:sp>
      <p:sp>
        <p:nvSpPr>
          <p:cNvPr id="10" name="Title 1"/>
          <p:cNvSpPr txBox="1">
            <a:spLocks/>
          </p:cNvSpPr>
          <p:nvPr/>
        </p:nvSpPr>
        <p:spPr>
          <a:xfrm>
            <a:off x="1843943" y="377103"/>
            <a:ext cx="8230333" cy="1089870"/>
          </a:xfrm>
          <a:prstGeom prst="rect">
            <a:avLst/>
          </a:prstGeom>
          <a:ln>
            <a:miter lim="800000"/>
          </a:ln>
        </p:spPr>
        <p:txBody>
          <a:bodyPr lIns="91440" tIns="45720" rIns="91440" bIns="45720">
            <a:normAutofit fontScale="97500"/>
          </a:bodyPr>
          <a:lstStyle/>
          <a:p>
            <a:pPr algn="ctr" defTabSz="685800">
              <a:lnSpc>
                <a:spcPct val="90000"/>
              </a:lnSpc>
              <a:spcBef>
                <a:spcPct val="0"/>
              </a:spcBef>
              <a:defRPr/>
            </a:pPr>
            <a:r>
              <a:rPr lang="en-US" sz="3500" b="1" i="1" dirty="0">
                <a:solidFill>
                  <a:schemeClr val="bg1"/>
                </a:solidFill>
                <a:latin typeface="Arial" charset="0"/>
                <a:ea typeface="Arial" charset="0"/>
                <a:cs typeface="Arial" charset="0"/>
              </a:rPr>
              <a:t> </a:t>
            </a:r>
          </a:p>
        </p:txBody>
      </p:sp>
      <p:sp>
        <p:nvSpPr>
          <p:cNvPr id="6" name="TextBox 5">
            <a:extLst>
              <a:ext uri="{FF2B5EF4-FFF2-40B4-BE49-F238E27FC236}">
                <a16:creationId xmlns:a16="http://schemas.microsoft.com/office/drawing/2014/main" id="{2A3F1BBD-3BD8-458C-9B00-86F24FB9A6FC}"/>
              </a:ext>
            </a:extLst>
          </p:cNvPr>
          <p:cNvSpPr txBox="1"/>
          <p:nvPr/>
        </p:nvSpPr>
        <p:spPr>
          <a:xfrm>
            <a:off x="174219" y="429745"/>
            <a:ext cx="11719249" cy="1077218"/>
          </a:xfrm>
          <a:prstGeom prst="rect">
            <a:avLst/>
          </a:prstGeom>
          <a:noFill/>
        </p:spPr>
        <p:txBody>
          <a:bodyPr wrap="square" rtlCol="0">
            <a:spAutoFit/>
          </a:bodyPr>
          <a:lstStyle/>
          <a:p>
            <a:pPr algn="ctr"/>
            <a:r>
              <a:rPr lang="en-US" sz="3200" b="1" dirty="0">
                <a:solidFill>
                  <a:schemeClr val="bg1"/>
                </a:solidFill>
                <a:latin typeface="Albertus Medium" panose="020E0602030304020304" pitchFamily="34" charset="0"/>
              </a:rPr>
              <a:t>2019 FAPA Annual Conference &amp; Book Awards Banquet</a:t>
            </a:r>
          </a:p>
          <a:p>
            <a:pPr algn="ctr"/>
            <a:endParaRPr lang="en-US" sz="3200" dirty="0">
              <a:solidFill>
                <a:schemeClr val="bg1"/>
              </a:solidFill>
            </a:endParaRPr>
          </a:p>
        </p:txBody>
      </p:sp>
    </p:spTree>
    <p:extLst>
      <p:ext uri="{BB962C8B-B14F-4D97-AF65-F5344CB8AC3E}">
        <p14:creationId xmlns:p14="http://schemas.microsoft.com/office/powerpoint/2010/main" val="3657867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10792359" y="5957887"/>
            <a:ext cx="676275" cy="657225"/>
          </a:xfrm>
          <a:prstGeom prst="rect">
            <a:avLst/>
          </a:prstGeom>
        </p:spPr>
      </p:pic>
      <p:sp>
        <p:nvSpPr>
          <p:cNvPr id="7" name="Content Placeholder 8"/>
          <p:cNvSpPr txBox="1">
            <a:spLocks/>
          </p:cNvSpPr>
          <p:nvPr/>
        </p:nvSpPr>
        <p:spPr>
          <a:xfrm>
            <a:off x="811763" y="1334277"/>
            <a:ext cx="9787813" cy="5387199"/>
          </a:xfrm>
          <a:prstGeom prst="rect">
            <a:avLst/>
          </a:prstGeom>
        </p:spPr>
        <p:txBody>
          <a:bodyPr/>
          <a:lstStyle/>
          <a:p>
            <a:pPr lvl="1"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400" dirty="0">
                <a:solidFill>
                  <a:prstClr val="black"/>
                </a:solidFill>
                <a:latin typeface="Georgia" panose="02040502050405020303" pitchFamily="18" charset="0"/>
              </a:rPr>
              <a:t>1 </a:t>
            </a:r>
            <a:r>
              <a:rPr lang="en-US" sz="2200" dirty="0">
                <a:solidFill>
                  <a:prstClr val="black"/>
                </a:solidFill>
                <a:latin typeface="Georgia" panose="02040502050405020303" pitchFamily="18" charset="0"/>
              </a:rPr>
              <a:t>– Author Grants</a:t>
            </a:r>
            <a:endParaRPr lang="en-US" sz="2200" dirty="0">
              <a:latin typeface="Georgia" panose="02040502050405020303" pitchFamily="18" charset="0"/>
            </a:endParaRPr>
          </a:p>
          <a:p>
            <a:pPr lvl="2"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200" dirty="0">
                <a:latin typeface="Georgia" panose="02040502050405020303" pitchFamily="18" charset="0"/>
              </a:rPr>
              <a:t>	First step in publishing process is to properly obtain rights 	from authors.  Two ways:</a:t>
            </a:r>
          </a:p>
          <a:p>
            <a:pPr lvl="2"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200" dirty="0">
                <a:latin typeface="Georgia" panose="02040502050405020303" pitchFamily="18" charset="0"/>
              </a:rPr>
              <a:t>		1)  Exclusive license of some or all rights</a:t>
            </a:r>
          </a:p>
          <a:p>
            <a:pPr lvl="2"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200" dirty="0">
                <a:latin typeface="Georgia" panose="02040502050405020303" pitchFamily="18" charset="0"/>
              </a:rPr>
              <a:t>		2)  Assignee of copyrights, i.e., complete ownership</a:t>
            </a:r>
          </a:p>
          <a:p>
            <a:pPr marL="512763" lvl="2"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200" dirty="0">
                <a:latin typeface="Georgia" panose="02040502050405020303" pitchFamily="18" charset="0"/>
              </a:rPr>
              <a:t>2 – Copyright procedures</a:t>
            </a:r>
          </a:p>
          <a:p>
            <a:pPr marL="512763" lvl="2"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200" dirty="0">
                <a:latin typeface="Georgia" panose="02040502050405020303" pitchFamily="18" charset="0"/>
              </a:rPr>
              <a:t>			1)  Copyright notice</a:t>
            </a:r>
          </a:p>
          <a:p>
            <a:pPr marL="512763" lvl="2"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200" dirty="0">
                <a:latin typeface="Georgia" panose="02040502050405020303" pitchFamily="18" charset="0"/>
              </a:rPr>
              <a:t>			2)  Copyright registrations</a:t>
            </a:r>
          </a:p>
          <a:p>
            <a:pPr marL="457200" lvl="3" defTabSz="685800">
              <a:spcBef>
                <a:spcPts val="588"/>
              </a:spcBef>
              <a:buClr>
                <a:srgbClr val="D34817"/>
              </a:buClr>
              <a:buSzPct val="85000"/>
              <a:tabLst>
                <a:tab pos="271463" algn="l"/>
                <a:tab pos="457200" algn="l"/>
                <a:tab pos="728663" algn="l"/>
                <a:tab pos="11858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200" dirty="0">
                <a:latin typeface="Georgia" panose="02040502050405020303" pitchFamily="18" charset="0"/>
              </a:rPr>
              <a:t>3 – Copyright licenses/grants of subsidiary rights</a:t>
            </a:r>
          </a:p>
          <a:p>
            <a:pPr marL="457200" lvl="3" defTabSz="685800">
              <a:spcBef>
                <a:spcPts val="588"/>
              </a:spcBef>
              <a:buClr>
                <a:srgbClr val="D34817"/>
              </a:buClr>
              <a:buSzPct val="85000"/>
              <a:tabLst>
                <a:tab pos="271463" algn="l"/>
                <a:tab pos="457200" algn="l"/>
                <a:tab pos="728663" algn="l"/>
                <a:tab pos="11858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200" dirty="0">
                <a:latin typeface="Georgia" panose="02040502050405020303" pitchFamily="18" charset="0"/>
              </a:rPr>
              <a:t>4 – Protect against committing infringement </a:t>
            </a:r>
          </a:p>
          <a:p>
            <a:pPr marL="1643063" lvl="3" indent="-271463" defTabSz="685800">
              <a:spcBef>
                <a:spcPts val="588"/>
              </a:spcBef>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200" dirty="0">
                <a:latin typeface="Georgia" panose="02040502050405020303" pitchFamily="18" charset="0"/>
              </a:rPr>
              <a:t>Due diligence of authors</a:t>
            </a:r>
          </a:p>
          <a:p>
            <a:pPr marL="1643063" lvl="3" indent="-271463" defTabSz="685800">
              <a:spcBef>
                <a:spcPts val="588"/>
              </a:spcBef>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200" dirty="0">
                <a:latin typeface="Georgia" panose="02040502050405020303" pitchFamily="18" charset="0"/>
              </a:rPr>
              <a:t>Comprehensive author warranties and representations</a:t>
            </a:r>
          </a:p>
          <a:p>
            <a:pPr marL="1643063" lvl="3" indent="-271463" defTabSz="685800">
              <a:spcBef>
                <a:spcPts val="588"/>
              </a:spcBef>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200" dirty="0">
                <a:latin typeface="Georgia" panose="02040502050405020303" pitchFamily="18" charset="0"/>
              </a:rPr>
              <a:t>Understand fair use</a:t>
            </a:r>
          </a:p>
        </p:txBody>
      </p:sp>
      <p:sp>
        <p:nvSpPr>
          <p:cNvPr id="5" name="Slide Number Placeholder 4"/>
          <p:cNvSpPr>
            <a:spLocks noGrp="1"/>
          </p:cNvSpPr>
          <p:nvPr>
            <p:ph type="sldNum" sz="quarter" idx="12"/>
          </p:nvPr>
        </p:nvSpPr>
        <p:spPr>
          <a:xfrm>
            <a:off x="10413616" y="6245692"/>
            <a:ext cx="385011" cy="365125"/>
          </a:xfrm>
        </p:spPr>
        <p:txBody>
          <a:bodyPr/>
          <a:lstStyle/>
          <a:p>
            <a:fld id="{2FE850C8-660F-9B45-ACEE-E3C9DF47ECD3}" type="slidenum">
              <a:rPr lang="en-US" b="1" smtClean="0"/>
              <a:pPr/>
              <a:t>17</a:t>
            </a:fld>
            <a:endParaRPr lang="en-US" b="1" dirty="0"/>
          </a:p>
        </p:txBody>
      </p:sp>
      <p:sp>
        <p:nvSpPr>
          <p:cNvPr id="10" name="Title 1"/>
          <p:cNvSpPr txBox="1">
            <a:spLocks/>
          </p:cNvSpPr>
          <p:nvPr/>
        </p:nvSpPr>
        <p:spPr>
          <a:xfrm>
            <a:off x="1843943" y="377103"/>
            <a:ext cx="8230333" cy="1089870"/>
          </a:xfrm>
          <a:prstGeom prst="rect">
            <a:avLst/>
          </a:prstGeom>
          <a:ln>
            <a:miter lim="800000"/>
          </a:ln>
        </p:spPr>
        <p:txBody>
          <a:bodyPr lIns="91440" tIns="45720" rIns="91440" bIns="45720">
            <a:normAutofit fontScale="97500"/>
          </a:bodyPr>
          <a:lstStyle/>
          <a:p>
            <a:pPr algn="ctr" defTabSz="685800">
              <a:lnSpc>
                <a:spcPct val="90000"/>
              </a:lnSpc>
              <a:spcBef>
                <a:spcPct val="0"/>
              </a:spcBef>
              <a:defRPr/>
            </a:pPr>
            <a:r>
              <a:rPr lang="en-US" sz="3500" b="1" i="1" dirty="0">
                <a:solidFill>
                  <a:schemeClr val="bg1"/>
                </a:solidFill>
                <a:latin typeface="Arial" charset="0"/>
                <a:ea typeface="Arial" charset="0"/>
                <a:cs typeface="Arial" charset="0"/>
              </a:rPr>
              <a:t> </a:t>
            </a:r>
          </a:p>
        </p:txBody>
      </p:sp>
      <p:sp>
        <p:nvSpPr>
          <p:cNvPr id="6" name="TextBox 5">
            <a:extLst>
              <a:ext uri="{FF2B5EF4-FFF2-40B4-BE49-F238E27FC236}">
                <a16:creationId xmlns:a16="http://schemas.microsoft.com/office/drawing/2014/main" id="{DC3CC3BC-FCC4-4A91-816A-461772FF5E91}"/>
              </a:ext>
            </a:extLst>
          </p:cNvPr>
          <p:cNvSpPr txBox="1"/>
          <p:nvPr/>
        </p:nvSpPr>
        <p:spPr>
          <a:xfrm>
            <a:off x="174219" y="429745"/>
            <a:ext cx="11719249" cy="1077218"/>
          </a:xfrm>
          <a:prstGeom prst="rect">
            <a:avLst/>
          </a:prstGeom>
          <a:noFill/>
        </p:spPr>
        <p:txBody>
          <a:bodyPr wrap="square" rtlCol="0">
            <a:spAutoFit/>
          </a:bodyPr>
          <a:lstStyle/>
          <a:p>
            <a:pPr algn="ctr"/>
            <a:r>
              <a:rPr lang="en-US" sz="3200" b="1" dirty="0">
                <a:solidFill>
                  <a:schemeClr val="bg1"/>
                </a:solidFill>
                <a:latin typeface="Albertus Medium" panose="020E0602030304020304" pitchFamily="34" charset="0"/>
              </a:rPr>
              <a:t>2019 FAPA Annual Conference &amp; Book Awards Banquet</a:t>
            </a:r>
          </a:p>
          <a:p>
            <a:pPr algn="ctr"/>
            <a:endParaRPr lang="en-US" sz="3200" dirty="0">
              <a:solidFill>
                <a:schemeClr val="bg1"/>
              </a:solidFill>
            </a:endParaRPr>
          </a:p>
        </p:txBody>
      </p:sp>
    </p:spTree>
    <p:extLst>
      <p:ext uri="{BB962C8B-B14F-4D97-AF65-F5344CB8AC3E}">
        <p14:creationId xmlns:p14="http://schemas.microsoft.com/office/powerpoint/2010/main" val="5358365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10792359" y="5957887"/>
            <a:ext cx="676275" cy="657225"/>
          </a:xfrm>
          <a:prstGeom prst="rect">
            <a:avLst/>
          </a:prstGeom>
        </p:spPr>
      </p:pic>
      <p:sp>
        <p:nvSpPr>
          <p:cNvPr id="7" name="Content Placeholder 8"/>
          <p:cNvSpPr txBox="1">
            <a:spLocks/>
          </p:cNvSpPr>
          <p:nvPr/>
        </p:nvSpPr>
        <p:spPr>
          <a:xfrm>
            <a:off x="111968" y="1334278"/>
            <a:ext cx="10795518" cy="5387199"/>
          </a:xfrm>
          <a:prstGeom prst="rect">
            <a:avLst/>
          </a:prstGeom>
        </p:spPr>
        <p:txBody>
          <a:bodyPr/>
          <a:lstStyle/>
          <a:p>
            <a:pPr lvl="1" algn="ctr"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400" b="1" i="1" dirty="0">
                <a:solidFill>
                  <a:prstClr val="black"/>
                </a:solidFill>
                <a:latin typeface="Georgia" panose="02040502050405020303" pitchFamily="18" charset="0"/>
              </a:rPr>
              <a:t>Recent Cases Involving Publishing and Writing</a:t>
            </a:r>
          </a:p>
          <a:p>
            <a:pPr lvl="1" algn="ctr"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endParaRPr lang="en-US" sz="800" i="1" dirty="0">
              <a:latin typeface="Georgia" panose="02040502050405020303" pitchFamily="18" charset="0"/>
            </a:endParaRPr>
          </a:p>
          <a:p>
            <a:pPr marL="0" lvl="2"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000" i="1" u="sng" dirty="0">
                <a:latin typeface="Georgia" panose="02040502050405020303" pitchFamily="18" charset="0"/>
              </a:rPr>
              <a:t>TD Bank v. Hill </a:t>
            </a:r>
            <a:r>
              <a:rPr lang="en-US" sz="2000" dirty="0">
                <a:latin typeface="Georgia" panose="02040502050405020303" pitchFamily="18" charset="0"/>
              </a:rPr>
              <a:t>(3</a:t>
            </a:r>
            <a:r>
              <a:rPr lang="en-US" sz="2000" baseline="30000" dirty="0">
                <a:latin typeface="Georgia" panose="02040502050405020303" pitchFamily="18" charset="0"/>
              </a:rPr>
              <a:t>rd</a:t>
            </a:r>
            <a:r>
              <a:rPr lang="en-US" sz="2000" dirty="0">
                <a:latin typeface="Georgia" panose="02040502050405020303" pitchFamily="18" charset="0"/>
              </a:rPr>
              <a:t> Cir. July 2019) Ex-CEO of bank transferred copyright in his memoir to bank, which never published it.  He left and wrote his own memoir (16% infringing).  Trial court enjoined him from selling it.  Appeals court just reversed. </a:t>
            </a:r>
          </a:p>
          <a:p>
            <a:pPr marL="0" lvl="2"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000" i="1" u="sng" dirty="0">
                <a:latin typeface="Georgia" panose="02040502050405020303" pitchFamily="18" charset="0"/>
              </a:rPr>
              <a:t>Ga. State Library Copyright Suit </a:t>
            </a:r>
            <a:r>
              <a:rPr lang="en-US" sz="2000" dirty="0">
                <a:latin typeface="Georgia" panose="02040502050405020303" pitchFamily="18" charset="0"/>
              </a:rPr>
              <a:t>(GA, 11</a:t>
            </a:r>
            <a:r>
              <a:rPr lang="en-US" sz="2000" baseline="30000" dirty="0">
                <a:latin typeface="Georgia" panose="02040502050405020303" pitchFamily="18" charset="0"/>
              </a:rPr>
              <a:t>th</a:t>
            </a:r>
            <a:r>
              <a:rPr lang="en-US" sz="2000" dirty="0">
                <a:latin typeface="Georgia" panose="02040502050405020303" pitchFamily="18" charset="0"/>
              </a:rPr>
              <a:t> Cir.) 11 years of litigation, still ongoing, over weather book excerpts available to college students for free on “e-reserve” violated copyright law or were fair use.</a:t>
            </a:r>
          </a:p>
          <a:p>
            <a:pPr marL="0" lvl="2"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000" i="1" u="sng" dirty="0" err="1">
                <a:latin typeface="Georgia" panose="02040502050405020303" pitchFamily="18" charset="0"/>
              </a:rPr>
              <a:t>Nicassio</a:t>
            </a:r>
            <a:r>
              <a:rPr lang="en-US" sz="2000" i="1" u="sng" dirty="0">
                <a:latin typeface="Georgia" panose="02040502050405020303" pitchFamily="18" charset="0"/>
              </a:rPr>
              <a:t> v. Viacom </a:t>
            </a:r>
            <a:r>
              <a:rPr lang="en-US" sz="2000" i="1" dirty="0">
                <a:latin typeface="Georgia" panose="02040502050405020303" pitchFamily="18" charset="0"/>
              </a:rPr>
              <a:t>(PA, 2018) </a:t>
            </a:r>
            <a:r>
              <a:rPr lang="en-US" sz="2000" dirty="0">
                <a:latin typeface="Georgia" panose="02040502050405020303" pitchFamily="18" charset="0"/>
              </a:rPr>
              <a:t>Children’s book author’s claim of copyright infringement against book and animated series with similar plot line, about an antimorphic Christmas tree with big dreams, was dismissed because plot and themes were too generic to be protected by copyright.</a:t>
            </a:r>
          </a:p>
          <a:p>
            <a:pPr marL="0" lvl="2"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000" u="sng" dirty="0">
                <a:latin typeface="Georgia" panose="02040502050405020303" pitchFamily="18" charset="0"/>
              </a:rPr>
              <a:t>#</a:t>
            </a:r>
            <a:r>
              <a:rPr lang="en-US" sz="2000" u="sng" dirty="0" err="1">
                <a:latin typeface="Georgia" panose="02040502050405020303" pitchFamily="18" charset="0"/>
              </a:rPr>
              <a:t>Cockygate</a:t>
            </a:r>
            <a:r>
              <a:rPr lang="en-US" sz="2000" u="sng" dirty="0">
                <a:latin typeface="Georgia" panose="02040502050405020303" pitchFamily="18" charset="0"/>
              </a:rPr>
              <a:t> </a:t>
            </a:r>
            <a:r>
              <a:rPr lang="en-US" sz="2000" dirty="0">
                <a:latin typeface="Georgia" panose="02040502050405020303" pitchFamily="18" charset="0"/>
              </a:rPr>
              <a:t>(2018) Romance writer trademarked “cocky” for series of romance books, then got Amazon to take down other authors’ books with “cocky” in their titles.</a:t>
            </a:r>
          </a:p>
          <a:p>
            <a:pPr marL="512763" lvl="2"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endParaRPr lang="en-US" sz="2000" dirty="0">
              <a:latin typeface="Georgia" panose="02040502050405020303" pitchFamily="18" charset="0"/>
            </a:endParaRPr>
          </a:p>
        </p:txBody>
      </p:sp>
      <p:sp>
        <p:nvSpPr>
          <p:cNvPr id="5" name="Slide Number Placeholder 4"/>
          <p:cNvSpPr>
            <a:spLocks noGrp="1"/>
          </p:cNvSpPr>
          <p:nvPr>
            <p:ph type="sldNum" sz="quarter" idx="12"/>
          </p:nvPr>
        </p:nvSpPr>
        <p:spPr>
          <a:xfrm>
            <a:off x="10413616" y="6286499"/>
            <a:ext cx="385011" cy="365125"/>
          </a:xfrm>
        </p:spPr>
        <p:txBody>
          <a:bodyPr/>
          <a:lstStyle/>
          <a:p>
            <a:fld id="{2FE850C8-660F-9B45-ACEE-E3C9DF47ECD3}" type="slidenum">
              <a:rPr lang="en-US" b="1" smtClean="0"/>
              <a:pPr/>
              <a:t>18</a:t>
            </a:fld>
            <a:endParaRPr lang="en-US" b="1" dirty="0"/>
          </a:p>
        </p:txBody>
      </p:sp>
      <p:sp>
        <p:nvSpPr>
          <p:cNvPr id="10" name="Title 1"/>
          <p:cNvSpPr txBox="1">
            <a:spLocks/>
          </p:cNvSpPr>
          <p:nvPr/>
        </p:nvSpPr>
        <p:spPr>
          <a:xfrm>
            <a:off x="1843943" y="377103"/>
            <a:ext cx="8230333" cy="1089870"/>
          </a:xfrm>
          <a:prstGeom prst="rect">
            <a:avLst/>
          </a:prstGeom>
          <a:ln>
            <a:miter lim="800000"/>
          </a:ln>
        </p:spPr>
        <p:txBody>
          <a:bodyPr lIns="91440" tIns="45720" rIns="91440" bIns="45720">
            <a:normAutofit fontScale="97500"/>
          </a:bodyPr>
          <a:lstStyle/>
          <a:p>
            <a:pPr algn="ctr" defTabSz="685800">
              <a:lnSpc>
                <a:spcPct val="90000"/>
              </a:lnSpc>
              <a:spcBef>
                <a:spcPct val="0"/>
              </a:spcBef>
              <a:defRPr/>
            </a:pPr>
            <a:r>
              <a:rPr lang="en-US" sz="3500" b="1" i="1" dirty="0">
                <a:solidFill>
                  <a:schemeClr val="bg1"/>
                </a:solidFill>
                <a:latin typeface="Arial" charset="0"/>
                <a:ea typeface="Arial" charset="0"/>
                <a:cs typeface="Arial" charset="0"/>
              </a:rPr>
              <a:t> </a:t>
            </a:r>
          </a:p>
        </p:txBody>
      </p:sp>
      <p:sp>
        <p:nvSpPr>
          <p:cNvPr id="6" name="TextBox 5">
            <a:extLst>
              <a:ext uri="{FF2B5EF4-FFF2-40B4-BE49-F238E27FC236}">
                <a16:creationId xmlns:a16="http://schemas.microsoft.com/office/drawing/2014/main" id="{F80FB6C0-5541-46B5-8924-7A3403B3FEFA}"/>
              </a:ext>
            </a:extLst>
          </p:cNvPr>
          <p:cNvSpPr txBox="1"/>
          <p:nvPr/>
        </p:nvSpPr>
        <p:spPr>
          <a:xfrm>
            <a:off x="174219" y="429745"/>
            <a:ext cx="11719249" cy="1077218"/>
          </a:xfrm>
          <a:prstGeom prst="rect">
            <a:avLst/>
          </a:prstGeom>
          <a:noFill/>
        </p:spPr>
        <p:txBody>
          <a:bodyPr wrap="square" rtlCol="0">
            <a:spAutoFit/>
          </a:bodyPr>
          <a:lstStyle/>
          <a:p>
            <a:pPr algn="ctr"/>
            <a:r>
              <a:rPr lang="en-US" sz="3200" b="1" dirty="0">
                <a:solidFill>
                  <a:schemeClr val="bg1"/>
                </a:solidFill>
                <a:latin typeface="Albertus Medium" panose="020E0602030304020304" pitchFamily="34" charset="0"/>
              </a:rPr>
              <a:t>2019 FAPA Annual Conference &amp; Book Awards Banquet</a:t>
            </a:r>
          </a:p>
          <a:p>
            <a:pPr algn="ctr"/>
            <a:endParaRPr lang="en-US" sz="3200" dirty="0">
              <a:solidFill>
                <a:schemeClr val="bg1"/>
              </a:solidFill>
            </a:endParaRPr>
          </a:p>
        </p:txBody>
      </p:sp>
    </p:spTree>
    <p:extLst>
      <p:ext uri="{BB962C8B-B14F-4D97-AF65-F5344CB8AC3E}">
        <p14:creationId xmlns:p14="http://schemas.microsoft.com/office/powerpoint/2010/main" val="35575812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8535CB7-8E77-43FF-BD79-AC9C30ECD54E}"/>
              </a:ext>
            </a:extLst>
          </p:cNvPr>
          <p:cNvSpPr>
            <a:spLocks noGrp="1"/>
          </p:cNvSpPr>
          <p:nvPr>
            <p:ph type="sldNum" sz="quarter" idx="12"/>
          </p:nvPr>
        </p:nvSpPr>
        <p:spPr>
          <a:xfrm>
            <a:off x="10407348" y="6286499"/>
            <a:ext cx="385011" cy="365125"/>
          </a:xfrm>
        </p:spPr>
        <p:txBody>
          <a:bodyPr/>
          <a:lstStyle/>
          <a:p>
            <a:fld id="{2FE850C8-660F-9B45-ACEE-E3C9DF47ECD3}" type="slidenum">
              <a:rPr lang="en-US" smtClean="0"/>
              <a:pPr/>
              <a:t>19</a:t>
            </a:fld>
            <a:endParaRPr lang="en-US" dirty="0"/>
          </a:p>
        </p:txBody>
      </p:sp>
      <p:pic>
        <p:nvPicPr>
          <p:cNvPr id="4" name="Picture 3">
            <a:extLst>
              <a:ext uri="{FF2B5EF4-FFF2-40B4-BE49-F238E27FC236}">
                <a16:creationId xmlns:a16="http://schemas.microsoft.com/office/drawing/2014/main" id="{3F83F9DA-DC1B-4A44-984A-DECEB15238E4}"/>
              </a:ext>
            </a:extLst>
          </p:cNvPr>
          <p:cNvPicPr>
            <a:picLocks noChangeAspect="1"/>
          </p:cNvPicPr>
          <p:nvPr/>
        </p:nvPicPr>
        <p:blipFill>
          <a:blip r:embed="rId2"/>
          <a:stretch>
            <a:fillRect/>
          </a:stretch>
        </p:blipFill>
        <p:spPr>
          <a:xfrm>
            <a:off x="10792359" y="5957887"/>
            <a:ext cx="676275" cy="657225"/>
          </a:xfrm>
          <a:prstGeom prst="rect">
            <a:avLst/>
          </a:prstGeom>
        </p:spPr>
      </p:pic>
      <p:sp>
        <p:nvSpPr>
          <p:cNvPr id="5" name="TextBox 4">
            <a:extLst>
              <a:ext uri="{FF2B5EF4-FFF2-40B4-BE49-F238E27FC236}">
                <a16:creationId xmlns:a16="http://schemas.microsoft.com/office/drawing/2014/main" id="{CE492B21-97DB-4C2B-9B2F-2DBF3C5BE4AE}"/>
              </a:ext>
            </a:extLst>
          </p:cNvPr>
          <p:cNvSpPr txBox="1"/>
          <p:nvPr/>
        </p:nvSpPr>
        <p:spPr>
          <a:xfrm>
            <a:off x="60961" y="1506963"/>
            <a:ext cx="11162842" cy="2908489"/>
          </a:xfrm>
          <a:prstGeom prst="rect">
            <a:avLst/>
          </a:prstGeom>
          <a:noFill/>
        </p:spPr>
        <p:txBody>
          <a:bodyPr wrap="square" rtlCol="0">
            <a:spAutoFit/>
          </a:bodyPr>
          <a:lstStyle/>
          <a:p>
            <a:pPr lvl="1" algn="ctr"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400" b="1" i="1" dirty="0">
                <a:solidFill>
                  <a:prstClr val="black"/>
                </a:solidFill>
                <a:latin typeface="Georgia" panose="02040502050405020303" pitchFamily="18" charset="0"/>
              </a:rPr>
              <a:t>Recent Cases Involving Publishing and Writing</a:t>
            </a:r>
          </a:p>
          <a:p>
            <a:pPr lvl="1" algn="ctr"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endParaRPr lang="en-US" sz="800" i="1" dirty="0">
              <a:latin typeface="Georgia" panose="02040502050405020303" pitchFamily="18" charset="0"/>
            </a:endParaRPr>
          </a:p>
          <a:p>
            <a:pPr marL="0" lvl="2"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000" i="1" u="sng" dirty="0">
                <a:latin typeface="Georgia" panose="02040502050405020303" pitchFamily="18" charset="0"/>
              </a:rPr>
              <a:t>Authors’ Guild v. Lexis/Nexis</a:t>
            </a:r>
            <a:r>
              <a:rPr lang="en-US" sz="2000" i="1" dirty="0">
                <a:latin typeface="Georgia" panose="02040502050405020303" pitchFamily="18" charset="0"/>
              </a:rPr>
              <a:t> </a:t>
            </a:r>
            <a:r>
              <a:rPr lang="en-US" sz="2000" dirty="0">
                <a:latin typeface="Georgia" panose="02040502050405020303" pitchFamily="18" charset="0"/>
              </a:rPr>
              <a:t>- Class action filed by 3000 freelance writers in 2001 for using their articles in Lexis/Nexis database. Writers </a:t>
            </a:r>
            <a:r>
              <a:rPr lang="en-US" sz="2000" i="1" dirty="0">
                <a:latin typeface="Georgia" panose="02040502050405020303" pitchFamily="18" charset="0"/>
              </a:rPr>
              <a:t>finally</a:t>
            </a:r>
            <a:r>
              <a:rPr lang="en-US" sz="2000" dirty="0">
                <a:latin typeface="Georgia" panose="02040502050405020303" pitchFamily="18" charset="0"/>
              </a:rPr>
              <a:t> began receiving their share of the settlement ($9 million) in 2018!</a:t>
            </a:r>
          </a:p>
          <a:p>
            <a:pPr marL="0" lvl="2"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endParaRPr lang="en-US" sz="2000" dirty="0">
              <a:latin typeface="Georgia" panose="02040502050405020303" pitchFamily="18" charset="0"/>
            </a:endParaRPr>
          </a:p>
          <a:p>
            <a:r>
              <a:rPr lang="en-US" sz="2000" i="1" u="sng" dirty="0">
                <a:latin typeface="Georgia" panose="02040502050405020303" pitchFamily="18" charset="0"/>
              </a:rPr>
              <a:t>Series of Copyright Infringement Suits Over The Use Of One Photograph </a:t>
            </a:r>
            <a:br>
              <a:rPr lang="en-US" sz="2000" i="1" u="sng" dirty="0">
                <a:latin typeface="Georgia" panose="02040502050405020303" pitchFamily="18" charset="0"/>
              </a:rPr>
            </a:br>
            <a:r>
              <a:rPr lang="en-US" dirty="0">
                <a:latin typeface="Georgia" panose="02040502050405020303" pitchFamily="18" charset="0"/>
              </a:rPr>
              <a:t>(Mostly NY, but FL as well) Photographers working with copyright troll lawyers who scan the internet for uses of their photos, and file hundreds of lawsuits -- most of which are settled for five figures.</a:t>
            </a:r>
          </a:p>
        </p:txBody>
      </p:sp>
      <p:sp>
        <p:nvSpPr>
          <p:cNvPr id="6" name="TextBox 5">
            <a:extLst>
              <a:ext uri="{FF2B5EF4-FFF2-40B4-BE49-F238E27FC236}">
                <a16:creationId xmlns:a16="http://schemas.microsoft.com/office/drawing/2014/main" id="{AC2F56C5-0665-4AAF-9BC0-5CDBF3A66D3B}"/>
              </a:ext>
            </a:extLst>
          </p:cNvPr>
          <p:cNvSpPr txBox="1"/>
          <p:nvPr/>
        </p:nvSpPr>
        <p:spPr>
          <a:xfrm>
            <a:off x="174219" y="429745"/>
            <a:ext cx="11719249" cy="1077218"/>
          </a:xfrm>
          <a:prstGeom prst="rect">
            <a:avLst/>
          </a:prstGeom>
          <a:noFill/>
        </p:spPr>
        <p:txBody>
          <a:bodyPr wrap="square" rtlCol="0">
            <a:spAutoFit/>
          </a:bodyPr>
          <a:lstStyle/>
          <a:p>
            <a:pPr algn="ctr"/>
            <a:r>
              <a:rPr lang="en-US" sz="3200" b="1" dirty="0">
                <a:solidFill>
                  <a:schemeClr val="bg1"/>
                </a:solidFill>
                <a:latin typeface="Albertus Medium" panose="020E0602030304020304" pitchFamily="34" charset="0"/>
              </a:rPr>
              <a:t>2019 FAPA Annual Conference &amp; Book Awards Banquet</a:t>
            </a:r>
          </a:p>
          <a:p>
            <a:pPr algn="ctr"/>
            <a:endParaRPr lang="en-US" sz="3200" dirty="0">
              <a:solidFill>
                <a:schemeClr val="bg1"/>
              </a:solidFill>
            </a:endParaRPr>
          </a:p>
        </p:txBody>
      </p:sp>
    </p:spTree>
    <p:extLst>
      <p:ext uri="{BB962C8B-B14F-4D97-AF65-F5344CB8AC3E}">
        <p14:creationId xmlns:p14="http://schemas.microsoft.com/office/powerpoint/2010/main" val="33337012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10364804" y="6356352"/>
            <a:ext cx="317634" cy="365125"/>
          </a:xfrm>
        </p:spPr>
        <p:txBody>
          <a:bodyPr/>
          <a:lstStyle/>
          <a:p>
            <a:fld id="{2FE850C8-660F-9B45-ACEE-E3C9DF47ECD3}" type="slidenum">
              <a:rPr lang="en-US" b="1">
                <a:latin typeface="Arial" panose="020B0604020202020204"/>
              </a:rPr>
              <a:pPr/>
              <a:t>2</a:t>
            </a:fld>
            <a:endParaRPr lang="en-US" b="1" dirty="0">
              <a:latin typeface="Arial" panose="020B0604020202020204"/>
            </a:endParaRPr>
          </a:p>
        </p:txBody>
      </p:sp>
      <p:sp>
        <p:nvSpPr>
          <p:cNvPr id="3" name="Content Placeholder 8"/>
          <p:cNvSpPr txBox="1">
            <a:spLocks/>
          </p:cNvSpPr>
          <p:nvPr/>
        </p:nvSpPr>
        <p:spPr>
          <a:xfrm>
            <a:off x="454153" y="2230358"/>
            <a:ext cx="9910651" cy="4957894"/>
          </a:xfrm>
          <a:prstGeom prst="rect">
            <a:avLst/>
          </a:prstGeom>
        </p:spPr>
        <p:txBody>
          <a:bodyPr/>
          <a:lstStyle/>
          <a:p>
            <a:pPr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000" dirty="0">
                <a:solidFill>
                  <a:prstClr val="black"/>
                </a:solidFill>
                <a:latin typeface="Georgia" panose="02040502050405020303" pitchFamily="18" charset="0"/>
              </a:rPr>
              <a:t>According to the Frankfurter </a:t>
            </a:r>
            <a:r>
              <a:rPr lang="en-US" sz="2000" dirty="0" err="1">
                <a:solidFill>
                  <a:prstClr val="black"/>
                </a:solidFill>
                <a:latin typeface="Georgia" panose="02040502050405020303" pitchFamily="18" charset="0"/>
              </a:rPr>
              <a:t>Buchmesse</a:t>
            </a:r>
            <a:r>
              <a:rPr lang="en-US" sz="2000" dirty="0">
                <a:solidFill>
                  <a:prstClr val="black"/>
                </a:solidFill>
                <a:latin typeface="Georgia" panose="02040502050405020303" pitchFamily="18" charset="0"/>
              </a:rPr>
              <a:t> --</a:t>
            </a:r>
          </a:p>
          <a:p>
            <a:pPr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000" dirty="0">
                <a:solidFill>
                  <a:prstClr val="black"/>
                </a:solidFill>
                <a:latin typeface="Georgia" panose="02040502050405020303" pitchFamily="18" charset="0"/>
              </a:rPr>
              <a:t>1 – </a:t>
            </a:r>
            <a:r>
              <a:rPr lang="en-US" sz="2000" b="1" dirty="0">
                <a:solidFill>
                  <a:prstClr val="black"/>
                </a:solidFill>
                <a:latin typeface="Georgia" panose="02040502050405020303" pitchFamily="18" charset="0"/>
              </a:rPr>
              <a:t>Changing reading habits</a:t>
            </a:r>
          </a:p>
          <a:p>
            <a:pPr marL="728663" lvl="1" indent="-271463" defTabSz="685800">
              <a:spcBef>
                <a:spcPts val="588"/>
              </a:spcBef>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000" dirty="0">
                <a:solidFill>
                  <a:prstClr val="black"/>
                </a:solidFill>
                <a:latin typeface="Georgia" panose="02040502050405020303" pitchFamily="18" charset="0"/>
              </a:rPr>
              <a:t>Almost half of the global population is under 25</a:t>
            </a:r>
          </a:p>
          <a:p>
            <a:pPr lvl="1"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endParaRPr lang="en-US" sz="300" dirty="0">
              <a:solidFill>
                <a:prstClr val="black"/>
              </a:solidFill>
              <a:latin typeface="Georgia" panose="02040502050405020303" pitchFamily="18" charset="0"/>
            </a:endParaRPr>
          </a:p>
          <a:p>
            <a:pPr marL="728663" lvl="1" indent="-271463" defTabSz="685800">
              <a:spcBef>
                <a:spcPts val="588"/>
              </a:spcBef>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000" dirty="0">
                <a:solidFill>
                  <a:prstClr val="black"/>
                </a:solidFill>
                <a:latin typeface="Georgia" panose="02040502050405020303" pitchFamily="18" charset="0"/>
              </a:rPr>
              <a:t>More than half of the world’s population are global internet users,</a:t>
            </a:r>
          </a:p>
          <a:p>
            <a:pPr lvl="2"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000" dirty="0">
                <a:solidFill>
                  <a:prstClr val="black"/>
                </a:solidFill>
                <a:latin typeface="Georgia" panose="02040502050405020303" pitchFamily="18" charset="0"/>
              </a:rPr>
              <a:t>	92% of whom watch videos online; 52% stream TV content</a:t>
            </a:r>
          </a:p>
          <a:p>
            <a:pPr lvl="2"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000" dirty="0">
                <a:solidFill>
                  <a:prstClr val="black"/>
                </a:solidFill>
                <a:latin typeface="Georgia" panose="02040502050405020303" pitchFamily="18" charset="0"/>
              </a:rPr>
              <a:t>	30% play livestreamed games</a:t>
            </a:r>
          </a:p>
          <a:p>
            <a:pPr lvl="2"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endParaRPr lang="en-US" sz="300" dirty="0">
              <a:solidFill>
                <a:prstClr val="black"/>
              </a:solidFill>
              <a:latin typeface="Georgia" panose="02040502050405020303" pitchFamily="18" charset="0"/>
            </a:endParaRPr>
          </a:p>
          <a:p>
            <a:pPr marL="728663" lvl="1" indent="-271463" defTabSz="685800">
              <a:spcBef>
                <a:spcPts val="588"/>
              </a:spcBef>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000" dirty="0">
                <a:solidFill>
                  <a:prstClr val="black"/>
                </a:solidFill>
                <a:latin typeface="Georgia" panose="02040502050405020303" pitchFamily="18" charset="0"/>
              </a:rPr>
              <a:t>Transformation of the non-linear TV market</a:t>
            </a:r>
          </a:p>
          <a:p>
            <a:pPr lvl="2"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000" dirty="0">
                <a:solidFill>
                  <a:prstClr val="black"/>
                </a:solidFill>
                <a:latin typeface="Georgia" panose="02040502050405020303" pitchFamily="18" charset="0"/>
              </a:rPr>
              <a:t>	Disney/21</a:t>
            </a:r>
            <a:r>
              <a:rPr lang="en-US" sz="2000" baseline="30000" dirty="0">
                <a:solidFill>
                  <a:prstClr val="black"/>
                </a:solidFill>
                <a:latin typeface="Georgia" panose="02040502050405020303" pitchFamily="18" charset="0"/>
              </a:rPr>
              <a:t>st</a:t>
            </a:r>
            <a:r>
              <a:rPr lang="en-US" sz="2000" dirty="0">
                <a:solidFill>
                  <a:prstClr val="black"/>
                </a:solidFill>
                <a:latin typeface="Georgia" panose="02040502050405020303" pitchFamily="18" charset="0"/>
              </a:rPr>
              <a:t> Century Fox		Netflix</a:t>
            </a:r>
          </a:p>
          <a:p>
            <a:pPr lvl="2"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000" dirty="0">
                <a:solidFill>
                  <a:prstClr val="black"/>
                </a:solidFill>
                <a:latin typeface="Georgia" panose="02040502050405020303" pitchFamily="18" charset="0"/>
              </a:rPr>
              <a:t>	Apple						Beijing ByteDance</a:t>
            </a:r>
          </a:p>
          <a:p>
            <a:pPr lvl="2"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000" dirty="0">
                <a:solidFill>
                  <a:prstClr val="black"/>
                </a:solidFill>
                <a:latin typeface="Georgia" panose="02040502050405020303" pitchFamily="18" charset="0"/>
              </a:rPr>
              <a:t>	Google</a:t>
            </a:r>
          </a:p>
          <a:p>
            <a:pPr marL="690563" lvl="2" indent="-233363" defTabSz="685800">
              <a:spcBef>
                <a:spcPts val="588"/>
              </a:spcBef>
              <a:buClr>
                <a:srgbClr val="D34817"/>
              </a:buClr>
              <a:buSzPct val="85000"/>
              <a:buFont typeface="Arial" panose="020B0604020202020204" pitchFamily="34" charset="0"/>
              <a:buChar char="•"/>
              <a:tabLst>
                <a:tab pos="271463" algn="l"/>
                <a:tab pos="690563" algn="l"/>
                <a:tab pos="7286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000" dirty="0">
                <a:solidFill>
                  <a:prstClr val="black"/>
                </a:solidFill>
                <a:latin typeface="Georgia" panose="02040502050405020303" pitchFamily="18" charset="0"/>
              </a:rPr>
              <a:t>Is there time left for reading?   (Reading what?)</a:t>
            </a:r>
          </a:p>
          <a:p>
            <a:pPr lvl="2"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endParaRPr lang="en-US" sz="2000" dirty="0">
              <a:solidFill>
                <a:prstClr val="black"/>
              </a:solidFill>
              <a:latin typeface="Georgia" panose="02040502050405020303" pitchFamily="18" charset="0"/>
            </a:endParaRPr>
          </a:p>
          <a:p>
            <a:pPr marL="171450" indent="-171450" defTabSz="685800">
              <a:lnSpc>
                <a:spcPct val="90000"/>
              </a:lnSpc>
              <a:spcBef>
                <a:spcPts val="750"/>
              </a:spcBef>
              <a:buFont typeface="Arial"/>
              <a:buChar char="•"/>
              <a:defRPr/>
            </a:pPr>
            <a:endParaRPr lang="en-US" sz="2000" dirty="0">
              <a:solidFill>
                <a:prstClr val="black"/>
              </a:solidFill>
              <a:latin typeface="Georgia" panose="02040502050405020303" pitchFamily="18" charset="0"/>
            </a:endParaRPr>
          </a:p>
        </p:txBody>
      </p:sp>
      <p:pic>
        <p:nvPicPr>
          <p:cNvPr id="5" name="Picture 4"/>
          <p:cNvPicPr>
            <a:picLocks noChangeAspect="1"/>
          </p:cNvPicPr>
          <p:nvPr/>
        </p:nvPicPr>
        <p:blipFill>
          <a:blip r:embed="rId2"/>
          <a:stretch>
            <a:fillRect/>
          </a:stretch>
        </p:blipFill>
        <p:spPr>
          <a:xfrm>
            <a:off x="10743938" y="6064252"/>
            <a:ext cx="676275" cy="657225"/>
          </a:xfrm>
          <a:prstGeom prst="rect">
            <a:avLst/>
          </a:prstGeom>
        </p:spPr>
      </p:pic>
      <p:sp>
        <p:nvSpPr>
          <p:cNvPr id="4" name="TextBox 3">
            <a:extLst>
              <a:ext uri="{FF2B5EF4-FFF2-40B4-BE49-F238E27FC236}">
                <a16:creationId xmlns:a16="http://schemas.microsoft.com/office/drawing/2014/main" id="{5A0916B4-471B-46DA-92E9-211B3A3A1F03}"/>
              </a:ext>
            </a:extLst>
          </p:cNvPr>
          <p:cNvSpPr txBox="1"/>
          <p:nvPr/>
        </p:nvSpPr>
        <p:spPr>
          <a:xfrm>
            <a:off x="0" y="1507641"/>
            <a:ext cx="9910651" cy="461665"/>
          </a:xfrm>
          <a:prstGeom prst="rect">
            <a:avLst/>
          </a:prstGeom>
          <a:noFill/>
        </p:spPr>
        <p:txBody>
          <a:bodyPr wrap="square" rtlCol="0">
            <a:spAutoFit/>
          </a:bodyPr>
          <a:lstStyle/>
          <a:p>
            <a:pPr algn="ctr"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400" b="1" i="1" dirty="0">
                <a:latin typeface="Georgia" panose="02040502050405020303" pitchFamily="18" charset="0"/>
              </a:rPr>
              <a:t>What’s been going on in writing and publishing this year?</a:t>
            </a:r>
          </a:p>
        </p:txBody>
      </p:sp>
      <p:sp>
        <p:nvSpPr>
          <p:cNvPr id="8" name="TextBox 7">
            <a:extLst>
              <a:ext uri="{FF2B5EF4-FFF2-40B4-BE49-F238E27FC236}">
                <a16:creationId xmlns:a16="http://schemas.microsoft.com/office/drawing/2014/main" id="{C2E1F5BA-C0C5-45B4-9005-3ACBA5207E43}"/>
              </a:ext>
            </a:extLst>
          </p:cNvPr>
          <p:cNvSpPr txBox="1"/>
          <p:nvPr/>
        </p:nvSpPr>
        <p:spPr>
          <a:xfrm>
            <a:off x="174219" y="429745"/>
            <a:ext cx="11719249" cy="1077218"/>
          </a:xfrm>
          <a:prstGeom prst="rect">
            <a:avLst/>
          </a:prstGeom>
          <a:noFill/>
        </p:spPr>
        <p:txBody>
          <a:bodyPr wrap="square" rtlCol="0">
            <a:spAutoFit/>
          </a:bodyPr>
          <a:lstStyle/>
          <a:p>
            <a:pPr algn="ctr"/>
            <a:r>
              <a:rPr lang="en-US" sz="3200" b="1" dirty="0">
                <a:solidFill>
                  <a:schemeClr val="bg1"/>
                </a:solidFill>
                <a:latin typeface="Albertus Medium" panose="020E0602030304020304" pitchFamily="34" charset="0"/>
              </a:rPr>
              <a:t>2019 FAPA Annual Conference &amp; Book Awards Banquet</a:t>
            </a:r>
          </a:p>
          <a:p>
            <a:pPr algn="ctr"/>
            <a:endParaRPr lang="en-US" sz="3200" dirty="0">
              <a:solidFill>
                <a:schemeClr val="bg1"/>
              </a:solidFill>
            </a:endParaRPr>
          </a:p>
        </p:txBody>
      </p:sp>
    </p:spTree>
    <p:extLst>
      <p:ext uri="{BB962C8B-B14F-4D97-AF65-F5344CB8AC3E}">
        <p14:creationId xmlns:p14="http://schemas.microsoft.com/office/powerpoint/2010/main" val="29007567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C3751FD-C4C7-4202-A1C6-343D3B07A8AE}"/>
              </a:ext>
            </a:extLst>
          </p:cNvPr>
          <p:cNvSpPr>
            <a:spLocks noGrp="1"/>
          </p:cNvSpPr>
          <p:nvPr>
            <p:ph type="sldNum" sz="quarter" idx="12"/>
          </p:nvPr>
        </p:nvSpPr>
        <p:spPr>
          <a:xfrm>
            <a:off x="10407348" y="6202638"/>
            <a:ext cx="385011" cy="365125"/>
          </a:xfrm>
        </p:spPr>
        <p:txBody>
          <a:bodyPr/>
          <a:lstStyle/>
          <a:p>
            <a:fld id="{2FE850C8-660F-9B45-ACEE-E3C9DF47ECD3}" type="slidenum">
              <a:rPr lang="en-US" smtClean="0"/>
              <a:pPr/>
              <a:t>20</a:t>
            </a:fld>
            <a:endParaRPr lang="en-US" dirty="0"/>
          </a:p>
        </p:txBody>
      </p:sp>
      <p:sp>
        <p:nvSpPr>
          <p:cNvPr id="3" name="TextBox 2">
            <a:extLst>
              <a:ext uri="{FF2B5EF4-FFF2-40B4-BE49-F238E27FC236}">
                <a16:creationId xmlns:a16="http://schemas.microsoft.com/office/drawing/2014/main" id="{2762C087-73CC-47DB-8FD7-DB46F70AA0B1}"/>
              </a:ext>
            </a:extLst>
          </p:cNvPr>
          <p:cNvSpPr txBox="1"/>
          <p:nvPr/>
        </p:nvSpPr>
        <p:spPr>
          <a:xfrm>
            <a:off x="289249" y="1626941"/>
            <a:ext cx="10618237" cy="5078313"/>
          </a:xfrm>
          <a:prstGeom prst="rect">
            <a:avLst/>
          </a:prstGeom>
          <a:noFill/>
        </p:spPr>
        <p:txBody>
          <a:bodyPr wrap="square" rtlCol="0">
            <a:spAutoFit/>
          </a:bodyPr>
          <a:lstStyle/>
          <a:p>
            <a:r>
              <a:rPr lang="en-US" i="1" u="sng" dirty="0">
                <a:latin typeface="Georgia" panose="02040502050405020303" pitchFamily="18" charset="0"/>
              </a:rPr>
              <a:t>Natasha </a:t>
            </a:r>
            <a:r>
              <a:rPr lang="en-US" i="1" u="sng" dirty="0" err="1">
                <a:latin typeface="Georgia" panose="02040502050405020303" pitchFamily="18" charset="0"/>
              </a:rPr>
              <a:t>Tynes</a:t>
            </a:r>
            <a:r>
              <a:rPr lang="en-US" i="1" u="sng" dirty="0">
                <a:latin typeface="Georgia" panose="02040502050405020303" pitchFamily="18" charset="0"/>
              </a:rPr>
              <a:t> vs. Rare Bird Lit </a:t>
            </a:r>
            <a:r>
              <a:rPr lang="en-US" dirty="0">
                <a:latin typeface="Georgia" panose="02040502050405020303" pitchFamily="18" charset="0"/>
              </a:rPr>
              <a:t>(CA 2019) </a:t>
            </a:r>
            <a:r>
              <a:rPr lang="en-US" dirty="0" err="1">
                <a:latin typeface="Georgia" panose="02040502050405020303" pitchFamily="18" charset="0"/>
              </a:rPr>
              <a:t>Tynes</a:t>
            </a:r>
            <a:r>
              <a:rPr lang="en-US" dirty="0">
                <a:latin typeface="Georgia" panose="02040502050405020303" pitchFamily="18" charset="0"/>
              </a:rPr>
              <a:t> tweeted a photo of a black female transit worker on the DC Metro, and encountered widespread backlash; her publisher said it was “horrible” and cancelled her book contract. She is suing them for $13.4 million for breach of contract, defamation, emotional distress.</a:t>
            </a:r>
            <a:br>
              <a:rPr lang="en-US" dirty="0">
                <a:latin typeface="Georgia" panose="02040502050405020303" pitchFamily="18" charset="0"/>
              </a:rPr>
            </a:br>
            <a:endParaRPr lang="en-US" dirty="0">
              <a:latin typeface="Georgia" panose="02040502050405020303" pitchFamily="18" charset="0"/>
            </a:endParaRPr>
          </a:p>
          <a:p>
            <a:r>
              <a:rPr lang="en-US" i="1" u="sng" dirty="0">
                <a:latin typeface="Georgia" panose="02040502050405020303" pitchFamily="18" charset="0"/>
              </a:rPr>
              <a:t>Thomas Nelson </a:t>
            </a:r>
            <a:r>
              <a:rPr lang="en-US" dirty="0">
                <a:latin typeface="Georgia" panose="02040502050405020303" pitchFamily="18" charset="0"/>
              </a:rPr>
              <a:t>(TN 2019) $15 million verdict against Nelson for fraudulently terminating contract with printer.</a:t>
            </a:r>
            <a:br>
              <a:rPr lang="en-US" dirty="0">
                <a:latin typeface="Georgia" panose="02040502050405020303" pitchFamily="18" charset="0"/>
              </a:rPr>
            </a:br>
            <a:endParaRPr lang="en-US" dirty="0">
              <a:latin typeface="Georgia" panose="02040502050405020303" pitchFamily="18" charset="0"/>
            </a:endParaRPr>
          </a:p>
          <a:p>
            <a:r>
              <a:rPr lang="en-US" i="1" u="sng" dirty="0">
                <a:latin typeface="Georgia" panose="02040502050405020303" pitchFamily="18" charset="0"/>
              </a:rPr>
              <a:t>Jay Asher vs. Society of Children’s Book Writers and Illustrators and Lin Oliver </a:t>
            </a:r>
            <a:r>
              <a:rPr lang="en-US" dirty="0">
                <a:latin typeface="Georgia" panose="02040502050405020303" pitchFamily="18" charset="0"/>
              </a:rPr>
              <a:t>(CA 2019) Defamation suit after Asher was accused of sexual misconduct.</a:t>
            </a:r>
            <a:br>
              <a:rPr lang="en-US" dirty="0">
                <a:latin typeface="Georgia" panose="02040502050405020303" pitchFamily="18" charset="0"/>
              </a:rPr>
            </a:br>
            <a:endParaRPr lang="en-US" dirty="0">
              <a:latin typeface="Georgia" panose="02040502050405020303" pitchFamily="18" charset="0"/>
            </a:endParaRPr>
          </a:p>
          <a:p>
            <a:r>
              <a:rPr lang="en-US" i="1" u="sng" dirty="0">
                <a:latin typeface="Georgia" panose="02040502050405020303" pitchFamily="18" charset="0"/>
              </a:rPr>
              <a:t>Nora Roberts vs. Christine </a:t>
            </a:r>
            <a:r>
              <a:rPr lang="en-US" i="1" u="sng" dirty="0" err="1">
                <a:latin typeface="Georgia" panose="02040502050405020303" pitchFamily="18" charset="0"/>
              </a:rPr>
              <a:t>Serruya</a:t>
            </a:r>
            <a:r>
              <a:rPr lang="en-US" i="1" u="sng" dirty="0">
                <a:latin typeface="Georgia" panose="02040502050405020303" pitchFamily="18" charset="0"/>
              </a:rPr>
              <a:t> </a:t>
            </a:r>
            <a:r>
              <a:rPr lang="en-US" dirty="0">
                <a:latin typeface="Georgia" panose="02040502050405020303" pitchFamily="18" charset="0"/>
              </a:rPr>
              <a:t>(2019) Suit for “multi-plagiarism” on a “rare and scandalous” level.</a:t>
            </a:r>
            <a:br>
              <a:rPr lang="en-US" dirty="0">
                <a:latin typeface="Georgia" panose="02040502050405020303" pitchFamily="18" charset="0"/>
              </a:rPr>
            </a:br>
            <a:endParaRPr lang="en-US" dirty="0">
              <a:latin typeface="Georgia" panose="02040502050405020303" pitchFamily="18" charset="0"/>
            </a:endParaRPr>
          </a:p>
          <a:p>
            <a:r>
              <a:rPr lang="en-US" i="1" u="sng" dirty="0">
                <a:latin typeface="Georgia" panose="02040502050405020303" pitchFamily="18" charset="0"/>
              </a:rPr>
              <a:t>Wiley, Cengage, Pearson, McGraw-Hill </a:t>
            </a:r>
            <a:r>
              <a:rPr lang="en-US" dirty="0">
                <a:latin typeface="Georgia" panose="02040502050405020303" pitchFamily="18" charset="0"/>
              </a:rPr>
              <a:t>(2018) won $34.2million in lawsuit against Book Dog Books for selling counterfeit textbooks.</a:t>
            </a:r>
            <a:br>
              <a:rPr lang="en-US" dirty="0">
                <a:latin typeface="Georgia" panose="02040502050405020303" pitchFamily="18" charset="0"/>
              </a:rPr>
            </a:br>
            <a:endParaRPr lang="en-US" dirty="0">
              <a:latin typeface="Georgia" panose="02040502050405020303" pitchFamily="18" charset="0"/>
            </a:endParaRPr>
          </a:p>
          <a:p>
            <a:r>
              <a:rPr lang="en-US" i="1" u="sng" dirty="0" err="1">
                <a:latin typeface="Georgia" panose="02040502050405020303" pitchFamily="18" charset="0"/>
              </a:rPr>
              <a:t>Mindew</a:t>
            </a:r>
            <a:r>
              <a:rPr lang="en-US" i="1" u="sng" dirty="0">
                <a:latin typeface="Georgia" panose="02040502050405020303" pitchFamily="18" charset="0"/>
              </a:rPr>
              <a:t> v. Wiley</a:t>
            </a:r>
            <a:r>
              <a:rPr lang="en-US" i="1" dirty="0">
                <a:latin typeface="Georgia" panose="02040502050405020303" pitchFamily="18" charset="0"/>
              </a:rPr>
              <a:t> </a:t>
            </a:r>
            <a:r>
              <a:rPr lang="en-US" dirty="0">
                <a:latin typeface="Georgia" panose="02040502050405020303" pitchFamily="18" charset="0"/>
              </a:rPr>
              <a:t>(2015 CA) Photographer’s agent could sue Wiley for printing more books than photograph license allowed.</a:t>
            </a:r>
          </a:p>
        </p:txBody>
      </p:sp>
      <p:pic>
        <p:nvPicPr>
          <p:cNvPr id="4" name="Picture 3">
            <a:extLst>
              <a:ext uri="{FF2B5EF4-FFF2-40B4-BE49-F238E27FC236}">
                <a16:creationId xmlns:a16="http://schemas.microsoft.com/office/drawing/2014/main" id="{C2543ECA-2C8A-43B9-B653-71E821B8B507}"/>
              </a:ext>
            </a:extLst>
          </p:cNvPr>
          <p:cNvPicPr>
            <a:picLocks noChangeAspect="1"/>
          </p:cNvPicPr>
          <p:nvPr/>
        </p:nvPicPr>
        <p:blipFill>
          <a:blip r:embed="rId2"/>
          <a:stretch>
            <a:fillRect/>
          </a:stretch>
        </p:blipFill>
        <p:spPr>
          <a:xfrm>
            <a:off x="10792359" y="5957887"/>
            <a:ext cx="676275" cy="657225"/>
          </a:xfrm>
          <a:prstGeom prst="rect">
            <a:avLst/>
          </a:prstGeom>
        </p:spPr>
      </p:pic>
      <p:sp>
        <p:nvSpPr>
          <p:cNvPr id="5" name="TextBox 4">
            <a:extLst>
              <a:ext uri="{FF2B5EF4-FFF2-40B4-BE49-F238E27FC236}">
                <a16:creationId xmlns:a16="http://schemas.microsoft.com/office/drawing/2014/main" id="{C9349B8D-9DD6-49CA-A4A6-A876792448AA}"/>
              </a:ext>
            </a:extLst>
          </p:cNvPr>
          <p:cNvSpPr txBox="1"/>
          <p:nvPr/>
        </p:nvSpPr>
        <p:spPr>
          <a:xfrm>
            <a:off x="174219" y="429745"/>
            <a:ext cx="11719249" cy="1077218"/>
          </a:xfrm>
          <a:prstGeom prst="rect">
            <a:avLst/>
          </a:prstGeom>
          <a:noFill/>
        </p:spPr>
        <p:txBody>
          <a:bodyPr wrap="square" rtlCol="0">
            <a:spAutoFit/>
          </a:bodyPr>
          <a:lstStyle/>
          <a:p>
            <a:pPr algn="ctr"/>
            <a:r>
              <a:rPr lang="en-US" sz="3200" b="1" dirty="0">
                <a:solidFill>
                  <a:schemeClr val="bg1"/>
                </a:solidFill>
                <a:latin typeface="Albertus Medium" panose="020E0602030304020304" pitchFamily="34" charset="0"/>
              </a:rPr>
              <a:t>2019 FAPA Annual Conference &amp; Book Awards Banquet</a:t>
            </a:r>
          </a:p>
          <a:p>
            <a:pPr algn="ctr"/>
            <a:endParaRPr lang="en-US" sz="3200" dirty="0">
              <a:solidFill>
                <a:schemeClr val="bg1"/>
              </a:solidFill>
            </a:endParaRPr>
          </a:p>
        </p:txBody>
      </p:sp>
    </p:spTree>
    <p:extLst>
      <p:ext uri="{BB962C8B-B14F-4D97-AF65-F5344CB8AC3E}">
        <p14:creationId xmlns:p14="http://schemas.microsoft.com/office/powerpoint/2010/main" val="33800457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2F5AA4F-14B3-4153-AA93-E529B7E93A50}"/>
              </a:ext>
            </a:extLst>
          </p:cNvPr>
          <p:cNvSpPr>
            <a:spLocks noGrp="1"/>
          </p:cNvSpPr>
          <p:nvPr>
            <p:ph type="sldNum" sz="quarter" idx="12"/>
          </p:nvPr>
        </p:nvSpPr>
        <p:spPr>
          <a:xfrm>
            <a:off x="10407348" y="6245692"/>
            <a:ext cx="385011" cy="365125"/>
          </a:xfrm>
        </p:spPr>
        <p:txBody>
          <a:bodyPr/>
          <a:lstStyle/>
          <a:p>
            <a:fld id="{2FE850C8-660F-9B45-ACEE-E3C9DF47ECD3}" type="slidenum">
              <a:rPr lang="en-US" smtClean="0"/>
              <a:pPr/>
              <a:t>21</a:t>
            </a:fld>
            <a:endParaRPr lang="en-US" dirty="0"/>
          </a:p>
        </p:txBody>
      </p:sp>
      <p:pic>
        <p:nvPicPr>
          <p:cNvPr id="3" name="Picture 2">
            <a:extLst>
              <a:ext uri="{FF2B5EF4-FFF2-40B4-BE49-F238E27FC236}">
                <a16:creationId xmlns:a16="http://schemas.microsoft.com/office/drawing/2014/main" id="{9F74D45A-BEED-4432-A709-01290064795F}"/>
              </a:ext>
            </a:extLst>
          </p:cNvPr>
          <p:cNvPicPr>
            <a:picLocks noChangeAspect="1"/>
          </p:cNvPicPr>
          <p:nvPr/>
        </p:nvPicPr>
        <p:blipFill>
          <a:blip r:embed="rId2"/>
          <a:stretch>
            <a:fillRect/>
          </a:stretch>
        </p:blipFill>
        <p:spPr>
          <a:xfrm>
            <a:off x="10792359" y="5957887"/>
            <a:ext cx="676275" cy="657225"/>
          </a:xfrm>
          <a:prstGeom prst="rect">
            <a:avLst/>
          </a:prstGeom>
        </p:spPr>
      </p:pic>
      <p:sp>
        <p:nvSpPr>
          <p:cNvPr id="4" name="TextBox 3">
            <a:extLst>
              <a:ext uri="{FF2B5EF4-FFF2-40B4-BE49-F238E27FC236}">
                <a16:creationId xmlns:a16="http://schemas.microsoft.com/office/drawing/2014/main" id="{4476AFC4-214D-41C7-890D-ADE9EC330CC2}"/>
              </a:ext>
            </a:extLst>
          </p:cNvPr>
          <p:cNvSpPr txBox="1"/>
          <p:nvPr/>
        </p:nvSpPr>
        <p:spPr>
          <a:xfrm>
            <a:off x="382555" y="1595535"/>
            <a:ext cx="10409804" cy="2769989"/>
          </a:xfrm>
          <a:prstGeom prst="rect">
            <a:avLst/>
          </a:prstGeom>
          <a:noFill/>
        </p:spPr>
        <p:txBody>
          <a:bodyPr wrap="square" rtlCol="0">
            <a:spAutoFit/>
          </a:bodyPr>
          <a:lstStyle/>
          <a:p>
            <a:r>
              <a:rPr lang="en-US" sz="2400" b="1" i="1" dirty="0">
                <a:latin typeface="Georgia" panose="02040502050405020303" pitchFamily="18" charset="0"/>
              </a:rPr>
              <a:t>Defamation and Invasion of Privacy</a:t>
            </a:r>
          </a:p>
          <a:p>
            <a:endParaRPr lang="en-US" sz="2400" i="1" dirty="0">
              <a:latin typeface="Georgia" panose="02040502050405020303" pitchFamily="18" charset="0"/>
            </a:endParaRPr>
          </a:p>
          <a:p>
            <a:r>
              <a:rPr lang="en-US" b="1" i="1" u="sng" dirty="0">
                <a:latin typeface="Georgia" panose="02040502050405020303" pitchFamily="18" charset="0"/>
              </a:rPr>
              <a:t>Defamation</a:t>
            </a:r>
            <a:r>
              <a:rPr lang="en-US" i="1" dirty="0">
                <a:latin typeface="Georgia" panose="02040502050405020303" pitchFamily="18" charset="0"/>
              </a:rPr>
              <a:t>-  </a:t>
            </a:r>
            <a:r>
              <a:rPr lang="en-US" dirty="0">
                <a:latin typeface="Georgia" panose="02040502050405020303" pitchFamily="18" charset="0"/>
              </a:rPr>
              <a:t>published false statement of fact that injures a live person’s reputation. </a:t>
            </a:r>
          </a:p>
          <a:p>
            <a:endParaRPr lang="en-US" dirty="0">
              <a:latin typeface="Georgia" panose="02040502050405020303" pitchFamily="18" charset="0"/>
            </a:endParaRPr>
          </a:p>
          <a:p>
            <a:r>
              <a:rPr lang="en-US" dirty="0">
                <a:latin typeface="Georgia" panose="02040502050405020303" pitchFamily="18" charset="0"/>
              </a:rPr>
              <a:t>Truth is a defense. Opinions are NOT defamation. Actionable even if the person isn’t named, and identifying details are changed, so long as recognizable (</a:t>
            </a:r>
            <a:r>
              <a:rPr lang="en-US">
                <a:latin typeface="Georgia" panose="02040502050405020303" pitchFamily="18" charset="0"/>
              </a:rPr>
              <a:t>Nude Marathon </a:t>
            </a:r>
            <a:r>
              <a:rPr lang="en-US" dirty="0">
                <a:latin typeface="Georgia" panose="02040502050405020303" pitchFamily="18" charset="0"/>
              </a:rPr>
              <a:t>therapy case)</a:t>
            </a:r>
          </a:p>
          <a:p>
            <a:endParaRPr lang="en-US" dirty="0">
              <a:latin typeface="Georgia" panose="02040502050405020303" pitchFamily="18" charset="0"/>
            </a:endParaRPr>
          </a:p>
          <a:p>
            <a:r>
              <a:rPr lang="en-US" b="1" i="1" u="sng" dirty="0">
                <a:latin typeface="Georgia" panose="02040502050405020303" pitchFamily="18" charset="0"/>
              </a:rPr>
              <a:t>Invasion of Privacy</a:t>
            </a:r>
            <a:r>
              <a:rPr lang="en-US" b="1" i="1" dirty="0">
                <a:latin typeface="Georgia" panose="02040502050405020303" pitchFamily="18" charset="0"/>
              </a:rPr>
              <a:t>- </a:t>
            </a:r>
            <a:r>
              <a:rPr lang="en-US" dirty="0">
                <a:latin typeface="Georgia" panose="02040502050405020303" pitchFamily="18" charset="0"/>
              </a:rPr>
              <a:t>Public disclosure of TRUE private facts about a live person, not related to public concern.</a:t>
            </a:r>
          </a:p>
        </p:txBody>
      </p:sp>
      <p:sp>
        <p:nvSpPr>
          <p:cNvPr id="5" name="TextBox 4">
            <a:extLst>
              <a:ext uri="{FF2B5EF4-FFF2-40B4-BE49-F238E27FC236}">
                <a16:creationId xmlns:a16="http://schemas.microsoft.com/office/drawing/2014/main" id="{D6D40B84-E069-413F-B89B-767F3C1D1AF8}"/>
              </a:ext>
            </a:extLst>
          </p:cNvPr>
          <p:cNvSpPr txBox="1"/>
          <p:nvPr/>
        </p:nvSpPr>
        <p:spPr>
          <a:xfrm>
            <a:off x="174219" y="429745"/>
            <a:ext cx="11719249" cy="1077218"/>
          </a:xfrm>
          <a:prstGeom prst="rect">
            <a:avLst/>
          </a:prstGeom>
          <a:noFill/>
        </p:spPr>
        <p:txBody>
          <a:bodyPr wrap="square" rtlCol="0">
            <a:spAutoFit/>
          </a:bodyPr>
          <a:lstStyle/>
          <a:p>
            <a:pPr algn="ctr"/>
            <a:r>
              <a:rPr lang="en-US" sz="3200" b="1" dirty="0">
                <a:solidFill>
                  <a:schemeClr val="bg1"/>
                </a:solidFill>
                <a:latin typeface="Albertus Medium" panose="020E0602030304020304" pitchFamily="34" charset="0"/>
              </a:rPr>
              <a:t>2019 FAPA Annual Conference &amp; Book Awards Banquet</a:t>
            </a:r>
          </a:p>
          <a:p>
            <a:pPr algn="ctr"/>
            <a:endParaRPr lang="en-US" sz="3200" dirty="0">
              <a:solidFill>
                <a:schemeClr val="bg1"/>
              </a:solidFill>
            </a:endParaRPr>
          </a:p>
        </p:txBody>
      </p:sp>
    </p:spTree>
    <p:extLst>
      <p:ext uri="{BB962C8B-B14F-4D97-AF65-F5344CB8AC3E}">
        <p14:creationId xmlns:p14="http://schemas.microsoft.com/office/powerpoint/2010/main" val="22940019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F1F2FC8-87B5-41D2-B84B-26D7F695E41F}"/>
              </a:ext>
            </a:extLst>
          </p:cNvPr>
          <p:cNvSpPr>
            <a:spLocks noGrp="1"/>
          </p:cNvSpPr>
          <p:nvPr>
            <p:ph type="sldNum" sz="quarter" idx="12"/>
          </p:nvPr>
        </p:nvSpPr>
        <p:spPr>
          <a:xfrm>
            <a:off x="10474577" y="6245692"/>
            <a:ext cx="385011" cy="365125"/>
          </a:xfrm>
        </p:spPr>
        <p:txBody>
          <a:bodyPr/>
          <a:lstStyle/>
          <a:p>
            <a:fld id="{2FE850C8-660F-9B45-ACEE-E3C9DF47ECD3}" type="slidenum">
              <a:rPr lang="en-US" smtClean="0"/>
              <a:pPr/>
              <a:t>22</a:t>
            </a:fld>
            <a:endParaRPr lang="en-US" dirty="0"/>
          </a:p>
        </p:txBody>
      </p:sp>
      <p:sp>
        <p:nvSpPr>
          <p:cNvPr id="3" name="TextBox 2">
            <a:extLst>
              <a:ext uri="{FF2B5EF4-FFF2-40B4-BE49-F238E27FC236}">
                <a16:creationId xmlns:a16="http://schemas.microsoft.com/office/drawing/2014/main" id="{B300B397-EFA6-4E9C-AD44-FCA3F9085801}"/>
              </a:ext>
            </a:extLst>
          </p:cNvPr>
          <p:cNvSpPr txBox="1"/>
          <p:nvPr/>
        </p:nvSpPr>
        <p:spPr>
          <a:xfrm>
            <a:off x="625150" y="2705725"/>
            <a:ext cx="10394302" cy="1446550"/>
          </a:xfrm>
          <a:prstGeom prst="rect">
            <a:avLst/>
          </a:prstGeom>
          <a:noFill/>
        </p:spPr>
        <p:txBody>
          <a:bodyPr wrap="square" rtlCol="0">
            <a:spAutoFit/>
          </a:bodyPr>
          <a:lstStyle/>
          <a:p>
            <a:pPr algn="ctr"/>
            <a:r>
              <a:rPr lang="en-US" sz="2800" b="1" i="1" dirty="0">
                <a:latin typeface="Georgia" panose="02040502050405020303" pitchFamily="18" charset="0"/>
              </a:rPr>
              <a:t>CASE Act</a:t>
            </a:r>
          </a:p>
          <a:p>
            <a:endParaRPr lang="en-US" sz="2400" i="1" dirty="0">
              <a:latin typeface="Georgia" panose="02040502050405020303" pitchFamily="18" charset="0"/>
            </a:endParaRPr>
          </a:p>
          <a:p>
            <a:r>
              <a:rPr lang="en-US" dirty="0">
                <a:latin typeface="Georgia" panose="02040502050405020303" pitchFamily="18" charset="0"/>
              </a:rPr>
              <a:t>Pending legislation to create a small claims court for copyright claims -- a less expensive route for small copyright owners to sue for infringement (for disputes up to $30k in damages).</a:t>
            </a:r>
          </a:p>
        </p:txBody>
      </p:sp>
      <p:pic>
        <p:nvPicPr>
          <p:cNvPr id="4" name="Picture 3">
            <a:extLst>
              <a:ext uri="{FF2B5EF4-FFF2-40B4-BE49-F238E27FC236}">
                <a16:creationId xmlns:a16="http://schemas.microsoft.com/office/drawing/2014/main" id="{A995A629-BE7C-4A1B-AF82-91513ECBA4D9}"/>
              </a:ext>
            </a:extLst>
          </p:cNvPr>
          <p:cNvPicPr>
            <a:picLocks noChangeAspect="1"/>
          </p:cNvPicPr>
          <p:nvPr/>
        </p:nvPicPr>
        <p:blipFill>
          <a:blip r:embed="rId2"/>
          <a:stretch>
            <a:fillRect/>
          </a:stretch>
        </p:blipFill>
        <p:spPr>
          <a:xfrm>
            <a:off x="10792359" y="5957887"/>
            <a:ext cx="676275" cy="657225"/>
          </a:xfrm>
          <a:prstGeom prst="rect">
            <a:avLst/>
          </a:prstGeom>
        </p:spPr>
      </p:pic>
      <p:sp>
        <p:nvSpPr>
          <p:cNvPr id="5" name="TextBox 4">
            <a:extLst>
              <a:ext uri="{FF2B5EF4-FFF2-40B4-BE49-F238E27FC236}">
                <a16:creationId xmlns:a16="http://schemas.microsoft.com/office/drawing/2014/main" id="{851FB607-A3F4-4AB9-B74E-E912E0587641}"/>
              </a:ext>
            </a:extLst>
          </p:cNvPr>
          <p:cNvSpPr txBox="1"/>
          <p:nvPr/>
        </p:nvSpPr>
        <p:spPr>
          <a:xfrm>
            <a:off x="174219" y="429745"/>
            <a:ext cx="11719249" cy="1077218"/>
          </a:xfrm>
          <a:prstGeom prst="rect">
            <a:avLst/>
          </a:prstGeom>
          <a:noFill/>
        </p:spPr>
        <p:txBody>
          <a:bodyPr wrap="square" rtlCol="0">
            <a:spAutoFit/>
          </a:bodyPr>
          <a:lstStyle/>
          <a:p>
            <a:pPr algn="ctr"/>
            <a:r>
              <a:rPr lang="en-US" sz="3200" b="1" dirty="0">
                <a:solidFill>
                  <a:schemeClr val="bg1"/>
                </a:solidFill>
                <a:latin typeface="Albertus Medium" panose="020E0602030304020304" pitchFamily="34" charset="0"/>
              </a:rPr>
              <a:t>2019 FAPA Annual Conference &amp; Book Awards Banquet</a:t>
            </a:r>
          </a:p>
          <a:p>
            <a:pPr algn="ctr"/>
            <a:endParaRPr lang="en-US" sz="3200" dirty="0">
              <a:solidFill>
                <a:schemeClr val="bg1"/>
              </a:solidFill>
            </a:endParaRPr>
          </a:p>
        </p:txBody>
      </p:sp>
    </p:spTree>
    <p:extLst>
      <p:ext uri="{BB962C8B-B14F-4D97-AF65-F5344CB8AC3E}">
        <p14:creationId xmlns:p14="http://schemas.microsoft.com/office/powerpoint/2010/main" val="31317282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32C5FEC-B11D-43A3-B091-930191C61A46}"/>
              </a:ext>
            </a:extLst>
          </p:cNvPr>
          <p:cNvSpPr>
            <a:spLocks noGrp="1"/>
          </p:cNvSpPr>
          <p:nvPr>
            <p:ph type="sldNum" sz="quarter" idx="12"/>
          </p:nvPr>
        </p:nvSpPr>
        <p:spPr>
          <a:xfrm>
            <a:off x="10727126" y="6234432"/>
            <a:ext cx="385011" cy="365125"/>
          </a:xfrm>
        </p:spPr>
        <p:txBody>
          <a:bodyPr/>
          <a:lstStyle/>
          <a:p>
            <a:fld id="{2FE850C8-660F-9B45-ACEE-E3C9DF47ECD3}" type="slidenum">
              <a:rPr lang="en-US" smtClean="0"/>
              <a:pPr/>
              <a:t>23</a:t>
            </a:fld>
            <a:endParaRPr lang="en-US" dirty="0"/>
          </a:p>
        </p:txBody>
      </p:sp>
      <p:sp>
        <p:nvSpPr>
          <p:cNvPr id="3" name="TextBox 2">
            <a:extLst>
              <a:ext uri="{FF2B5EF4-FFF2-40B4-BE49-F238E27FC236}">
                <a16:creationId xmlns:a16="http://schemas.microsoft.com/office/drawing/2014/main" id="{5EA4CBF7-A1D3-49B0-9EC8-D4271BC9476C}"/>
              </a:ext>
            </a:extLst>
          </p:cNvPr>
          <p:cNvSpPr txBox="1"/>
          <p:nvPr/>
        </p:nvSpPr>
        <p:spPr>
          <a:xfrm>
            <a:off x="2583024" y="2967335"/>
            <a:ext cx="7025951" cy="923330"/>
          </a:xfrm>
          <a:prstGeom prst="rect">
            <a:avLst/>
          </a:prstGeom>
          <a:noFill/>
        </p:spPr>
        <p:txBody>
          <a:bodyPr wrap="square" rtlCol="0" anchor="ctr">
            <a:spAutoFit/>
          </a:bodyPr>
          <a:lstStyle/>
          <a:p>
            <a:pPr algn="ctr"/>
            <a:r>
              <a:rPr lang="en-US" sz="5400" b="1" dirty="0">
                <a:latin typeface="Georgia" panose="02040502050405020303" pitchFamily="18" charset="0"/>
              </a:rPr>
              <a:t>The End</a:t>
            </a:r>
          </a:p>
        </p:txBody>
      </p:sp>
    </p:spTree>
    <p:extLst>
      <p:ext uri="{BB962C8B-B14F-4D97-AF65-F5344CB8AC3E}">
        <p14:creationId xmlns:p14="http://schemas.microsoft.com/office/powerpoint/2010/main" val="2628222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10364804" y="6356352"/>
            <a:ext cx="317634" cy="365125"/>
          </a:xfrm>
        </p:spPr>
        <p:txBody>
          <a:bodyPr/>
          <a:lstStyle/>
          <a:p>
            <a:fld id="{2FE850C8-660F-9B45-ACEE-E3C9DF47ECD3}" type="slidenum">
              <a:rPr lang="en-US" b="1">
                <a:latin typeface="Arial" panose="020B0604020202020204"/>
              </a:rPr>
              <a:pPr/>
              <a:t>3</a:t>
            </a:fld>
            <a:endParaRPr lang="en-US" b="1" dirty="0">
              <a:latin typeface="Arial" panose="020B0604020202020204"/>
            </a:endParaRPr>
          </a:p>
        </p:txBody>
      </p:sp>
      <p:sp>
        <p:nvSpPr>
          <p:cNvPr id="3" name="Content Placeholder 8"/>
          <p:cNvSpPr txBox="1">
            <a:spLocks/>
          </p:cNvSpPr>
          <p:nvPr/>
        </p:nvSpPr>
        <p:spPr>
          <a:xfrm>
            <a:off x="771787" y="1493240"/>
            <a:ext cx="9910651" cy="4957894"/>
          </a:xfrm>
          <a:prstGeom prst="rect">
            <a:avLst/>
          </a:prstGeom>
        </p:spPr>
        <p:txBody>
          <a:bodyPr/>
          <a:lstStyle/>
          <a:p>
            <a:pPr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400" dirty="0">
                <a:solidFill>
                  <a:prstClr val="black"/>
                </a:solidFill>
                <a:latin typeface="Georgia" panose="02040502050405020303" pitchFamily="18" charset="0"/>
              </a:rPr>
              <a:t>2 – </a:t>
            </a:r>
            <a:r>
              <a:rPr lang="en-US" sz="2400" b="1" dirty="0">
                <a:solidFill>
                  <a:prstClr val="black"/>
                </a:solidFill>
                <a:latin typeface="Georgia" panose="02040502050405020303" pitchFamily="18" charset="0"/>
              </a:rPr>
              <a:t>Digital books</a:t>
            </a:r>
          </a:p>
          <a:p>
            <a:pPr marL="728663" lvl="1" indent="-271463" defTabSz="685800">
              <a:spcBef>
                <a:spcPts val="588"/>
              </a:spcBef>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400" dirty="0">
                <a:solidFill>
                  <a:prstClr val="black"/>
                </a:solidFill>
                <a:latin typeface="Georgia" panose="02040502050405020303" pitchFamily="18" charset="0"/>
              </a:rPr>
              <a:t>A decade after e-books, publishers have learned how to exploit popular formats in addition to print</a:t>
            </a:r>
          </a:p>
          <a:p>
            <a:pPr marL="728663" lvl="1" indent="-271463" defTabSz="685800">
              <a:spcBef>
                <a:spcPts val="588"/>
              </a:spcBef>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400" dirty="0">
                <a:solidFill>
                  <a:prstClr val="black"/>
                </a:solidFill>
                <a:latin typeface="Georgia" panose="02040502050405020303" pitchFamily="18" charset="0"/>
              </a:rPr>
              <a:t>Consumer patterns are becoming more fluid and segmented</a:t>
            </a:r>
          </a:p>
          <a:p>
            <a:pPr marL="728663" lvl="1" indent="-271463" defTabSz="685800">
              <a:spcBef>
                <a:spcPts val="588"/>
              </a:spcBef>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400" dirty="0">
                <a:solidFill>
                  <a:prstClr val="black"/>
                </a:solidFill>
                <a:latin typeface="Georgia" panose="02040502050405020303" pitchFamily="18" charset="0"/>
              </a:rPr>
              <a:t>Consideration of what digital books can evolve into – not just a new format (hardcover, paperback) but something that complements existing manifestations and the value provided </a:t>
            </a:r>
          </a:p>
          <a:p>
            <a:pPr lvl="1"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400" i="1" dirty="0">
                <a:solidFill>
                  <a:prstClr val="black"/>
                </a:solidFill>
                <a:latin typeface="Georgia" panose="02040502050405020303" pitchFamily="18" charset="0"/>
              </a:rPr>
              <a:t>Learning platforms</a:t>
            </a:r>
          </a:p>
          <a:p>
            <a:pPr lvl="1"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400" dirty="0">
                <a:solidFill>
                  <a:prstClr val="black"/>
                </a:solidFill>
                <a:latin typeface="Georgia" panose="02040502050405020303" pitchFamily="18" charset="0"/>
              </a:rPr>
              <a:t>		Streaming and audio books</a:t>
            </a:r>
          </a:p>
          <a:p>
            <a:pPr lvl="1"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400" dirty="0">
                <a:solidFill>
                  <a:prstClr val="black"/>
                </a:solidFill>
                <a:latin typeface="Georgia" panose="02040502050405020303" pitchFamily="18" charset="0"/>
              </a:rPr>
              <a:t>		Scientific research on differences between reading a book in 			print or on a screen, and listening to or watching a story</a:t>
            </a:r>
          </a:p>
          <a:p>
            <a:pPr lvl="1"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endParaRPr lang="en-US" sz="2400" dirty="0">
              <a:solidFill>
                <a:prstClr val="black"/>
              </a:solidFill>
              <a:latin typeface="Georgia" panose="02040502050405020303" pitchFamily="18" charset="0"/>
            </a:endParaRPr>
          </a:p>
          <a:p>
            <a:pPr lvl="1"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endParaRPr lang="en-US" sz="400" dirty="0">
              <a:solidFill>
                <a:prstClr val="black"/>
              </a:solidFill>
              <a:latin typeface="Georgia" panose="02040502050405020303" pitchFamily="18" charset="0"/>
            </a:endParaRPr>
          </a:p>
          <a:p>
            <a:pPr lvl="2"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endParaRPr lang="en-US" sz="2400" dirty="0">
              <a:solidFill>
                <a:prstClr val="black"/>
              </a:solidFill>
              <a:latin typeface="Georgia" panose="02040502050405020303" pitchFamily="18" charset="0"/>
            </a:endParaRPr>
          </a:p>
          <a:p>
            <a:pPr marL="171450" indent="-171450" defTabSz="685800">
              <a:lnSpc>
                <a:spcPct val="90000"/>
              </a:lnSpc>
              <a:spcBef>
                <a:spcPts val="750"/>
              </a:spcBef>
              <a:buFont typeface="Arial"/>
              <a:buChar char="•"/>
              <a:defRPr/>
            </a:pPr>
            <a:endParaRPr lang="en-US" sz="2100" dirty="0">
              <a:solidFill>
                <a:prstClr val="black"/>
              </a:solidFill>
              <a:latin typeface="Georgia" panose="02040502050405020303" pitchFamily="18" charset="0"/>
            </a:endParaRPr>
          </a:p>
        </p:txBody>
      </p:sp>
      <p:pic>
        <p:nvPicPr>
          <p:cNvPr id="5" name="Picture 4"/>
          <p:cNvPicPr>
            <a:picLocks noChangeAspect="1"/>
          </p:cNvPicPr>
          <p:nvPr/>
        </p:nvPicPr>
        <p:blipFill>
          <a:blip r:embed="rId2"/>
          <a:stretch>
            <a:fillRect/>
          </a:stretch>
        </p:blipFill>
        <p:spPr>
          <a:xfrm>
            <a:off x="10743938" y="6064252"/>
            <a:ext cx="676275" cy="657225"/>
          </a:xfrm>
          <a:prstGeom prst="rect">
            <a:avLst/>
          </a:prstGeom>
        </p:spPr>
      </p:pic>
      <p:sp>
        <p:nvSpPr>
          <p:cNvPr id="6" name="TextBox 5">
            <a:extLst>
              <a:ext uri="{FF2B5EF4-FFF2-40B4-BE49-F238E27FC236}">
                <a16:creationId xmlns:a16="http://schemas.microsoft.com/office/drawing/2014/main" id="{A5BA6D7D-BD74-4842-AE60-8D01B4BBE234}"/>
              </a:ext>
            </a:extLst>
          </p:cNvPr>
          <p:cNvSpPr txBox="1"/>
          <p:nvPr/>
        </p:nvSpPr>
        <p:spPr>
          <a:xfrm>
            <a:off x="174219" y="429745"/>
            <a:ext cx="11719249" cy="1077218"/>
          </a:xfrm>
          <a:prstGeom prst="rect">
            <a:avLst/>
          </a:prstGeom>
          <a:noFill/>
        </p:spPr>
        <p:txBody>
          <a:bodyPr wrap="square" rtlCol="0">
            <a:spAutoFit/>
          </a:bodyPr>
          <a:lstStyle/>
          <a:p>
            <a:pPr algn="ctr"/>
            <a:r>
              <a:rPr lang="en-US" sz="3200" b="1" dirty="0">
                <a:solidFill>
                  <a:schemeClr val="bg1"/>
                </a:solidFill>
                <a:latin typeface="Albertus Medium" panose="020E0602030304020304" pitchFamily="34" charset="0"/>
              </a:rPr>
              <a:t>2019 FAPA Annual Conference &amp; Book Awards Banquet</a:t>
            </a:r>
          </a:p>
          <a:p>
            <a:pPr algn="ctr"/>
            <a:endParaRPr lang="en-US" sz="3200" dirty="0">
              <a:solidFill>
                <a:schemeClr val="bg1"/>
              </a:solidFill>
            </a:endParaRPr>
          </a:p>
        </p:txBody>
      </p:sp>
    </p:spTree>
    <p:extLst>
      <p:ext uri="{BB962C8B-B14F-4D97-AF65-F5344CB8AC3E}">
        <p14:creationId xmlns:p14="http://schemas.microsoft.com/office/powerpoint/2010/main" val="23268319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10364804" y="6356352"/>
            <a:ext cx="317634" cy="365125"/>
          </a:xfrm>
        </p:spPr>
        <p:txBody>
          <a:bodyPr/>
          <a:lstStyle/>
          <a:p>
            <a:fld id="{2FE850C8-660F-9B45-ACEE-E3C9DF47ECD3}" type="slidenum">
              <a:rPr lang="en-US" b="1">
                <a:latin typeface="Arial" panose="020B0604020202020204"/>
              </a:rPr>
              <a:pPr/>
              <a:t>4</a:t>
            </a:fld>
            <a:endParaRPr lang="en-US" b="1" dirty="0">
              <a:latin typeface="Arial" panose="020B0604020202020204"/>
            </a:endParaRPr>
          </a:p>
        </p:txBody>
      </p:sp>
      <p:sp>
        <p:nvSpPr>
          <p:cNvPr id="3" name="Content Placeholder 8"/>
          <p:cNvSpPr txBox="1">
            <a:spLocks/>
          </p:cNvSpPr>
          <p:nvPr/>
        </p:nvSpPr>
        <p:spPr>
          <a:xfrm>
            <a:off x="771787" y="1493240"/>
            <a:ext cx="9910651" cy="4957894"/>
          </a:xfrm>
          <a:prstGeom prst="rect">
            <a:avLst/>
          </a:prstGeom>
        </p:spPr>
        <p:txBody>
          <a:bodyPr/>
          <a:lstStyle/>
          <a:p>
            <a:pPr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400" dirty="0">
                <a:solidFill>
                  <a:prstClr val="black"/>
                </a:solidFill>
                <a:latin typeface="Georgia" panose="02040502050405020303" pitchFamily="18" charset="0"/>
              </a:rPr>
              <a:t>3 – </a:t>
            </a:r>
            <a:r>
              <a:rPr lang="en-US" sz="2400" b="1" dirty="0">
                <a:solidFill>
                  <a:prstClr val="black"/>
                </a:solidFill>
                <a:latin typeface="Georgia" panose="02040502050405020303" pitchFamily="18" charset="0"/>
              </a:rPr>
              <a:t>Changing cultural practices</a:t>
            </a:r>
          </a:p>
          <a:p>
            <a:pPr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endParaRPr lang="en-US" sz="2400" dirty="0">
              <a:solidFill>
                <a:prstClr val="black"/>
              </a:solidFill>
              <a:latin typeface="Georgia" panose="02040502050405020303" pitchFamily="18" charset="0"/>
            </a:endParaRPr>
          </a:p>
          <a:p>
            <a:pPr marL="728663" lvl="1" indent="-271463" defTabSz="685800">
              <a:spcBef>
                <a:spcPts val="588"/>
              </a:spcBef>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400" dirty="0">
                <a:solidFill>
                  <a:prstClr val="black"/>
                </a:solidFill>
                <a:latin typeface="Georgia" panose="02040502050405020303" pitchFamily="18" charset="0"/>
              </a:rPr>
              <a:t>Publishing market has been flat this past year</a:t>
            </a:r>
          </a:p>
          <a:p>
            <a:pPr marL="728663" lvl="1" indent="-271463" defTabSz="685800">
              <a:spcBef>
                <a:spcPts val="588"/>
              </a:spcBef>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endParaRPr lang="en-US" sz="2400" dirty="0">
              <a:solidFill>
                <a:prstClr val="black"/>
              </a:solidFill>
              <a:latin typeface="Georgia" panose="02040502050405020303" pitchFamily="18" charset="0"/>
            </a:endParaRPr>
          </a:p>
          <a:p>
            <a:pPr marL="728663" lvl="1" indent="-271463" defTabSz="685800">
              <a:spcBef>
                <a:spcPts val="588"/>
              </a:spcBef>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400" dirty="0">
                <a:solidFill>
                  <a:prstClr val="black"/>
                </a:solidFill>
                <a:latin typeface="Georgia" panose="02040502050405020303" pitchFamily="18" charset="0"/>
              </a:rPr>
              <a:t>Self-publishing has become a new industry segment of significant scope, though data is limited</a:t>
            </a:r>
          </a:p>
          <a:p>
            <a:pPr marL="728663" lvl="1" indent="-271463" defTabSz="685800">
              <a:spcBef>
                <a:spcPts val="588"/>
              </a:spcBef>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endParaRPr lang="en-US" sz="2400" dirty="0">
              <a:solidFill>
                <a:prstClr val="black"/>
              </a:solidFill>
              <a:latin typeface="Georgia" panose="02040502050405020303" pitchFamily="18" charset="0"/>
            </a:endParaRPr>
          </a:p>
          <a:p>
            <a:pPr marL="728663" lvl="1" indent="-271463" defTabSz="685800">
              <a:spcBef>
                <a:spcPts val="588"/>
              </a:spcBef>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400" dirty="0">
                <a:solidFill>
                  <a:prstClr val="black"/>
                </a:solidFill>
                <a:latin typeface="Georgia" panose="02040502050405020303" pitchFamily="18" charset="0"/>
              </a:rPr>
              <a:t>Bankruptcies, mergers, takeovers</a:t>
            </a:r>
          </a:p>
          <a:p>
            <a:pPr lvl="2"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400" dirty="0">
                <a:solidFill>
                  <a:prstClr val="black"/>
                </a:solidFill>
                <a:latin typeface="Georgia" panose="02040502050405020303" pitchFamily="18" charset="0"/>
              </a:rPr>
              <a:t>	- Sale of Barnes &amp; Noble to Elliot Management Corp. </a:t>
            </a:r>
          </a:p>
          <a:p>
            <a:pPr lvl="1"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400" dirty="0">
                <a:solidFill>
                  <a:prstClr val="black"/>
                </a:solidFill>
                <a:latin typeface="Georgia" panose="02040502050405020303" pitchFamily="18" charset="0"/>
              </a:rPr>
              <a:t>		- Baker + Taylor ending wholesale distribution</a:t>
            </a:r>
          </a:p>
          <a:p>
            <a:pPr lvl="1"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endParaRPr lang="en-US" sz="400" dirty="0">
              <a:solidFill>
                <a:prstClr val="black"/>
              </a:solidFill>
              <a:latin typeface="Georgia" panose="02040502050405020303" pitchFamily="18" charset="0"/>
            </a:endParaRPr>
          </a:p>
          <a:p>
            <a:pPr lvl="2"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endParaRPr lang="en-US" sz="2400" dirty="0">
              <a:solidFill>
                <a:prstClr val="black"/>
              </a:solidFill>
              <a:latin typeface="Georgia" panose="02040502050405020303" pitchFamily="18" charset="0"/>
            </a:endParaRPr>
          </a:p>
          <a:p>
            <a:pPr marL="171450" indent="-171450" defTabSz="685800">
              <a:lnSpc>
                <a:spcPct val="90000"/>
              </a:lnSpc>
              <a:spcBef>
                <a:spcPts val="750"/>
              </a:spcBef>
              <a:buFont typeface="Arial"/>
              <a:buChar char="•"/>
              <a:defRPr/>
            </a:pPr>
            <a:endParaRPr lang="en-US" sz="2100" dirty="0">
              <a:solidFill>
                <a:prstClr val="black"/>
              </a:solidFill>
              <a:latin typeface="Georgia" panose="02040502050405020303" pitchFamily="18" charset="0"/>
            </a:endParaRPr>
          </a:p>
        </p:txBody>
      </p:sp>
      <p:pic>
        <p:nvPicPr>
          <p:cNvPr id="5" name="Picture 4"/>
          <p:cNvPicPr>
            <a:picLocks noChangeAspect="1"/>
          </p:cNvPicPr>
          <p:nvPr/>
        </p:nvPicPr>
        <p:blipFill>
          <a:blip r:embed="rId2"/>
          <a:stretch>
            <a:fillRect/>
          </a:stretch>
        </p:blipFill>
        <p:spPr>
          <a:xfrm>
            <a:off x="10743938" y="6064252"/>
            <a:ext cx="676275" cy="657225"/>
          </a:xfrm>
          <a:prstGeom prst="rect">
            <a:avLst/>
          </a:prstGeom>
        </p:spPr>
      </p:pic>
      <p:sp>
        <p:nvSpPr>
          <p:cNvPr id="6" name="TextBox 5">
            <a:extLst>
              <a:ext uri="{FF2B5EF4-FFF2-40B4-BE49-F238E27FC236}">
                <a16:creationId xmlns:a16="http://schemas.microsoft.com/office/drawing/2014/main" id="{059FBE9F-AA15-456B-96E2-2A7A3D9302DA}"/>
              </a:ext>
            </a:extLst>
          </p:cNvPr>
          <p:cNvSpPr txBox="1"/>
          <p:nvPr/>
        </p:nvSpPr>
        <p:spPr>
          <a:xfrm>
            <a:off x="174219" y="429745"/>
            <a:ext cx="11719249" cy="1077218"/>
          </a:xfrm>
          <a:prstGeom prst="rect">
            <a:avLst/>
          </a:prstGeom>
          <a:noFill/>
        </p:spPr>
        <p:txBody>
          <a:bodyPr wrap="square" rtlCol="0">
            <a:spAutoFit/>
          </a:bodyPr>
          <a:lstStyle/>
          <a:p>
            <a:pPr algn="ctr"/>
            <a:r>
              <a:rPr lang="en-US" sz="3200" b="1" dirty="0">
                <a:solidFill>
                  <a:schemeClr val="bg1"/>
                </a:solidFill>
                <a:latin typeface="Albertus Medium" panose="020E0602030304020304" pitchFamily="34" charset="0"/>
              </a:rPr>
              <a:t>2019 FAPA Annual Conference &amp; Book Awards Banquet</a:t>
            </a:r>
          </a:p>
          <a:p>
            <a:pPr algn="ctr"/>
            <a:endParaRPr lang="en-US" sz="3200" dirty="0">
              <a:solidFill>
                <a:schemeClr val="bg1"/>
              </a:solidFill>
            </a:endParaRPr>
          </a:p>
        </p:txBody>
      </p:sp>
    </p:spTree>
    <p:extLst>
      <p:ext uri="{BB962C8B-B14F-4D97-AF65-F5344CB8AC3E}">
        <p14:creationId xmlns:p14="http://schemas.microsoft.com/office/powerpoint/2010/main" val="41681626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10792359" y="5957887"/>
            <a:ext cx="676275" cy="657225"/>
          </a:xfrm>
          <a:prstGeom prst="rect">
            <a:avLst/>
          </a:prstGeom>
        </p:spPr>
      </p:pic>
      <p:sp>
        <p:nvSpPr>
          <p:cNvPr id="7" name="Content Placeholder 8"/>
          <p:cNvSpPr txBox="1">
            <a:spLocks/>
          </p:cNvSpPr>
          <p:nvPr/>
        </p:nvSpPr>
        <p:spPr>
          <a:xfrm>
            <a:off x="864066" y="1661020"/>
            <a:ext cx="9806730" cy="4695332"/>
          </a:xfrm>
          <a:prstGeom prst="rect">
            <a:avLst/>
          </a:prstGeom>
        </p:spPr>
        <p:txBody>
          <a:bodyPr/>
          <a:lstStyle/>
          <a:p>
            <a:pPr lvl="1"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000" dirty="0">
                <a:solidFill>
                  <a:prstClr val="black"/>
                </a:solidFill>
              </a:rPr>
              <a:t>2019 US Book Industry Study Group – Michael Tamblyn’s history of bookselling -</a:t>
            </a:r>
          </a:p>
          <a:p>
            <a:pPr lvl="1"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endParaRPr lang="en-US" sz="400" dirty="0">
              <a:solidFill>
                <a:prstClr val="black"/>
              </a:solidFill>
            </a:endParaRPr>
          </a:p>
          <a:p>
            <a:pPr lvl="1"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200" dirty="0">
                <a:solidFill>
                  <a:prstClr val="black"/>
                </a:solidFill>
              </a:rPr>
              <a:t>		</a:t>
            </a:r>
            <a:r>
              <a:rPr lang="en-US" sz="2000" dirty="0">
                <a:solidFill>
                  <a:prstClr val="black"/>
                </a:solidFill>
              </a:rPr>
              <a:t>1 - First, independent bookselling</a:t>
            </a:r>
          </a:p>
          <a:p>
            <a:pPr lvl="1"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endParaRPr lang="en-US" sz="400" dirty="0">
              <a:solidFill>
                <a:prstClr val="black"/>
              </a:solidFill>
            </a:endParaRPr>
          </a:p>
          <a:p>
            <a:pPr lvl="1"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000" dirty="0">
                <a:solidFill>
                  <a:prstClr val="black"/>
                </a:solidFill>
              </a:rPr>
              <a:t>		2 - Then big box and chain bookselling</a:t>
            </a:r>
          </a:p>
          <a:p>
            <a:pPr lvl="1"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endParaRPr lang="en-US" sz="400" dirty="0">
              <a:solidFill>
                <a:prstClr val="black"/>
              </a:solidFill>
            </a:endParaRPr>
          </a:p>
          <a:p>
            <a:pPr lvl="1"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000" dirty="0">
                <a:solidFill>
                  <a:prstClr val="black"/>
                </a:solidFill>
              </a:rPr>
              <a:t>		3 - Internet</a:t>
            </a:r>
          </a:p>
          <a:p>
            <a:pPr lvl="1"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endParaRPr lang="en-US" sz="400" dirty="0">
              <a:solidFill>
                <a:prstClr val="black"/>
              </a:solidFill>
            </a:endParaRPr>
          </a:p>
          <a:p>
            <a:pPr lvl="1"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000" dirty="0">
                <a:solidFill>
                  <a:prstClr val="black"/>
                </a:solidFill>
              </a:rPr>
              <a:t>		4 - E-books</a:t>
            </a:r>
          </a:p>
          <a:p>
            <a:pPr lvl="1"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endParaRPr lang="en-US" sz="400" dirty="0">
              <a:solidFill>
                <a:prstClr val="black"/>
              </a:solidFill>
            </a:endParaRPr>
          </a:p>
          <a:p>
            <a:pPr lvl="1"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000" dirty="0">
                <a:solidFill>
                  <a:prstClr val="black"/>
                </a:solidFill>
              </a:rPr>
              <a:t>		5 - Now – in the “attention economy” – books, reading, authors, publishers 			     and retailers are competing against everyone else that connects with 			     an audience – Netflix, YouTube, Apple, Amazon, Google, Alibaba, 					     Tencent -- all provide media content to consumers</a:t>
            </a:r>
          </a:p>
          <a:p>
            <a:pPr lvl="1"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000" dirty="0">
                <a:solidFill>
                  <a:prstClr val="black"/>
                </a:solidFill>
              </a:rPr>
              <a:t>	Publishers must learn to engage directly with their many different audiences. </a:t>
            </a:r>
          </a:p>
          <a:p>
            <a:pPr lvl="1"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endParaRPr lang="en-US" sz="2800" dirty="0"/>
          </a:p>
          <a:p>
            <a:pPr lvl="1"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endParaRPr lang="en-US" sz="2800" dirty="0"/>
          </a:p>
          <a:p>
            <a:pPr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endParaRPr lang="en-US" sz="2800" dirty="0"/>
          </a:p>
          <a:p>
            <a:pPr marL="271463" indent="-271463" defTabSz="685800">
              <a:spcBef>
                <a:spcPts val="588"/>
              </a:spcBef>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endParaRPr lang="en-US" sz="2800" dirty="0"/>
          </a:p>
        </p:txBody>
      </p:sp>
      <p:sp>
        <p:nvSpPr>
          <p:cNvPr id="5" name="Slide Number Placeholder 4"/>
          <p:cNvSpPr>
            <a:spLocks noGrp="1"/>
          </p:cNvSpPr>
          <p:nvPr>
            <p:ph type="sldNum" sz="quarter" idx="12"/>
          </p:nvPr>
        </p:nvSpPr>
        <p:spPr>
          <a:xfrm>
            <a:off x="10478290" y="6249987"/>
            <a:ext cx="385011" cy="365125"/>
          </a:xfrm>
        </p:spPr>
        <p:txBody>
          <a:bodyPr/>
          <a:lstStyle/>
          <a:p>
            <a:fld id="{2FE850C8-660F-9B45-ACEE-E3C9DF47ECD3}" type="slidenum">
              <a:rPr lang="en-US" b="1" smtClean="0"/>
              <a:pPr/>
              <a:t>5</a:t>
            </a:fld>
            <a:endParaRPr lang="en-US" b="1" dirty="0"/>
          </a:p>
        </p:txBody>
      </p:sp>
      <p:sp>
        <p:nvSpPr>
          <p:cNvPr id="10" name="Title 1"/>
          <p:cNvSpPr txBox="1">
            <a:spLocks/>
          </p:cNvSpPr>
          <p:nvPr/>
        </p:nvSpPr>
        <p:spPr>
          <a:xfrm>
            <a:off x="1843943" y="377103"/>
            <a:ext cx="8230333" cy="1089870"/>
          </a:xfrm>
          <a:prstGeom prst="rect">
            <a:avLst/>
          </a:prstGeom>
          <a:ln>
            <a:miter lim="800000"/>
          </a:ln>
        </p:spPr>
        <p:txBody>
          <a:bodyPr lIns="91440" tIns="45720" rIns="91440" bIns="45720">
            <a:normAutofit fontScale="97500"/>
          </a:bodyPr>
          <a:lstStyle/>
          <a:p>
            <a:pPr algn="ctr" defTabSz="685800">
              <a:lnSpc>
                <a:spcPct val="90000"/>
              </a:lnSpc>
              <a:spcBef>
                <a:spcPct val="0"/>
              </a:spcBef>
              <a:defRPr/>
            </a:pPr>
            <a:r>
              <a:rPr lang="en-US" sz="3500" b="1" i="1" dirty="0">
                <a:solidFill>
                  <a:schemeClr val="bg1"/>
                </a:solidFill>
                <a:latin typeface="Arial" charset="0"/>
                <a:ea typeface="Arial" charset="0"/>
                <a:cs typeface="Arial" charset="0"/>
              </a:rPr>
              <a:t> </a:t>
            </a:r>
          </a:p>
        </p:txBody>
      </p:sp>
      <p:sp>
        <p:nvSpPr>
          <p:cNvPr id="6" name="TextBox 5">
            <a:extLst>
              <a:ext uri="{FF2B5EF4-FFF2-40B4-BE49-F238E27FC236}">
                <a16:creationId xmlns:a16="http://schemas.microsoft.com/office/drawing/2014/main" id="{75AF287B-E328-4B3D-9B3C-B76B52A6B1D3}"/>
              </a:ext>
            </a:extLst>
          </p:cNvPr>
          <p:cNvSpPr txBox="1"/>
          <p:nvPr/>
        </p:nvSpPr>
        <p:spPr>
          <a:xfrm>
            <a:off x="174219" y="429745"/>
            <a:ext cx="11719249" cy="1077218"/>
          </a:xfrm>
          <a:prstGeom prst="rect">
            <a:avLst/>
          </a:prstGeom>
          <a:noFill/>
        </p:spPr>
        <p:txBody>
          <a:bodyPr wrap="square" rtlCol="0">
            <a:spAutoFit/>
          </a:bodyPr>
          <a:lstStyle/>
          <a:p>
            <a:pPr algn="ctr"/>
            <a:r>
              <a:rPr lang="en-US" sz="3200" b="1" dirty="0">
                <a:solidFill>
                  <a:schemeClr val="bg1"/>
                </a:solidFill>
                <a:latin typeface="Albertus Medium" panose="020E0602030304020304" pitchFamily="34" charset="0"/>
              </a:rPr>
              <a:t>2019 FAPA Annual Conference &amp; Book Awards Banquet</a:t>
            </a:r>
          </a:p>
          <a:p>
            <a:pPr algn="ctr"/>
            <a:endParaRPr lang="en-US" sz="3200" dirty="0">
              <a:solidFill>
                <a:schemeClr val="bg1"/>
              </a:solidFill>
            </a:endParaRPr>
          </a:p>
        </p:txBody>
      </p:sp>
    </p:spTree>
    <p:extLst>
      <p:ext uri="{BB962C8B-B14F-4D97-AF65-F5344CB8AC3E}">
        <p14:creationId xmlns:p14="http://schemas.microsoft.com/office/powerpoint/2010/main" val="87700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10364804" y="6356352"/>
            <a:ext cx="317634" cy="365125"/>
          </a:xfrm>
        </p:spPr>
        <p:txBody>
          <a:bodyPr/>
          <a:lstStyle/>
          <a:p>
            <a:fld id="{2FE850C8-660F-9B45-ACEE-E3C9DF47ECD3}" type="slidenum">
              <a:rPr lang="en-US" b="1">
                <a:latin typeface="Arial" panose="020B0604020202020204"/>
              </a:rPr>
              <a:pPr/>
              <a:t>6</a:t>
            </a:fld>
            <a:endParaRPr lang="en-US" b="1" dirty="0">
              <a:latin typeface="Arial" panose="020B0604020202020204"/>
            </a:endParaRPr>
          </a:p>
        </p:txBody>
      </p:sp>
      <p:sp>
        <p:nvSpPr>
          <p:cNvPr id="3" name="Content Placeholder 8"/>
          <p:cNvSpPr txBox="1">
            <a:spLocks/>
          </p:cNvSpPr>
          <p:nvPr/>
        </p:nvSpPr>
        <p:spPr>
          <a:xfrm>
            <a:off x="771787" y="1493240"/>
            <a:ext cx="9910651" cy="4957894"/>
          </a:xfrm>
          <a:prstGeom prst="rect">
            <a:avLst/>
          </a:prstGeom>
        </p:spPr>
        <p:txBody>
          <a:bodyPr/>
          <a:lstStyle/>
          <a:p>
            <a:pPr marL="728663" lvl="1" indent="-271463" defTabSz="685800">
              <a:spcBef>
                <a:spcPts val="588"/>
              </a:spcBef>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1900" dirty="0">
                <a:solidFill>
                  <a:prstClr val="black"/>
                </a:solidFill>
                <a:latin typeface="+mj-lt"/>
              </a:rPr>
              <a:t>Educational publishers – content can be broken down into learning objects, offered to a community of users on a platform, mixed up with user-generated content and monetized through subscriptions.</a:t>
            </a:r>
          </a:p>
          <a:p>
            <a:pPr marL="728663" lvl="1" indent="-271463" defTabSz="685800">
              <a:spcBef>
                <a:spcPts val="588"/>
              </a:spcBef>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1900" dirty="0">
                <a:solidFill>
                  <a:prstClr val="black"/>
                </a:solidFill>
                <a:latin typeface="+mj-lt"/>
              </a:rPr>
              <a:t>Speak directly to learners rather than teachers  </a:t>
            </a:r>
          </a:p>
          <a:p>
            <a:pPr marL="728663" lvl="1" indent="-271463" defTabSz="685800">
              <a:spcBef>
                <a:spcPts val="588"/>
              </a:spcBef>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1900" dirty="0">
                <a:solidFill>
                  <a:prstClr val="black"/>
                </a:solidFill>
                <a:latin typeface="+mj-lt"/>
              </a:rPr>
              <a:t>Audio books – changes everything to a listener’s point of view </a:t>
            </a:r>
          </a:p>
          <a:p>
            <a:pPr lvl="2"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1900" dirty="0">
                <a:solidFill>
                  <a:prstClr val="black"/>
                </a:solidFill>
                <a:latin typeface="+mj-lt"/>
              </a:rPr>
              <a:t>-	Listen at different times of day</a:t>
            </a:r>
          </a:p>
          <a:p>
            <a:pPr lvl="2"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1900" dirty="0">
                <a:solidFill>
                  <a:prstClr val="black"/>
                </a:solidFill>
                <a:latin typeface="+mj-lt"/>
              </a:rPr>
              <a:t>-	New gadgets</a:t>
            </a:r>
          </a:p>
          <a:p>
            <a:pPr lvl="2"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1900" dirty="0">
                <a:solidFill>
                  <a:prstClr val="black"/>
                </a:solidFill>
                <a:latin typeface="+mj-lt"/>
              </a:rPr>
              <a:t>-	Open to broader genres	</a:t>
            </a:r>
          </a:p>
          <a:p>
            <a:pPr lvl="1"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endParaRPr lang="en-US" sz="800" dirty="0">
              <a:solidFill>
                <a:prstClr val="black"/>
              </a:solidFill>
              <a:latin typeface="+mj-lt"/>
            </a:endParaRPr>
          </a:p>
          <a:p>
            <a:pPr lvl="1"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1900" dirty="0">
                <a:solidFill>
                  <a:prstClr val="black"/>
                </a:solidFill>
                <a:latin typeface="+mj-lt"/>
              </a:rPr>
              <a:t>Thus, digital books engage the reader in significantly different ways – </a:t>
            </a:r>
          </a:p>
          <a:p>
            <a:pPr lvl="1"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1900" dirty="0">
                <a:solidFill>
                  <a:prstClr val="black"/>
                </a:solidFill>
                <a:latin typeface="+mj-lt"/>
              </a:rPr>
              <a:t>			Strong impact on comprehension and retention, thus on the 							effectiveness of the learning process</a:t>
            </a:r>
          </a:p>
          <a:p>
            <a:pPr lvl="1"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1900" dirty="0">
                <a:solidFill>
                  <a:prstClr val="black"/>
                </a:solidFill>
                <a:latin typeface="+mj-lt"/>
              </a:rPr>
              <a:t>Simple and direct digital copies of printed books are finding only limited success.</a:t>
            </a:r>
          </a:p>
          <a:p>
            <a:pPr lvl="1"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endParaRPr lang="en-US" sz="2000" dirty="0">
              <a:solidFill>
                <a:prstClr val="black"/>
              </a:solidFill>
              <a:latin typeface="+mj-lt"/>
            </a:endParaRPr>
          </a:p>
          <a:p>
            <a:pPr lvl="2"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endParaRPr lang="en-US" sz="2400" dirty="0">
              <a:solidFill>
                <a:prstClr val="black"/>
              </a:solidFill>
              <a:latin typeface="+mj-lt"/>
            </a:endParaRPr>
          </a:p>
          <a:p>
            <a:pPr marL="171450" indent="-171450" defTabSz="685800">
              <a:lnSpc>
                <a:spcPct val="90000"/>
              </a:lnSpc>
              <a:spcBef>
                <a:spcPts val="750"/>
              </a:spcBef>
              <a:buFont typeface="Arial"/>
              <a:buChar char="•"/>
              <a:defRPr/>
            </a:pPr>
            <a:endParaRPr lang="en-US" sz="2100" dirty="0">
              <a:solidFill>
                <a:prstClr val="black"/>
              </a:solidFill>
              <a:latin typeface="+mj-lt"/>
            </a:endParaRPr>
          </a:p>
        </p:txBody>
      </p:sp>
      <p:pic>
        <p:nvPicPr>
          <p:cNvPr id="5" name="Picture 4"/>
          <p:cNvPicPr>
            <a:picLocks noChangeAspect="1"/>
          </p:cNvPicPr>
          <p:nvPr/>
        </p:nvPicPr>
        <p:blipFill>
          <a:blip r:embed="rId2"/>
          <a:stretch>
            <a:fillRect/>
          </a:stretch>
        </p:blipFill>
        <p:spPr>
          <a:xfrm>
            <a:off x="10743938" y="6064252"/>
            <a:ext cx="676275" cy="657225"/>
          </a:xfrm>
          <a:prstGeom prst="rect">
            <a:avLst/>
          </a:prstGeom>
        </p:spPr>
      </p:pic>
      <p:sp>
        <p:nvSpPr>
          <p:cNvPr id="6" name="TextBox 5">
            <a:extLst>
              <a:ext uri="{FF2B5EF4-FFF2-40B4-BE49-F238E27FC236}">
                <a16:creationId xmlns:a16="http://schemas.microsoft.com/office/drawing/2014/main" id="{C1DC1C23-4389-4A26-BC04-54923173C0BA}"/>
              </a:ext>
            </a:extLst>
          </p:cNvPr>
          <p:cNvSpPr txBox="1"/>
          <p:nvPr/>
        </p:nvSpPr>
        <p:spPr>
          <a:xfrm>
            <a:off x="174219" y="429745"/>
            <a:ext cx="11719249" cy="1077218"/>
          </a:xfrm>
          <a:prstGeom prst="rect">
            <a:avLst/>
          </a:prstGeom>
          <a:noFill/>
        </p:spPr>
        <p:txBody>
          <a:bodyPr wrap="square" rtlCol="0">
            <a:spAutoFit/>
          </a:bodyPr>
          <a:lstStyle/>
          <a:p>
            <a:pPr algn="ctr"/>
            <a:r>
              <a:rPr lang="en-US" sz="3200" b="1" dirty="0">
                <a:solidFill>
                  <a:schemeClr val="bg1"/>
                </a:solidFill>
                <a:latin typeface="Albertus Medium" panose="020E0602030304020304" pitchFamily="34" charset="0"/>
              </a:rPr>
              <a:t>2019 FAPA Annual Conference &amp; Book Awards Banquet</a:t>
            </a:r>
          </a:p>
          <a:p>
            <a:pPr algn="ctr"/>
            <a:endParaRPr lang="en-US" sz="3200" dirty="0">
              <a:solidFill>
                <a:schemeClr val="bg1"/>
              </a:solidFill>
            </a:endParaRPr>
          </a:p>
        </p:txBody>
      </p:sp>
    </p:spTree>
    <p:extLst>
      <p:ext uri="{BB962C8B-B14F-4D97-AF65-F5344CB8AC3E}">
        <p14:creationId xmlns:p14="http://schemas.microsoft.com/office/powerpoint/2010/main" val="2551327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10792359" y="5957887"/>
            <a:ext cx="676275" cy="657225"/>
          </a:xfrm>
          <a:prstGeom prst="rect">
            <a:avLst/>
          </a:prstGeom>
        </p:spPr>
      </p:pic>
      <p:sp>
        <p:nvSpPr>
          <p:cNvPr id="7" name="Content Placeholder 8"/>
          <p:cNvSpPr txBox="1">
            <a:spLocks/>
          </p:cNvSpPr>
          <p:nvPr/>
        </p:nvSpPr>
        <p:spPr>
          <a:xfrm>
            <a:off x="317241" y="1661020"/>
            <a:ext cx="10353555" cy="4695332"/>
          </a:xfrm>
          <a:prstGeom prst="rect">
            <a:avLst/>
          </a:prstGeom>
        </p:spPr>
        <p:txBody>
          <a:bodyPr/>
          <a:lstStyle/>
          <a:p>
            <a:pPr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800" b="1" dirty="0">
                <a:solidFill>
                  <a:prstClr val="black"/>
                </a:solidFill>
                <a:latin typeface="+mj-lt"/>
              </a:rPr>
              <a:t>Intellectual Property – Creations of the mind</a:t>
            </a:r>
            <a:r>
              <a:rPr lang="en-US" sz="2000" dirty="0">
                <a:solidFill>
                  <a:prstClr val="black"/>
                </a:solidFill>
                <a:latin typeface="+mj-lt"/>
              </a:rPr>
              <a:t> </a:t>
            </a:r>
          </a:p>
          <a:p>
            <a:pPr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000" dirty="0">
                <a:solidFill>
                  <a:prstClr val="black"/>
                </a:solidFill>
                <a:latin typeface="+mj-lt"/>
              </a:rPr>
              <a:t>Is the most vital and valuable asset in the business of publishing books.</a:t>
            </a:r>
          </a:p>
          <a:p>
            <a:pPr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000" dirty="0">
                <a:solidFill>
                  <a:prstClr val="black"/>
                </a:solidFill>
                <a:latin typeface="+mj-lt"/>
              </a:rPr>
              <a:t>Copyright is the most significant form of intellectual property relevant to writers 				   and publishers.</a:t>
            </a:r>
          </a:p>
          <a:p>
            <a:pPr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endParaRPr lang="en-US" sz="400" dirty="0">
              <a:solidFill>
                <a:prstClr val="black"/>
              </a:solidFill>
              <a:latin typeface="+mj-lt"/>
            </a:endParaRPr>
          </a:p>
          <a:p>
            <a:pPr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000" dirty="0">
                <a:solidFill>
                  <a:prstClr val="black"/>
                </a:solidFill>
                <a:latin typeface="+mj-lt"/>
              </a:rPr>
              <a:t>In the United States, the law of copyright is based on a federal statute found at Title 17 of the U.S. Code, as well as the legal cases that interpret various sections of that statute.</a:t>
            </a:r>
          </a:p>
          <a:p>
            <a:pPr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endParaRPr lang="en-US" sz="400" dirty="0">
              <a:solidFill>
                <a:prstClr val="black"/>
              </a:solidFill>
              <a:latin typeface="+mj-lt"/>
            </a:endParaRPr>
          </a:p>
          <a:p>
            <a:pPr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000" dirty="0">
                <a:solidFill>
                  <a:prstClr val="black"/>
                </a:solidFill>
                <a:latin typeface="+mj-lt"/>
              </a:rPr>
              <a:t>Generally the first owner of the copyright in a work is the creator of the work – writer, artist, photographer, composer, choreographer, software coder, architect.</a:t>
            </a:r>
          </a:p>
          <a:p>
            <a:pPr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endParaRPr lang="en-US" sz="400" dirty="0">
              <a:solidFill>
                <a:prstClr val="black"/>
              </a:solidFill>
              <a:latin typeface="+mj-lt"/>
            </a:endParaRPr>
          </a:p>
          <a:p>
            <a:pPr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000" dirty="0">
                <a:solidFill>
                  <a:prstClr val="black"/>
                </a:solidFill>
                <a:latin typeface="+mj-lt"/>
              </a:rPr>
              <a:t>Therefore the publisher  will have to enter into a legal relationship with the creator to publish the work and make copies to sell – the publishing contract.</a:t>
            </a:r>
          </a:p>
          <a:p>
            <a:pPr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endParaRPr lang="en-US" sz="400" dirty="0">
              <a:solidFill>
                <a:prstClr val="black"/>
              </a:solidFill>
              <a:latin typeface="+mj-lt"/>
            </a:endParaRPr>
          </a:p>
          <a:p>
            <a:pPr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000" dirty="0">
                <a:solidFill>
                  <a:prstClr val="black"/>
                </a:solidFill>
                <a:latin typeface="+mj-lt"/>
              </a:rPr>
              <a:t>The law relating to contracts is state law.</a:t>
            </a:r>
          </a:p>
          <a:p>
            <a:pPr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endParaRPr lang="en-US" sz="2000" dirty="0">
              <a:solidFill>
                <a:prstClr val="black"/>
              </a:solidFill>
              <a:latin typeface="+mj-lt"/>
            </a:endParaRPr>
          </a:p>
          <a:p>
            <a:pPr marL="0" marR="0" lvl="0" indent="0" algn="l" defTabSz="685800" rtl="0" eaLnBrk="1" fontAlgn="auto" latinLnBrk="0" hangingPunct="1">
              <a:lnSpc>
                <a:spcPct val="100000"/>
              </a:lnSpc>
              <a:spcBef>
                <a:spcPts val="588"/>
              </a:spcBef>
              <a:spcAft>
                <a:spcPts val="0"/>
              </a:spcAft>
              <a:buClr>
                <a:srgbClr val="D34817"/>
              </a:buClr>
              <a:buSzPct val="85000"/>
              <a:buFontTx/>
              <a:buNone/>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endParaRPr kumimoji="0" lang="en-US" sz="2800" b="0" i="0" u="none" strike="noStrike" kern="1200" cap="none" spc="0" normalizeH="0" baseline="0" noProof="0" dirty="0">
              <a:ln>
                <a:noFill/>
              </a:ln>
              <a:solidFill>
                <a:prstClr val="black"/>
              </a:solidFill>
              <a:effectLst/>
              <a:uLnTx/>
              <a:uFillTx/>
              <a:latin typeface="+mj-lt"/>
              <a:ea typeface="+mn-ea"/>
              <a:cs typeface="+mn-cs"/>
            </a:endParaRPr>
          </a:p>
          <a:p>
            <a:pPr marL="457200" marR="0" lvl="1" indent="0" algn="l" defTabSz="685800" rtl="0" eaLnBrk="1" fontAlgn="auto" latinLnBrk="0" hangingPunct="1">
              <a:lnSpc>
                <a:spcPct val="100000"/>
              </a:lnSpc>
              <a:spcBef>
                <a:spcPts val="588"/>
              </a:spcBef>
              <a:spcAft>
                <a:spcPts val="0"/>
              </a:spcAft>
              <a:buClr>
                <a:srgbClr val="D34817"/>
              </a:buClr>
              <a:buSzPct val="85000"/>
              <a:buFontTx/>
              <a:buNone/>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endParaRPr kumimoji="0" lang="en-US" sz="2800" b="0" i="0" u="none" strike="noStrike" kern="1200" cap="none" spc="0" normalizeH="0" baseline="0" noProof="0" dirty="0">
              <a:ln>
                <a:noFill/>
              </a:ln>
              <a:solidFill>
                <a:prstClr val="black"/>
              </a:solidFill>
              <a:effectLst/>
              <a:uLnTx/>
              <a:uFillTx/>
              <a:latin typeface="+mj-lt"/>
              <a:ea typeface="+mn-ea"/>
              <a:cs typeface="+mn-cs"/>
            </a:endParaRPr>
          </a:p>
          <a:p>
            <a:pPr marL="0" marR="0" lvl="0" indent="0" algn="l" defTabSz="685800" rtl="0" eaLnBrk="1" fontAlgn="auto" latinLnBrk="0" hangingPunct="1">
              <a:lnSpc>
                <a:spcPct val="100000"/>
              </a:lnSpc>
              <a:spcBef>
                <a:spcPts val="588"/>
              </a:spcBef>
              <a:spcAft>
                <a:spcPts val="0"/>
              </a:spcAft>
              <a:buClr>
                <a:srgbClr val="D34817"/>
              </a:buClr>
              <a:buSzPct val="85000"/>
              <a:buFontTx/>
              <a:buNone/>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endParaRPr kumimoji="0" lang="en-US" sz="2800" b="0" i="0" u="none" strike="noStrike" kern="1200" cap="none" spc="0" normalizeH="0" baseline="0" noProof="0" dirty="0">
              <a:ln>
                <a:noFill/>
              </a:ln>
              <a:solidFill>
                <a:prstClr val="black"/>
              </a:solidFill>
              <a:effectLst/>
              <a:uLnTx/>
              <a:uFillTx/>
              <a:latin typeface="+mj-lt"/>
              <a:ea typeface="+mn-ea"/>
              <a:cs typeface="+mn-cs"/>
            </a:endParaRPr>
          </a:p>
          <a:p>
            <a:pPr marL="271463" marR="0" lvl="0" indent="-271463" algn="l" defTabSz="685800" rtl="0" eaLnBrk="1" fontAlgn="auto" latinLnBrk="0" hangingPunct="1">
              <a:lnSpc>
                <a:spcPct val="100000"/>
              </a:lnSpc>
              <a:spcBef>
                <a:spcPts val="588"/>
              </a:spcBef>
              <a:spcAft>
                <a:spcPts val="0"/>
              </a:spcAft>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endParaRPr kumimoji="0" lang="en-US" sz="2800" b="0" i="0" u="none" strike="noStrike" kern="1200" cap="none" spc="0" normalizeH="0" baseline="0" noProof="0" dirty="0">
              <a:ln>
                <a:noFill/>
              </a:ln>
              <a:solidFill>
                <a:prstClr val="black"/>
              </a:solidFill>
              <a:effectLst/>
              <a:uLnTx/>
              <a:uFillTx/>
              <a:latin typeface="+mj-lt"/>
              <a:ea typeface="+mn-ea"/>
              <a:cs typeface="+mn-cs"/>
            </a:endParaRPr>
          </a:p>
        </p:txBody>
      </p:sp>
      <p:sp>
        <p:nvSpPr>
          <p:cNvPr id="5" name="Slide Number Placeholder 4"/>
          <p:cNvSpPr>
            <a:spLocks noGrp="1"/>
          </p:cNvSpPr>
          <p:nvPr>
            <p:ph type="sldNum" sz="quarter" idx="12"/>
          </p:nvPr>
        </p:nvSpPr>
        <p:spPr>
          <a:xfrm>
            <a:off x="10478290" y="6173789"/>
            <a:ext cx="385011"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FE850C8-660F-9B45-ACEE-E3C9DF47ECD3}" type="slidenum">
              <a:rPr kumimoji="0" lang="en-US" sz="900" b="1" i="0" u="none" strike="noStrike" kern="1200" cap="none" spc="0" normalizeH="0" baseline="0" noProof="0" smtClean="0">
                <a:ln>
                  <a:noFill/>
                </a:ln>
                <a:solidFill>
                  <a:srgbClr val="00575F"/>
                </a:solidFill>
                <a:effectLst/>
                <a:uLnTx/>
                <a:uFillTx/>
                <a:latin typeface="Calibri" panose="020F050202020403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7</a:t>
            </a:fld>
            <a:endParaRPr kumimoji="0" lang="en-US" sz="900" b="1" i="0" u="none" strike="noStrike" kern="1200" cap="none" spc="0" normalizeH="0" baseline="0" noProof="0" dirty="0">
              <a:ln>
                <a:noFill/>
              </a:ln>
              <a:solidFill>
                <a:srgbClr val="00575F"/>
              </a:solidFill>
              <a:effectLst/>
              <a:uLnTx/>
              <a:uFillTx/>
              <a:latin typeface="Calibri" panose="020F0502020204030204"/>
              <a:ea typeface="+mn-ea"/>
              <a:cs typeface="+mn-cs"/>
            </a:endParaRPr>
          </a:p>
        </p:txBody>
      </p:sp>
      <p:sp>
        <p:nvSpPr>
          <p:cNvPr id="10" name="Title 1"/>
          <p:cNvSpPr txBox="1">
            <a:spLocks/>
          </p:cNvSpPr>
          <p:nvPr/>
        </p:nvSpPr>
        <p:spPr>
          <a:xfrm>
            <a:off x="1843943" y="377103"/>
            <a:ext cx="8230333" cy="1089870"/>
          </a:xfrm>
          <a:prstGeom prst="rect">
            <a:avLst/>
          </a:prstGeom>
          <a:ln>
            <a:miter lim="800000"/>
          </a:ln>
        </p:spPr>
        <p:txBody>
          <a:bodyPr lIns="91440" tIns="45720" rIns="91440" bIns="45720">
            <a:normAutofit fontScale="97500"/>
          </a:bodyPr>
          <a:lstStyle/>
          <a:p>
            <a:pPr marL="0" marR="0" lvl="0" indent="0" algn="ctr" defTabSz="685800" rtl="0" eaLnBrk="1" fontAlgn="auto" latinLnBrk="0" hangingPunct="1">
              <a:lnSpc>
                <a:spcPct val="90000"/>
              </a:lnSpc>
              <a:spcBef>
                <a:spcPct val="0"/>
              </a:spcBef>
              <a:spcAft>
                <a:spcPts val="0"/>
              </a:spcAft>
              <a:buClrTx/>
              <a:buSzTx/>
              <a:buFontTx/>
              <a:buNone/>
              <a:tabLst/>
              <a:defRPr/>
            </a:pPr>
            <a:r>
              <a:rPr kumimoji="0" lang="en-US" sz="3500" b="1" i="1" u="none" strike="noStrike" kern="1200" cap="none" spc="0" normalizeH="0" baseline="0" noProof="0" dirty="0">
                <a:ln>
                  <a:noFill/>
                </a:ln>
                <a:solidFill>
                  <a:prstClr val="white"/>
                </a:solidFill>
                <a:effectLst/>
                <a:uLnTx/>
                <a:uFillTx/>
                <a:latin typeface="Arial" charset="0"/>
                <a:ea typeface="Arial" charset="0"/>
                <a:cs typeface="Arial" charset="0"/>
              </a:rPr>
              <a:t> </a:t>
            </a:r>
          </a:p>
        </p:txBody>
      </p:sp>
      <p:sp>
        <p:nvSpPr>
          <p:cNvPr id="6" name="TextBox 5">
            <a:extLst>
              <a:ext uri="{FF2B5EF4-FFF2-40B4-BE49-F238E27FC236}">
                <a16:creationId xmlns:a16="http://schemas.microsoft.com/office/drawing/2014/main" id="{E6130309-5574-47EB-9B43-4E929FDCDD14}"/>
              </a:ext>
            </a:extLst>
          </p:cNvPr>
          <p:cNvSpPr txBox="1"/>
          <p:nvPr/>
        </p:nvSpPr>
        <p:spPr>
          <a:xfrm>
            <a:off x="174219" y="429745"/>
            <a:ext cx="11719249" cy="1077218"/>
          </a:xfrm>
          <a:prstGeom prst="rect">
            <a:avLst/>
          </a:prstGeom>
          <a:noFill/>
        </p:spPr>
        <p:txBody>
          <a:bodyPr wrap="square" rtlCol="0">
            <a:spAutoFit/>
          </a:bodyPr>
          <a:lstStyle/>
          <a:p>
            <a:pPr algn="ctr"/>
            <a:r>
              <a:rPr lang="en-US" sz="3200" b="1" dirty="0">
                <a:solidFill>
                  <a:schemeClr val="bg1"/>
                </a:solidFill>
                <a:latin typeface="Albertus Medium" panose="020E0602030304020304" pitchFamily="34" charset="0"/>
              </a:rPr>
              <a:t>2019 FAPA Annual Conference &amp; Book Awards Banquet</a:t>
            </a:r>
          </a:p>
          <a:p>
            <a:pPr algn="ctr"/>
            <a:endParaRPr lang="en-US" sz="3200" dirty="0">
              <a:solidFill>
                <a:schemeClr val="bg1"/>
              </a:solidFill>
            </a:endParaRPr>
          </a:p>
        </p:txBody>
      </p:sp>
    </p:spTree>
    <p:extLst>
      <p:ext uri="{BB962C8B-B14F-4D97-AF65-F5344CB8AC3E}">
        <p14:creationId xmlns:p14="http://schemas.microsoft.com/office/powerpoint/2010/main" val="41502799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10792359" y="5957887"/>
            <a:ext cx="676275" cy="657225"/>
          </a:xfrm>
          <a:prstGeom prst="rect">
            <a:avLst/>
          </a:prstGeom>
        </p:spPr>
      </p:pic>
      <p:sp>
        <p:nvSpPr>
          <p:cNvPr id="7" name="Content Placeholder 8"/>
          <p:cNvSpPr txBox="1">
            <a:spLocks/>
          </p:cNvSpPr>
          <p:nvPr/>
        </p:nvSpPr>
        <p:spPr>
          <a:xfrm>
            <a:off x="864066" y="1661020"/>
            <a:ext cx="9806730" cy="4695332"/>
          </a:xfrm>
          <a:prstGeom prst="rect">
            <a:avLst/>
          </a:prstGeom>
        </p:spPr>
        <p:txBody>
          <a:bodyPr/>
          <a:lstStyle/>
          <a:p>
            <a:pPr marL="0" marR="0" lvl="0" indent="0" algn="l" defTabSz="685800" rtl="0" eaLnBrk="1" fontAlgn="auto" latinLnBrk="0" hangingPunct="1">
              <a:lnSpc>
                <a:spcPct val="100000"/>
              </a:lnSpc>
              <a:spcBef>
                <a:spcPts val="588"/>
              </a:spcBef>
              <a:spcAft>
                <a:spcPts val="0"/>
              </a:spcAft>
              <a:buClr>
                <a:srgbClr val="D34817"/>
              </a:buClr>
              <a:buSzPct val="85000"/>
              <a:buFontTx/>
              <a:buNone/>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000" dirty="0">
                <a:solidFill>
                  <a:prstClr val="black"/>
                </a:solidFill>
                <a:latin typeface="+mj-lt"/>
              </a:rPr>
              <a:t>Grant of copyright rights – </a:t>
            </a:r>
          </a:p>
          <a:p>
            <a:pPr marL="0" marR="0" lvl="0" indent="0" algn="l" defTabSz="685800" rtl="0" eaLnBrk="1" fontAlgn="auto" latinLnBrk="0" hangingPunct="1">
              <a:lnSpc>
                <a:spcPct val="100000"/>
              </a:lnSpc>
              <a:spcBef>
                <a:spcPts val="588"/>
              </a:spcBef>
              <a:spcAft>
                <a:spcPts val="0"/>
              </a:spcAft>
              <a:buClr>
                <a:srgbClr val="D34817"/>
              </a:buClr>
              <a:buSzPct val="85000"/>
              <a:buFontTx/>
              <a:buNone/>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000" dirty="0">
                <a:solidFill>
                  <a:prstClr val="black"/>
                </a:solidFill>
                <a:latin typeface="+mj-lt"/>
              </a:rPr>
              <a:t>		1) Through outright assignment – publisher owns the copyright; author owns 			     nothing but receives payment</a:t>
            </a:r>
          </a:p>
          <a:p>
            <a:pPr marL="0" marR="0" lvl="0" indent="0" algn="l" defTabSz="685800" rtl="0" eaLnBrk="1" fontAlgn="auto" latinLnBrk="0" hangingPunct="1">
              <a:lnSpc>
                <a:spcPct val="100000"/>
              </a:lnSpc>
              <a:spcBef>
                <a:spcPts val="588"/>
              </a:spcBef>
              <a:spcAft>
                <a:spcPts val="0"/>
              </a:spcAft>
              <a:buClr>
                <a:srgbClr val="D34817"/>
              </a:buClr>
              <a:buSzPct val="85000"/>
              <a:buFontTx/>
              <a:buNone/>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000" dirty="0">
                <a:solidFill>
                  <a:prstClr val="black"/>
                </a:solidFill>
                <a:latin typeface="+mj-lt"/>
              </a:rPr>
              <a:t>		2) Through exclusive or non-exclusive license of some or all rights of copyright</a:t>
            </a:r>
          </a:p>
          <a:p>
            <a:pPr marL="0" marR="0" lvl="0" indent="0" algn="l" defTabSz="685800" rtl="0" eaLnBrk="1" fontAlgn="auto" latinLnBrk="0" hangingPunct="1">
              <a:lnSpc>
                <a:spcPct val="100000"/>
              </a:lnSpc>
              <a:spcBef>
                <a:spcPts val="588"/>
              </a:spcBef>
              <a:spcAft>
                <a:spcPts val="0"/>
              </a:spcAft>
              <a:buClr>
                <a:srgbClr val="D34817"/>
              </a:buClr>
              <a:buSzPct val="85000"/>
              <a:buFontTx/>
              <a:buNone/>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endParaRPr lang="en-US" sz="1200" dirty="0">
              <a:solidFill>
                <a:prstClr val="black"/>
              </a:solidFill>
              <a:latin typeface="+mj-lt"/>
            </a:endParaRPr>
          </a:p>
          <a:p>
            <a:pPr marL="0" marR="0" lvl="0" indent="0" algn="l" defTabSz="685800" rtl="0" eaLnBrk="1" fontAlgn="auto" latinLnBrk="0" hangingPunct="1">
              <a:lnSpc>
                <a:spcPct val="100000"/>
              </a:lnSpc>
              <a:spcBef>
                <a:spcPts val="588"/>
              </a:spcBef>
              <a:spcAft>
                <a:spcPts val="0"/>
              </a:spcAft>
              <a:buClr>
                <a:srgbClr val="D34817"/>
              </a:buClr>
              <a:buSzPct val="85000"/>
              <a:buFontTx/>
              <a:buNone/>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000" dirty="0">
                <a:solidFill>
                  <a:prstClr val="black"/>
                </a:solidFill>
                <a:latin typeface="+mj-lt"/>
              </a:rPr>
              <a:t>The copyright does not protect ideas; only expression.</a:t>
            </a:r>
          </a:p>
          <a:p>
            <a:pPr marL="0" marR="0" lvl="0" indent="0" algn="l" defTabSz="685800" rtl="0" eaLnBrk="1" fontAlgn="auto" latinLnBrk="0" hangingPunct="1">
              <a:lnSpc>
                <a:spcPct val="100000"/>
              </a:lnSpc>
              <a:spcBef>
                <a:spcPts val="588"/>
              </a:spcBef>
              <a:spcAft>
                <a:spcPts val="0"/>
              </a:spcAft>
              <a:buClr>
                <a:srgbClr val="D34817"/>
              </a:buClr>
              <a:buSzPct val="85000"/>
              <a:buFontTx/>
              <a:buNone/>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endParaRPr lang="en-US" sz="1200" dirty="0">
              <a:solidFill>
                <a:prstClr val="black"/>
              </a:solidFill>
              <a:latin typeface="+mj-lt"/>
            </a:endParaRPr>
          </a:p>
          <a:p>
            <a:pPr marL="0" marR="0" lvl="0" indent="0" algn="l" defTabSz="685800" rtl="0" eaLnBrk="1" fontAlgn="auto" latinLnBrk="0" hangingPunct="1">
              <a:lnSpc>
                <a:spcPct val="100000"/>
              </a:lnSpc>
              <a:spcBef>
                <a:spcPts val="588"/>
              </a:spcBef>
              <a:spcAft>
                <a:spcPts val="0"/>
              </a:spcAft>
              <a:buClr>
                <a:srgbClr val="D34817"/>
              </a:buClr>
              <a:buSzPct val="85000"/>
              <a:buFontTx/>
              <a:buNone/>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000" dirty="0">
                <a:solidFill>
                  <a:prstClr val="black"/>
                </a:solidFill>
                <a:latin typeface="+mj-lt"/>
              </a:rPr>
              <a:t>Literary works often contain more than one copyright:</a:t>
            </a:r>
          </a:p>
          <a:p>
            <a:pPr marL="0" marR="0" lvl="0" indent="0" algn="l" defTabSz="685800" rtl="0" eaLnBrk="1" fontAlgn="auto" latinLnBrk="0" hangingPunct="1">
              <a:lnSpc>
                <a:spcPct val="100000"/>
              </a:lnSpc>
              <a:spcBef>
                <a:spcPts val="588"/>
              </a:spcBef>
              <a:spcAft>
                <a:spcPts val="0"/>
              </a:spcAft>
              <a:buClr>
                <a:srgbClr val="D34817"/>
              </a:buClr>
              <a:buSzPct val="85000"/>
              <a:buFontTx/>
              <a:buNone/>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endParaRPr lang="en-US" sz="400" dirty="0">
              <a:solidFill>
                <a:prstClr val="black"/>
              </a:solidFill>
              <a:latin typeface="+mj-lt"/>
            </a:endParaRPr>
          </a:p>
          <a:p>
            <a:pPr marL="0" marR="0" lvl="0" indent="0" algn="l" defTabSz="685800" rtl="0" eaLnBrk="1" fontAlgn="auto" latinLnBrk="0" hangingPunct="1">
              <a:lnSpc>
                <a:spcPct val="100000"/>
              </a:lnSpc>
              <a:spcAft>
                <a:spcPts val="0"/>
              </a:spcAft>
              <a:buClr>
                <a:srgbClr val="D34817"/>
              </a:buClr>
              <a:buSzPct val="85000"/>
              <a:buFontTx/>
              <a:buNone/>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000" dirty="0">
                <a:solidFill>
                  <a:prstClr val="black"/>
                </a:solidFill>
                <a:latin typeface="+mj-lt"/>
              </a:rPr>
              <a:t>				Illustrations </a:t>
            </a:r>
          </a:p>
          <a:p>
            <a:pPr marL="0" marR="0" lvl="0" indent="0" algn="l" defTabSz="685800" rtl="0" eaLnBrk="1" fontAlgn="auto" latinLnBrk="0" hangingPunct="1">
              <a:lnSpc>
                <a:spcPct val="100000"/>
              </a:lnSpc>
              <a:spcAft>
                <a:spcPts val="0"/>
              </a:spcAft>
              <a:buClr>
                <a:srgbClr val="D34817"/>
              </a:buClr>
              <a:buSzPct val="85000"/>
              <a:buFontTx/>
              <a:buNone/>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000" dirty="0">
                <a:solidFill>
                  <a:prstClr val="black"/>
                </a:solidFill>
                <a:latin typeface="+mj-lt"/>
              </a:rPr>
              <a:t>				Photographs</a:t>
            </a:r>
          </a:p>
          <a:p>
            <a:pPr marL="0" marR="0" lvl="0" indent="0" algn="l" defTabSz="685800" rtl="0" eaLnBrk="1" fontAlgn="auto" latinLnBrk="0" hangingPunct="1">
              <a:lnSpc>
                <a:spcPct val="100000"/>
              </a:lnSpc>
              <a:spcAft>
                <a:spcPts val="0"/>
              </a:spcAft>
              <a:buClr>
                <a:srgbClr val="D34817"/>
              </a:buClr>
              <a:buSzPct val="85000"/>
              <a:buFontTx/>
              <a:buNone/>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000" dirty="0">
                <a:solidFill>
                  <a:prstClr val="black"/>
                </a:solidFill>
                <a:latin typeface="+mj-lt"/>
              </a:rPr>
              <a:t>				Cover art</a:t>
            </a:r>
          </a:p>
          <a:p>
            <a:pPr marL="0" marR="0" lvl="0" indent="0" algn="l" defTabSz="685800" rtl="0" eaLnBrk="1" fontAlgn="auto" latinLnBrk="0" hangingPunct="1">
              <a:lnSpc>
                <a:spcPct val="100000"/>
              </a:lnSpc>
              <a:spcAft>
                <a:spcPts val="0"/>
              </a:spcAft>
              <a:buClr>
                <a:srgbClr val="D34817"/>
              </a:buClr>
              <a:buSzPct val="85000"/>
              <a:buFontTx/>
              <a:buNone/>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000" dirty="0">
                <a:solidFill>
                  <a:prstClr val="black"/>
                </a:solidFill>
                <a:latin typeface="+mj-lt"/>
              </a:rPr>
              <a:t>				Introduction</a:t>
            </a:r>
          </a:p>
          <a:p>
            <a:pPr marL="0" marR="0" lvl="0" indent="0" algn="l" defTabSz="685800" rtl="0" eaLnBrk="1" fontAlgn="auto" latinLnBrk="0" hangingPunct="1">
              <a:lnSpc>
                <a:spcPct val="100000"/>
              </a:lnSpc>
              <a:spcAft>
                <a:spcPts val="0"/>
              </a:spcAft>
              <a:buClr>
                <a:srgbClr val="D34817"/>
              </a:buClr>
              <a:buSzPct val="85000"/>
              <a:buFontTx/>
              <a:buNone/>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endParaRPr kumimoji="0" lang="en-US" sz="2000" b="0" i="0" u="none" strike="noStrike" kern="1200" cap="none" spc="0" normalizeH="0" baseline="0" noProof="0" dirty="0">
              <a:ln>
                <a:noFill/>
              </a:ln>
              <a:solidFill>
                <a:prstClr val="black"/>
              </a:solidFill>
              <a:effectLst/>
              <a:uLnTx/>
              <a:uFillTx/>
              <a:latin typeface="+mj-lt"/>
              <a:ea typeface="+mn-ea"/>
              <a:cs typeface="+mn-cs"/>
            </a:endParaRPr>
          </a:p>
          <a:p>
            <a:pPr marL="0" marR="0" lvl="0" indent="0" algn="l" defTabSz="685800" rtl="0" eaLnBrk="1" fontAlgn="auto" latinLnBrk="0" hangingPunct="1">
              <a:lnSpc>
                <a:spcPct val="100000"/>
              </a:lnSpc>
              <a:spcBef>
                <a:spcPts val="588"/>
              </a:spcBef>
              <a:spcAft>
                <a:spcPts val="0"/>
              </a:spcAft>
              <a:buClr>
                <a:srgbClr val="D34817"/>
              </a:buClr>
              <a:buSzPct val="85000"/>
              <a:buFontTx/>
              <a:buNone/>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kumimoji="0" lang="en-US" sz="2000" b="0" i="0" u="none" strike="noStrike" kern="1200" cap="none" spc="0" normalizeH="0" baseline="0" noProof="0" dirty="0">
                <a:ln>
                  <a:noFill/>
                </a:ln>
                <a:solidFill>
                  <a:prstClr val="black"/>
                </a:solidFill>
                <a:effectLst/>
                <a:uLnTx/>
                <a:uFillTx/>
                <a:latin typeface="+mj-lt"/>
                <a:ea typeface="+mn-ea"/>
                <a:cs typeface="+mn-cs"/>
              </a:rPr>
              <a:t>Each is subject to a separate arrangement with the owner for its use and publication.</a:t>
            </a:r>
          </a:p>
          <a:p>
            <a:pPr marL="271463" marR="0" lvl="0" indent="-271463" algn="l" defTabSz="685800" rtl="0" eaLnBrk="1" fontAlgn="auto" latinLnBrk="0" hangingPunct="1">
              <a:lnSpc>
                <a:spcPct val="100000"/>
              </a:lnSpc>
              <a:spcBef>
                <a:spcPts val="588"/>
              </a:spcBef>
              <a:spcAft>
                <a:spcPts val="0"/>
              </a:spcAft>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endParaRPr kumimoji="0" lang="en-US" sz="2000" b="0" i="0" u="none" strike="noStrike" kern="1200" cap="none" spc="0" normalizeH="0" baseline="0" noProof="0" dirty="0">
              <a:ln>
                <a:noFill/>
              </a:ln>
              <a:solidFill>
                <a:prstClr val="black"/>
              </a:solidFill>
              <a:effectLst/>
              <a:uLnTx/>
              <a:uFillTx/>
              <a:latin typeface="+mj-lt"/>
              <a:ea typeface="+mn-ea"/>
              <a:cs typeface="+mn-cs"/>
            </a:endParaRPr>
          </a:p>
        </p:txBody>
      </p:sp>
      <p:sp>
        <p:nvSpPr>
          <p:cNvPr id="5" name="Slide Number Placeholder 4"/>
          <p:cNvSpPr>
            <a:spLocks noGrp="1"/>
          </p:cNvSpPr>
          <p:nvPr>
            <p:ph type="sldNum" sz="quarter" idx="12"/>
          </p:nvPr>
        </p:nvSpPr>
        <p:spPr>
          <a:xfrm>
            <a:off x="10478290" y="6245692"/>
            <a:ext cx="385011"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FE850C8-660F-9B45-ACEE-E3C9DF47ECD3}" type="slidenum">
              <a:rPr kumimoji="0" lang="en-US" sz="900" b="1" i="0" u="none" strike="noStrike" kern="1200" cap="none" spc="0" normalizeH="0" baseline="0" noProof="0" smtClean="0">
                <a:ln>
                  <a:noFill/>
                </a:ln>
                <a:solidFill>
                  <a:srgbClr val="00575F"/>
                </a:solidFill>
                <a:effectLst/>
                <a:uLnTx/>
                <a:uFillTx/>
                <a:latin typeface="Calibri" panose="020F050202020403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8</a:t>
            </a:fld>
            <a:endParaRPr kumimoji="0" lang="en-US" sz="900" b="1" i="0" u="none" strike="noStrike" kern="1200" cap="none" spc="0" normalizeH="0" baseline="0" noProof="0" dirty="0">
              <a:ln>
                <a:noFill/>
              </a:ln>
              <a:solidFill>
                <a:srgbClr val="00575F"/>
              </a:solidFill>
              <a:effectLst/>
              <a:uLnTx/>
              <a:uFillTx/>
              <a:latin typeface="Calibri" panose="020F0502020204030204"/>
              <a:ea typeface="+mn-ea"/>
              <a:cs typeface="+mn-cs"/>
            </a:endParaRPr>
          </a:p>
        </p:txBody>
      </p:sp>
      <p:sp>
        <p:nvSpPr>
          <p:cNvPr id="10" name="Title 1"/>
          <p:cNvSpPr txBox="1">
            <a:spLocks/>
          </p:cNvSpPr>
          <p:nvPr/>
        </p:nvSpPr>
        <p:spPr>
          <a:xfrm>
            <a:off x="1843943" y="377103"/>
            <a:ext cx="8230333" cy="1089870"/>
          </a:xfrm>
          <a:prstGeom prst="rect">
            <a:avLst/>
          </a:prstGeom>
          <a:ln>
            <a:miter lim="800000"/>
          </a:ln>
        </p:spPr>
        <p:txBody>
          <a:bodyPr lIns="91440" tIns="45720" rIns="91440" bIns="45720">
            <a:normAutofit fontScale="97500"/>
          </a:bodyPr>
          <a:lstStyle/>
          <a:p>
            <a:pPr marL="0" marR="0" lvl="0" indent="0" algn="ctr" defTabSz="685800" rtl="0" eaLnBrk="1" fontAlgn="auto" latinLnBrk="0" hangingPunct="1">
              <a:lnSpc>
                <a:spcPct val="90000"/>
              </a:lnSpc>
              <a:spcBef>
                <a:spcPct val="0"/>
              </a:spcBef>
              <a:spcAft>
                <a:spcPts val="0"/>
              </a:spcAft>
              <a:buClrTx/>
              <a:buSzTx/>
              <a:buFontTx/>
              <a:buNone/>
              <a:tabLst/>
              <a:defRPr/>
            </a:pPr>
            <a:r>
              <a:rPr kumimoji="0" lang="en-US" sz="3500" b="1" i="1" u="none" strike="noStrike" kern="1200" cap="none" spc="0" normalizeH="0" baseline="0" noProof="0" dirty="0">
                <a:ln>
                  <a:noFill/>
                </a:ln>
                <a:solidFill>
                  <a:prstClr val="white"/>
                </a:solidFill>
                <a:effectLst/>
                <a:uLnTx/>
                <a:uFillTx/>
                <a:latin typeface="Arial" charset="0"/>
                <a:ea typeface="Arial" charset="0"/>
                <a:cs typeface="Arial" charset="0"/>
              </a:rPr>
              <a:t> </a:t>
            </a:r>
          </a:p>
        </p:txBody>
      </p:sp>
      <p:sp>
        <p:nvSpPr>
          <p:cNvPr id="6" name="TextBox 5">
            <a:extLst>
              <a:ext uri="{FF2B5EF4-FFF2-40B4-BE49-F238E27FC236}">
                <a16:creationId xmlns:a16="http://schemas.microsoft.com/office/drawing/2014/main" id="{B1CCB219-4B9A-47FF-84AC-60268CE5ECA2}"/>
              </a:ext>
            </a:extLst>
          </p:cNvPr>
          <p:cNvSpPr txBox="1"/>
          <p:nvPr/>
        </p:nvSpPr>
        <p:spPr>
          <a:xfrm>
            <a:off x="174219" y="429745"/>
            <a:ext cx="11719249" cy="1077218"/>
          </a:xfrm>
          <a:prstGeom prst="rect">
            <a:avLst/>
          </a:prstGeom>
          <a:noFill/>
        </p:spPr>
        <p:txBody>
          <a:bodyPr wrap="square" rtlCol="0">
            <a:spAutoFit/>
          </a:bodyPr>
          <a:lstStyle/>
          <a:p>
            <a:pPr algn="ctr"/>
            <a:r>
              <a:rPr lang="en-US" sz="3200" b="1" dirty="0">
                <a:solidFill>
                  <a:schemeClr val="bg1"/>
                </a:solidFill>
                <a:latin typeface="Albertus Medium" panose="020E0602030304020304" pitchFamily="34" charset="0"/>
              </a:rPr>
              <a:t>2019 FAPA Annual Conference &amp; Book Awards Banquet</a:t>
            </a:r>
          </a:p>
          <a:p>
            <a:pPr algn="ctr"/>
            <a:endParaRPr lang="en-US" sz="3200" dirty="0">
              <a:solidFill>
                <a:schemeClr val="bg1"/>
              </a:solidFill>
            </a:endParaRPr>
          </a:p>
        </p:txBody>
      </p:sp>
    </p:spTree>
    <p:extLst>
      <p:ext uri="{BB962C8B-B14F-4D97-AF65-F5344CB8AC3E}">
        <p14:creationId xmlns:p14="http://schemas.microsoft.com/office/powerpoint/2010/main" val="41667774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10792359" y="5957887"/>
            <a:ext cx="676275" cy="657225"/>
          </a:xfrm>
          <a:prstGeom prst="rect">
            <a:avLst/>
          </a:prstGeom>
        </p:spPr>
      </p:pic>
      <p:sp>
        <p:nvSpPr>
          <p:cNvPr id="7" name="Content Placeholder 8"/>
          <p:cNvSpPr txBox="1">
            <a:spLocks/>
          </p:cNvSpPr>
          <p:nvPr/>
        </p:nvSpPr>
        <p:spPr>
          <a:xfrm>
            <a:off x="864066" y="1661020"/>
            <a:ext cx="9806730" cy="4695332"/>
          </a:xfrm>
          <a:prstGeom prst="rect">
            <a:avLst/>
          </a:prstGeom>
        </p:spPr>
        <p:txBody>
          <a:bodyPr/>
          <a:lstStyle/>
          <a:p>
            <a:pPr lvl="1"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000" dirty="0">
                <a:solidFill>
                  <a:prstClr val="black"/>
                </a:solidFill>
                <a:latin typeface="+mj-lt"/>
              </a:rPr>
              <a:t>Trademarks – Brand names and logos.</a:t>
            </a:r>
            <a:endParaRPr lang="en-US" sz="400" dirty="0">
              <a:solidFill>
                <a:prstClr val="black"/>
              </a:solidFill>
              <a:latin typeface="+mj-lt"/>
            </a:endParaRPr>
          </a:p>
          <a:p>
            <a:pPr lvl="1"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200" dirty="0">
                <a:solidFill>
                  <a:prstClr val="black"/>
                </a:solidFill>
                <a:latin typeface="+mj-lt"/>
              </a:rPr>
              <a:t>		- </a:t>
            </a:r>
            <a:r>
              <a:rPr lang="en-US" sz="2000" dirty="0">
                <a:solidFill>
                  <a:prstClr val="black"/>
                </a:solidFill>
                <a:latin typeface="+mj-lt"/>
              </a:rPr>
              <a:t>Important to identify your business, or a book series.</a:t>
            </a:r>
          </a:p>
          <a:p>
            <a:pPr lvl="1"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000" dirty="0">
                <a:solidFill>
                  <a:prstClr val="black"/>
                </a:solidFill>
                <a:latin typeface="+mj-lt"/>
              </a:rPr>
              <a:t>		- Not for a single book, title or film</a:t>
            </a:r>
          </a:p>
          <a:p>
            <a:pPr lvl="1"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endParaRPr lang="en-US" sz="400" dirty="0">
              <a:solidFill>
                <a:prstClr val="black"/>
              </a:solidFill>
              <a:latin typeface="+mj-lt"/>
            </a:endParaRPr>
          </a:p>
          <a:p>
            <a:pPr lvl="1"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000" dirty="0">
                <a:solidFill>
                  <a:prstClr val="black"/>
                </a:solidFill>
                <a:latin typeface="+mj-lt"/>
              </a:rPr>
              <a:t>Copyright – Exists as soon as the work is fixed in a tangible form.</a:t>
            </a:r>
          </a:p>
          <a:p>
            <a:pPr lvl="1"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000" dirty="0">
                <a:solidFill>
                  <a:prstClr val="black"/>
                </a:solidFill>
                <a:latin typeface="+mj-lt"/>
              </a:rPr>
              <a:t>		- Copyright </a:t>
            </a:r>
            <a:r>
              <a:rPr lang="en-US" sz="2000" u="sng" dirty="0">
                <a:solidFill>
                  <a:prstClr val="black"/>
                </a:solidFill>
                <a:latin typeface="+mj-lt"/>
              </a:rPr>
              <a:t>registration</a:t>
            </a:r>
            <a:r>
              <a:rPr lang="en-US" sz="2000" dirty="0">
                <a:solidFill>
                  <a:prstClr val="black"/>
                </a:solidFill>
                <a:latin typeface="+mj-lt"/>
              </a:rPr>
              <a:t> is necessary only as a prerequisite to suit.</a:t>
            </a:r>
          </a:p>
          <a:p>
            <a:pPr lvl="1"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endParaRPr lang="en-US" sz="800" dirty="0">
              <a:solidFill>
                <a:prstClr val="black"/>
              </a:solidFill>
              <a:latin typeface="+mj-lt"/>
            </a:endParaRPr>
          </a:p>
          <a:p>
            <a:pPr lvl="1"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000" dirty="0">
                <a:solidFill>
                  <a:prstClr val="black"/>
                </a:solidFill>
                <a:latin typeface="+mj-lt"/>
              </a:rPr>
              <a:t>All works should contain a copyright </a:t>
            </a:r>
            <a:r>
              <a:rPr lang="en-US" sz="2000" u="sng" dirty="0">
                <a:solidFill>
                  <a:prstClr val="black"/>
                </a:solidFill>
                <a:latin typeface="+mj-lt"/>
              </a:rPr>
              <a:t>notice</a:t>
            </a:r>
            <a:r>
              <a:rPr lang="en-US" sz="2000" dirty="0">
                <a:solidFill>
                  <a:prstClr val="black"/>
                </a:solidFill>
                <a:latin typeface="+mj-lt"/>
              </a:rPr>
              <a:t>, weather or not the copyright is registered.</a:t>
            </a:r>
          </a:p>
          <a:p>
            <a:pPr lvl="1"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endParaRPr lang="en-US" sz="800" dirty="0">
              <a:latin typeface="+mj-lt"/>
            </a:endParaRPr>
          </a:p>
          <a:p>
            <a:pPr defTabSz="685800">
              <a:spcBef>
                <a:spcPts val="588"/>
              </a:spcBef>
              <a:buClr>
                <a:srgbClr val="D34817"/>
              </a:buClr>
              <a:buSzPct val="85000"/>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r>
              <a:rPr lang="en-US" sz="2000" dirty="0">
                <a:latin typeface="+mj-lt"/>
              </a:rPr>
              <a:t>	   </a:t>
            </a:r>
            <a:r>
              <a:rPr lang="en-US" sz="2000" dirty="0">
                <a:solidFill>
                  <a:prstClr val="black"/>
                </a:solidFill>
                <a:latin typeface="+mj-lt"/>
              </a:rPr>
              <a:t>Copyright protects new expression as well as the selection and arrangement of 			   works that may be owned by others, or in the public domain.</a:t>
            </a:r>
          </a:p>
          <a:p>
            <a:pPr marL="271463" indent="-271463" defTabSz="685800">
              <a:spcBef>
                <a:spcPts val="588"/>
              </a:spcBef>
              <a:buClr>
                <a:srgbClr val="D34817"/>
              </a:buClr>
              <a:buSzPct val="85000"/>
              <a:buFont typeface="Wingdings 2" charset="2"/>
              <a:buChar char=""/>
              <a:tabLst>
                <a:tab pos="271463" algn="l"/>
                <a:tab pos="728663" algn="l"/>
                <a:tab pos="1185863" algn="l"/>
                <a:tab pos="1643063" algn="l"/>
                <a:tab pos="2100263" algn="l"/>
                <a:tab pos="2557463" algn="l"/>
                <a:tab pos="3014663" algn="l"/>
                <a:tab pos="3471863" algn="l"/>
                <a:tab pos="3929063" algn="l"/>
                <a:tab pos="4386263" algn="l"/>
                <a:tab pos="4843463" algn="l"/>
                <a:tab pos="5300663" algn="l"/>
                <a:tab pos="5757863" algn="l"/>
                <a:tab pos="6215063" algn="l"/>
                <a:tab pos="6672263" algn="l"/>
                <a:tab pos="7129463" algn="l"/>
                <a:tab pos="7586663" algn="l"/>
                <a:tab pos="8043863" algn="l"/>
                <a:tab pos="8501063" algn="l"/>
                <a:tab pos="8958263" algn="l"/>
                <a:tab pos="9415463" algn="l"/>
              </a:tabLst>
              <a:defRPr/>
            </a:pPr>
            <a:endParaRPr lang="en-US" sz="2800" dirty="0">
              <a:latin typeface="+mj-lt"/>
            </a:endParaRPr>
          </a:p>
        </p:txBody>
      </p:sp>
      <p:sp>
        <p:nvSpPr>
          <p:cNvPr id="5" name="Slide Number Placeholder 4"/>
          <p:cNvSpPr>
            <a:spLocks noGrp="1"/>
          </p:cNvSpPr>
          <p:nvPr>
            <p:ph type="sldNum" sz="quarter" idx="12"/>
          </p:nvPr>
        </p:nvSpPr>
        <p:spPr>
          <a:xfrm>
            <a:off x="10478290" y="6173789"/>
            <a:ext cx="385011" cy="365125"/>
          </a:xfrm>
        </p:spPr>
        <p:txBody>
          <a:bodyPr/>
          <a:lstStyle/>
          <a:p>
            <a:fld id="{2FE850C8-660F-9B45-ACEE-E3C9DF47ECD3}" type="slidenum">
              <a:rPr lang="en-US" b="1" smtClean="0"/>
              <a:pPr/>
              <a:t>9</a:t>
            </a:fld>
            <a:endParaRPr lang="en-US" b="1" dirty="0"/>
          </a:p>
        </p:txBody>
      </p:sp>
      <p:sp>
        <p:nvSpPr>
          <p:cNvPr id="10" name="Title 1"/>
          <p:cNvSpPr txBox="1">
            <a:spLocks/>
          </p:cNvSpPr>
          <p:nvPr/>
        </p:nvSpPr>
        <p:spPr>
          <a:xfrm>
            <a:off x="1843943" y="377103"/>
            <a:ext cx="8230333" cy="1089870"/>
          </a:xfrm>
          <a:prstGeom prst="rect">
            <a:avLst/>
          </a:prstGeom>
          <a:ln>
            <a:miter lim="800000"/>
          </a:ln>
        </p:spPr>
        <p:txBody>
          <a:bodyPr lIns="91440" tIns="45720" rIns="91440" bIns="45720">
            <a:normAutofit fontScale="97500"/>
          </a:bodyPr>
          <a:lstStyle/>
          <a:p>
            <a:pPr algn="ctr" defTabSz="685800">
              <a:lnSpc>
                <a:spcPct val="90000"/>
              </a:lnSpc>
              <a:spcBef>
                <a:spcPct val="0"/>
              </a:spcBef>
              <a:defRPr/>
            </a:pPr>
            <a:r>
              <a:rPr lang="en-US" sz="3500" b="1" i="1" dirty="0">
                <a:solidFill>
                  <a:schemeClr val="bg1"/>
                </a:solidFill>
                <a:latin typeface="Arial" charset="0"/>
                <a:ea typeface="Arial" charset="0"/>
                <a:cs typeface="Arial" charset="0"/>
              </a:rPr>
              <a:t> </a:t>
            </a:r>
          </a:p>
        </p:txBody>
      </p:sp>
      <p:sp>
        <p:nvSpPr>
          <p:cNvPr id="6" name="TextBox 5">
            <a:extLst>
              <a:ext uri="{FF2B5EF4-FFF2-40B4-BE49-F238E27FC236}">
                <a16:creationId xmlns:a16="http://schemas.microsoft.com/office/drawing/2014/main" id="{787D1768-94D9-448F-9BDF-FBBADF8E0BD9}"/>
              </a:ext>
            </a:extLst>
          </p:cNvPr>
          <p:cNvSpPr txBox="1"/>
          <p:nvPr/>
        </p:nvSpPr>
        <p:spPr>
          <a:xfrm>
            <a:off x="174219" y="429745"/>
            <a:ext cx="11719249" cy="1077218"/>
          </a:xfrm>
          <a:prstGeom prst="rect">
            <a:avLst/>
          </a:prstGeom>
          <a:noFill/>
        </p:spPr>
        <p:txBody>
          <a:bodyPr wrap="square" rtlCol="0">
            <a:spAutoFit/>
          </a:bodyPr>
          <a:lstStyle/>
          <a:p>
            <a:pPr algn="ctr"/>
            <a:r>
              <a:rPr lang="en-US" sz="3200" b="1" dirty="0">
                <a:solidFill>
                  <a:schemeClr val="bg1"/>
                </a:solidFill>
                <a:latin typeface="Albertus Medium" panose="020E0602030304020304" pitchFamily="34" charset="0"/>
              </a:rPr>
              <a:t>2019 FAPA Annual Conference &amp; Book Awards Banquet</a:t>
            </a:r>
          </a:p>
          <a:p>
            <a:pPr algn="ctr"/>
            <a:endParaRPr lang="en-US" sz="3200" dirty="0">
              <a:solidFill>
                <a:schemeClr val="bg1"/>
              </a:solidFill>
            </a:endParaRPr>
          </a:p>
        </p:txBody>
      </p:sp>
    </p:spTree>
    <p:extLst>
      <p:ext uri="{BB962C8B-B14F-4D97-AF65-F5344CB8AC3E}">
        <p14:creationId xmlns:p14="http://schemas.microsoft.com/office/powerpoint/2010/main" val="7885597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1">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15605-ADDG Firm PowerPoint Template" id="{E83EB337-2F6A-3247-BC7F-97D0AF0DE1A4}" vid="{158FB6A0-370C-9649-A204-3DB2A8161172}"/>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463</TotalTime>
  <Words>1121</Words>
  <Application>Microsoft Office PowerPoint</Application>
  <PresentationFormat>Widescreen</PresentationFormat>
  <Paragraphs>305</Paragraphs>
  <Slides>23</Slides>
  <Notes>14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23</vt:i4>
      </vt:variant>
    </vt:vector>
  </HeadingPairs>
  <TitlesOfParts>
    <vt:vector size="30" baseType="lpstr">
      <vt:lpstr>Albertus Medium</vt:lpstr>
      <vt:lpstr>Arial</vt:lpstr>
      <vt:lpstr>Calibri</vt:lpstr>
      <vt:lpstr>Georgia</vt:lpstr>
      <vt:lpstr>Wingdings 2</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Rene Kolch</dc:creator>
  <cp:lastModifiedBy>Rene Kolch</cp:lastModifiedBy>
  <cp:revision>42</cp:revision>
  <cp:lastPrinted>2019-08-02T21:57:47Z</cp:lastPrinted>
  <dcterms:created xsi:type="dcterms:W3CDTF">2019-08-02T14:20:57Z</dcterms:created>
  <dcterms:modified xsi:type="dcterms:W3CDTF">2019-08-02T22:27:29Z</dcterms:modified>
</cp:coreProperties>
</file>