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notesMasterIdLst>
    <p:notesMasterId r:id="rId35"/>
  </p:notesMasterIdLst>
  <p:sldIdLst>
    <p:sldId id="256" r:id="rId2"/>
    <p:sldId id="257" r:id="rId3"/>
    <p:sldId id="259" r:id="rId4"/>
    <p:sldId id="258" r:id="rId5"/>
    <p:sldId id="261" r:id="rId6"/>
    <p:sldId id="280" r:id="rId7"/>
    <p:sldId id="281" r:id="rId8"/>
    <p:sldId id="262" r:id="rId9"/>
    <p:sldId id="282" r:id="rId10"/>
    <p:sldId id="263" r:id="rId11"/>
    <p:sldId id="260" r:id="rId12"/>
    <p:sldId id="264" r:id="rId13"/>
    <p:sldId id="265" r:id="rId14"/>
    <p:sldId id="266" r:id="rId15"/>
    <p:sldId id="268" r:id="rId16"/>
    <p:sldId id="278" r:id="rId17"/>
    <p:sldId id="279" r:id="rId18"/>
    <p:sldId id="267" r:id="rId19"/>
    <p:sldId id="269" r:id="rId20"/>
    <p:sldId id="270" r:id="rId21"/>
    <p:sldId id="271" r:id="rId22"/>
    <p:sldId id="272" r:id="rId23"/>
    <p:sldId id="273" r:id="rId24"/>
    <p:sldId id="275" r:id="rId25"/>
    <p:sldId id="276" r:id="rId26"/>
    <p:sldId id="274" r:id="rId27"/>
    <p:sldId id="277" r:id="rId28"/>
    <p:sldId id="283" r:id="rId29"/>
    <p:sldId id="284" r:id="rId30"/>
    <p:sldId id="285" r:id="rId31"/>
    <p:sldId id="286" r:id="rId32"/>
    <p:sldId id="287" r:id="rId33"/>
    <p:sldId id="288"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493D"/>
    <a:srgbClr val="9A267C"/>
    <a:srgbClr val="B2250E"/>
    <a:srgbClr val="9F3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81"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B2DE4-A87C-4935-926E-775C5BAFDD3E}" type="datetimeFigureOut">
              <a:rPr lang="en-US" smtClean="0"/>
              <a:t>10/11/2017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EAD6DAF-D556-43AC-9835-339951274AD3}" type="slidenum">
              <a:rPr lang="en-US" smtClean="0"/>
              <a:t>‹#›</a:t>
            </a:fld>
            <a:endParaRPr lang="en-US"/>
          </a:p>
        </p:txBody>
      </p:sp>
    </p:spTree>
    <p:extLst>
      <p:ext uri="{BB962C8B-B14F-4D97-AF65-F5344CB8AC3E}">
        <p14:creationId xmlns:p14="http://schemas.microsoft.com/office/powerpoint/2010/main" val="288630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D6DAF-D556-43AC-9835-339951274AD3}" type="slidenum">
              <a:rPr lang="en-US" smtClean="0"/>
              <a:t>5</a:t>
            </a:fld>
            <a:endParaRPr lang="en-US"/>
          </a:p>
        </p:txBody>
      </p:sp>
    </p:spTree>
    <p:extLst>
      <p:ext uri="{BB962C8B-B14F-4D97-AF65-F5344CB8AC3E}">
        <p14:creationId xmlns:p14="http://schemas.microsoft.com/office/powerpoint/2010/main" val="115026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711F-BAD2-4DF7-9F41-9044AF5D4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84397-AE53-4591-A616-934055221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2CAEF-04C6-479E-9C2B-43A8E57809EB}"/>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5" name="Footer Placeholder 4">
            <a:extLst>
              <a:ext uri="{FF2B5EF4-FFF2-40B4-BE49-F238E27FC236}">
                <a16:creationId xmlns:a16="http://schemas.microsoft.com/office/drawing/2014/main" id="{7BE3A283-4D5E-4CDF-8CF6-FEE2BF683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F588E-0AB0-47A6-AC56-5FFF286ACD55}"/>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151563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BFC7-F6DE-4D2B-BAF9-8591A18A19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6BB9DA-004B-446C-B193-7E48018CB0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BE0DE-6624-4FCC-A621-12CAFD0078FE}"/>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5" name="Footer Placeholder 4">
            <a:extLst>
              <a:ext uri="{FF2B5EF4-FFF2-40B4-BE49-F238E27FC236}">
                <a16:creationId xmlns:a16="http://schemas.microsoft.com/office/drawing/2014/main" id="{94512043-5AE6-4FFC-AF20-F8B22C457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D225D-812E-469B-908B-BFF8B5FD2BCB}"/>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377413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48BEB0-7A8D-40B1-96B4-7342BBFB8B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968D4E-817D-40A0-BFFF-CE44E6EF7D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FA0F9-DFD3-4F11-8CDA-9049CCC1795B}"/>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5" name="Footer Placeholder 4">
            <a:extLst>
              <a:ext uri="{FF2B5EF4-FFF2-40B4-BE49-F238E27FC236}">
                <a16:creationId xmlns:a16="http://schemas.microsoft.com/office/drawing/2014/main" id="{F8A5518C-4BB2-491E-A3BA-B16FEC057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009AB-78F8-4F3A-9C1B-0B3117F57429}"/>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168010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2C93-7148-44D2-8808-7F65D3BD5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E212B-3998-4166-A85A-D21B5EACF4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2B6F2-BB4E-4949-AC64-AE48C050A4FF}"/>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5" name="Footer Placeholder 4">
            <a:extLst>
              <a:ext uri="{FF2B5EF4-FFF2-40B4-BE49-F238E27FC236}">
                <a16:creationId xmlns:a16="http://schemas.microsoft.com/office/drawing/2014/main" id="{CF0CDDC4-D67A-4A85-B1EC-B3F64528D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B144C-9228-4D68-B63E-566573FB43B6}"/>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259763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01B5-4544-4A46-BA42-B39869A20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037670-63C6-4679-9938-020A3C59B8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7A5D2E-37E9-4327-AEA9-BB65FD705AE4}"/>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5" name="Footer Placeholder 4">
            <a:extLst>
              <a:ext uri="{FF2B5EF4-FFF2-40B4-BE49-F238E27FC236}">
                <a16:creationId xmlns:a16="http://schemas.microsoft.com/office/drawing/2014/main" id="{D2F533D4-A7C0-4A93-8674-9FA682326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73CBB-5C58-4D41-8B3A-54B0376A2F61}"/>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29871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2D00-E456-4307-8F0B-F8C24EC301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5FA8A1-3B76-4D51-9E9C-3479114781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3C8B09-7ACE-4D1F-A1A8-B4E3703760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D0E0EB-A209-44EF-A2AE-E54E1A9280A8}"/>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6" name="Footer Placeholder 5">
            <a:extLst>
              <a:ext uri="{FF2B5EF4-FFF2-40B4-BE49-F238E27FC236}">
                <a16:creationId xmlns:a16="http://schemas.microsoft.com/office/drawing/2014/main" id="{E6CBD5B9-18B5-4D60-81B0-1E79654B2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EA621-C0AD-4304-BCFA-4CBA2566B03A}"/>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38347926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9510-22C0-4B7E-992D-BAD04771A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904A61-BEF7-4FFB-A737-07E6D1CD4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FFF2BC-41A7-429E-838E-530980A7A4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DAA47-A727-4557-B6D0-4749287F9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00D889-56C0-48C2-B36B-D244BF8F5B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DD98A6-7DDB-4A6C-B2FD-D23BD4B58893}"/>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8" name="Footer Placeholder 7">
            <a:extLst>
              <a:ext uri="{FF2B5EF4-FFF2-40B4-BE49-F238E27FC236}">
                <a16:creationId xmlns:a16="http://schemas.microsoft.com/office/drawing/2014/main" id="{C28471BA-804E-4A1F-A98D-AD9E607556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34EA23-4510-4D0E-B562-DD4062C6A96D}"/>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2363921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98F7-AB52-4299-A4B9-ECEFFE70C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804801-6FEA-4666-8A30-3C33B56A9330}"/>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4" name="Footer Placeholder 3">
            <a:extLst>
              <a:ext uri="{FF2B5EF4-FFF2-40B4-BE49-F238E27FC236}">
                <a16:creationId xmlns:a16="http://schemas.microsoft.com/office/drawing/2014/main" id="{BDE10163-80E4-4E24-A4CC-9C9C96E49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0DA59-5AE8-4662-8FC5-BD8BD60BEB7F}"/>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33944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CC3C9D-0AD1-4C7E-98E5-B1C9E37E44F8}"/>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3" name="Footer Placeholder 2">
            <a:extLst>
              <a:ext uri="{FF2B5EF4-FFF2-40B4-BE49-F238E27FC236}">
                <a16:creationId xmlns:a16="http://schemas.microsoft.com/office/drawing/2014/main" id="{D3A79F0B-FC9B-4D69-B894-8F6B3EC7A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76960-DF4E-4E83-BE2C-3F449687752B}"/>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256305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EA76-45D7-46FD-84FE-5430898E8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5CD71-8BE2-49DF-B208-C820020E4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2F29A7-ECB2-4E9A-AA26-AF1912BEB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C258D3-2EF6-40B4-957D-9881003A2E49}"/>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6" name="Footer Placeholder 5">
            <a:extLst>
              <a:ext uri="{FF2B5EF4-FFF2-40B4-BE49-F238E27FC236}">
                <a16:creationId xmlns:a16="http://schemas.microsoft.com/office/drawing/2014/main" id="{A66B103D-9D31-4BCB-9D6B-5899B662D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B8C2D-71A4-4B53-BE36-2B9137D9CEC3}"/>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24632243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D8064-F0D8-4BB8-B9A1-44FD833CA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7B0656-340E-46C8-88AD-C0CAF27BD0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CAB302-50C3-467C-801C-3411EFF57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B9ED9E-2EBA-411F-B730-66A7B3C8ECE2}"/>
              </a:ext>
            </a:extLst>
          </p:cNvPr>
          <p:cNvSpPr>
            <a:spLocks noGrp="1"/>
          </p:cNvSpPr>
          <p:nvPr>
            <p:ph type="dt" sz="half" idx="10"/>
          </p:nvPr>
        </p:nvSpPr>
        <p:spPr/>
        <p:txBody>
          <a:bodyPr/>
          <a:lstStyle/>
          <a:p>
            <a:fld id="{29D22E48-122B-44BB-918B-47D03602D23E}" type="datetimeFigureOut">
              <a:rPr lang="en-US" smtClean="0"/>
              <a:t>10/11/2017</a:t>
            </a:fld>
            <a:endParaRPr lang="en-US"/>
          </a:p>
        </p:txBody>
      </p:sp>
      <p:sp>
        <p:nvSpPr>
          <p:cNvPr id="6" name="Footer Placeholder 5">
            <a:extLst>
              <a:ext uri="{FF2B5EF4-FFF2-40B4-BE49-F238E27FC236}">
                <a16:creationId xmlns:a16="http://schemas.microsoft.com/office/drawing/2014/main" id="{E6F05B09-0E49-4689-ACB8-635529BCD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BD306-A4BA-4A75-8D98-870A7ACDF325}"/>
              </a:ext>
            </a:extLst>
          </p:cNvPr>
          <p:cNvSpPr>
            <a:spLocks noGrp="1"/>
          </p:cNvSpPr>
          <p:nvPr>
            <p:ph type="sldNum" sz="quarter" idx="12"/>
          </p:nvPr>
        </p:nvSpPr>
        <p:spPr/>
        <p:txBody>
          <a:bodyPr/>
          <a:lstStyle/>
          <a:p>
            <a:fld id="{ABE968E0-E820-4B0B-ABAE-2A9947741D98}" type="slidenum">
              <a:rPr lang="en-US" smtClean="0"/>
              <a:t>‹#›</a:t>
            </a:fld>
            <a:endParaRPr lang="en-US"/>
          </a:p>
        </p:txBody>
      </p:sp>
    </p:spTree>
    <p:extLst>
      <p:ext uri="{BB962C8B-B14F-4D97-AF65-F5344CB8AC3E}">
        <p14:creationId xmlns:p14="http://schemas.microsoft.com/office/powerpoint/2010/main" val="65246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83B5D5-A5B9-44EC-B910-ECF55A845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68B40-5F31-4618-B6F4-8DB7CCB6A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4E8CE-8A80-4B02-B552-86B3C53A9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22E48-122B-44BB-918B-47D03602D23E}" type="datetimeFigureOut">
              <a:rPr lang="en-US" smtClean="0"/>
              <a:t>10/11/2017</a:t>
            </a:fld>
            <a:endParaRPr lang="en-US"/>
          </a:p>
        </p:txBody>
      </p:sp>
      <p:sp>
        <p:nvSpPr>
          <p:cNvPr id="5" name="Footer Placeholder 4">
            <a:extLst>
              <a:ext uri="{FF2B5EF4-FFF2-40B4-BE49-F238E27FC236}">
                <a16:creationId xmlns:a16="http://schemas.microsoft.com/office/drawing/2014/main" id="{1C6648E6-2ABC-4568-B0E9-F8C1434B5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641427-A889-47B3-AB63-3780CF278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968E0-E820-4B0B-ABAE-2A9947741D98}" type="slidenum">
              <a:rPr lang="en-US" smtClean="0"/>
              <a:t>‹#›</a:t>
            </a:fld>
            <a:endParaRPr lang="en-US"/>
          </a:p>
        </p:txBody>
      </p:sp>
    </p:spTree>
    <p:extLst>
      <p:ext uri="{BB962C8B-B14F-4D97-AF65-F5344CB8AC3E}">
        <p14:creationId xmlns:p14="http://schemas.microsoft.com/office/powerpoint/2010/main" val="169928659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source=images&amp;cd=&amp;cad=rja&amp;uact=8&amp;ved=0ahUKEwiJ_N2XiuXWAhXKdSYKHQUZD6wQjRwIBw&amp;url=http://flavorwire.com/381590/10-famous-writers-on-how-to-drink&amp;psig=AOvVaw3Bk7HlJYaxIesoekcU2sWA&amp;ust=1507691284888258"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source=images&amp;cd=&amp;cad=rja&amp;uact=8&amp;ved=0ahUKEwi88PCZsODWAhXo64MKHYcSD-4QjRwIBw&amp;url=http://mentalfloss.com/article/20053/notable-bathtubs-history&amp;psig=AOvVaw160-jgFXeD98CaS8W9OB2r&amp;ust=1507529769652326"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supreme.justia.com/cases/federal/us/107/192/case.html#200" TargetMode="External"/><Relationship Id="rId2" Type="http://schemas.openxmlformats.org/officeDocument/2006/relationships/hyperlink" Target="https://supreme.justia.com/cases/federal/us/107/192/case.ht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supreme.justia.com/cases/federal/us/314/84/case.html"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8.png"/><Relationship Id="rId4" Type="http://schemas.openxmlformats.org/officeDocument/2006/relationships/image" Target="../media/image13.jpg"/><Relationship Id="rId9" Type="http://schemas.openxmlformats.org/officeDocument/2006/relationships/hyperlink" Target="http://www.google.com/url?sa=i&amp;rct=j&amp;q=&amp;esrc=s&amp;source=images&amp;cd=&amp;cad=rja&amp;uact=8&amp;ved=0ahUKEwjo_buWleDWAhUMKCYKHV_VARgQjRwIBw&amp;url=http://www.businessinsider.com/electric-automobile-history-2015-12&amp;psig=AOvVaw2l9c5GbbnhgjUel-J_0R7c&amp;ust=15075223578301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60D3-3E8B-4502-9723-7FC2508EB1E4}"/>
              </a:ext>
            </a:extLst>
          </p:cNvPr>
          <p:cNvSpPr>
            <a:spLocks noGrp="1"/>
          </p:cNvSpPr>
          <p:nvPr>
            <p:ph type="ctrTitle"/>
          </p:nvPr>
        </p:nvSpPr>
        <p:spPr>
          <a:xfrm>
            <a:off x="1422400" y="279401"/>
            <a:ext cx="9144000" cy="2257612"/>
          </a:xfrm>
        </p:spPr>
        <p:txBody>
          <a:bodyPr>
            <a:normAutofit/>
          </a:bodyPr>
          <a:lstStyle/>
          <a:p>
            <a:r>
              <a:rPr lang="en-US" sz="3600" b="1" dirty="0"/>
              <a:t>WHAT THE TASER, INVENTOR TOM SWIFT, THE JOURNALIST H.L. MENCKEN AND SUPREME COURT JUSTICE WILLIAM O. DOUGLAS HAVE IN COMMON</a:t>
            </a:r>
          </a:p>
        </p:txBody>
      </p:sp>
      <p:pic>
        <p:nvPicPr>
          <p:cNvPr id="7" name="Picture 6">
            <a:extLst>
              <a:ext uri="{FF2B5EF4-FFF2-40B4-BE49-F238E27FC236}">
                <a16:creationId xmlns:a16="http://schemas.microsoft.com/office/drawing/2014/main" id="{14DC20F9-6A5E-4D6D-88BF-1FC18F2AB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29" y="2687252"/>
            <a:ext cx="2714625" cy="4048125"/>
          </a:xfrm>
          <a:prstGeom prst="rect">
            <a:avLst/>
          </a:prstGeom>
        </p:spPr>
      </p:pic>
      <p:pic>
        <p:nvPicPr>
          <p:cNvPr id="9" name="Picture 8">
            <a:extLst>
              <a:ext uri="{FF2B5EF4-FFF2-40B4-BE49-F238E27FC236}">
                <a16:creationId xmlns:a16="http://schemas.microsoft.com/office/drawing/2014/main" id="{E5E1119B-75BC-4F6B-AF26-6149C74E0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454" y="2687252"/>
            <a:ext cx="2534126" cy="4048125"/>
          </a:xfrm>
          <a:prstGeom prst="rect">
            <a:avLst/>
          </a:prstGeom>
        </p:spPr>
      </p:pic>
      <p:pic>
        <p:nvPicPr>
          <p:cNvPr id="12" name="Picture 11">
            <a:extLst>
              <a:ext uri="{FF2B5EF4-FFF2-40B4-BE49-F238E27FC236}">
                <a16:creationId xmlns:a16="http://schemas.microsoft.com/office/drawing/2014/main" id="{4B3A0C18-3432-4288-948F-149673945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580" y="2687253"/>
            <a:ext cx="2595992" cy="4048125"/>
          </a:xfrm>
          <a:prstGeom prst="rect">
            <a:avLst/>
          </a:prstGeom>
        </p:spPr>
      </p:pic>
      <p:pic>
        <p:nvPicPr>
          <p:cNvPr id="4" name="Picture 3">
            <a:extLst>
              <a:ext uri="{FF2B5EF4-FFF2-40B4-BE49-F238E27FC236}">
                <a16:creationId xmlns:a16="http://schemas.microsoft.com/office/drawing/2014/main" id="{EAE60850-28FB-4F1D-9CFF-C07DBC5085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572" y="2687254"/>
            <a:ext cx="2766219" cy="4048125"/>
          </a:xfrm>
          <a:prstGeom prst="rect">
            <a:avLst/>
          </a:prstGeom>
        </p:spPr>
      </p:pic>
    </p:spTree>
    <p:extLst>
      <p:ext uri="{BB962C8B-B14F-4D97-AF65-F5344CB8AC3E}">
        <p14:creationId xmlns:p14="http://schemas.microsoft.com/office/powerpoint/2010/main" val="683234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248E49-CEC3-4394-A8A1-99B7F0369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2654300" cy="2654300"/>
          </a:xfrm>
          <a:prstGeom prst="rect">
            <a:avLst/>
          </a:prstGeom>
        </p:spPr>
      </p:pic>
      <p:pic>
        <p:nvPicPr>
          <p:cNvPr id="5" name="Picture 4">
            <a:extLst>
              <a:ext uri="{FF2B5EF4-FFF2-40B4-BE49-F238E27FC236}">
                <a16:creationId xmlns:a16="http://schemas.microsoft.com/office/drawing/2014/main" id="{DDB6DF9F-DE6A-4FB3-A556-14BED854A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399" y="152400"/>
            <a:ext cx="4128151" cy="2716770"/>
          </a:xfrm>
          <a:prstGeom prst="rect">
            <a:avLst/>
          </a:prstGeom>
        </p:spPr>
      </p:pic>
      <p:pic>
        <p:nvPicPr>
          <p:cNvPr id="7" name="Picture 6">
            <a:extLst>
              <a:ext uri="{FF2B5EF4-FFF2-40B4-BE49-F238E27FC236}">
                <a16:creationId xmlns:a16="http://schemas.microsoft.com/office/drawing/2014/main" id="{C7EF55C0-D552-4C80-A0A4-D7CE04B67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049" y="152400"/>
            <a:ext cx="4656667" cy="3492500"/>
          </a:xfrm>
          <a:prstGeom prst="rect">
            <a:avLst/>
          </a:prstGeom>
        </p:spPr>
      </p:pic>
      <p:pic>
        <p:nvPicPr>
          <p:cNvPr id="9" name="Picture 8">
            <a:extLst>
              <a:ext uri="{FF2B5EF4-FFF2-40B4-BE49-F238E27FC236}">
                <a16:creationId xmlns:a16="http://schemas.microsoft.com/office/drawing/2014/main" id="{FEF0A831-020B-4774-9A88-9EC2EEFF1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412699"/>
            <a:ext cx="6282111" cy="3000801"/>
          </a:xfrm>
          <a:prstGeom prst="rect">
            <a:avLst/>
          </a:prstGeom>
        </p:spPr>
      </p:pic>
      <p:pic>
        <p:nvPicPr>
          <p:cNvPr id="11" name="Picture 10">
            <a:extLst>
              <a:ext uri="{FF2B5EF4-FFF2-40B4-BE49-F238E27FC236}">
                <a16:creationId xmlns:a16="http://schemas.microsoft.com/office/drawing/2014/main" id="{6462E47A-9A71-49A3-8FF7-97789705F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1550" y="3822423"/>
            <a:ext cx="4291950" cy="2923774"/>
          </a:xfrm>
          <a:prstGeom prst="rect">
            <a:avLst/>
          </a:prstGeom>
        </p:spPr>
      </p:pic>
    </p:spTree>
    <p:extLst>
      <p:ext uri="{BB962C8B-B14F-4D97-AF65-F5344CB8AC3E}">
        <p14:creationId xmlns:p14="http://schemas.microsoft.com/office/powerpoint/2010/main" val="110180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8464CA-EC16-44C3-AFB4-9BAECED84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499" y="468565"/>
            <a:ext cx="8634841" cy="6008435"/>
          </a:xfrm>
          <a:prstGeom prst="rect">
            <a:avLst/>
          </a:prstGeom>
        </p:spPr>
      </p:pic>
    </p:spTree>
    <p:extLst>
      <p:ext uri="{BB962C8B-B14F-4D97-AF65-F5344CB8AC3E}">
        <p14:creationId xmlns:p14="http://schemas.microsoft.com/office/powerpoint/2010/main" val="116711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5878B7-9C8E-4190-8E8F-5CED9092DB82}"/>
              </a:ext>
            </a:extLst>
          </p:cNvPr>
          <p:cNvSpPr>
            <a:spLocks noGrp="1"/>
          </p:cNvSpPr>
          <p:nvPr>
            <p:ph sz="half" idx="2"/>
          </p:nvPr>
        </p:nvSpPr>
        <p:spPr>
          <a:xfrm>
            <a:off x="6019800" y="106017"/>
            <a:ext cx="6172200" cy="6751982"/>
          </a:xfrm>
          <a:solidFill>
            <a:schemeClr val="accent5">
              <a:lumMod val="40000"/>
              <a:lumOff val="60000"/>
            </a:schemeClr>
          </a:solidFill>
        </p:spPr>
        <p:txBody>
          <a:bodyPr/>
          <a:lstStyle/>
          <a:p>
            <a:r>
              <a:rPr lang="en-US" dirty="0"/>
              <a:t>TOM SWIFT INVENTS THE FAX  MACHINE IN 1914</a:t>
            </a:r>
          </a:p>
          <a:p>
            <a:r>
              <a:rPr lang="en-US" dirty="0"/>
              <a:t>TOM SWIFT REPRESENTS THE COMING OF AGE OF A YOUNG AMERICA AS THE WORLD’S HOTBED OF INVENTORS</a:t>
            </a:r>
          </a:p>
          <a:p>
            <a:r>
              <a:rPr lang="en-US" dirty="0"/>
              <a:t>MANY PATENT INTERFERENCES</a:t>
            </a:r>
          </a:p>
          <a:p>
            <a:r>
              <a:rPr lang="en-US" dirty="0"/>
              <a:t>THE RIGHTS OF INVENTORS – A PRIVATE RIGHT AND TOM SWIFT PROTECTS HIS INVENTIONS FROM THOSE EVIL MEN THAT WOULD INFRINGE OR STEAL HIS INVENTIONS</a:t>
            </a:r>
          </a:p>
          <a:p>
            <a:r>
              <a:rPr lang="en-US" dirty="0"/>
              <a:t>WORLD WAR I STARTS</a:t>
            </a:r>
          </a:p>
          <a:p>
            <a:r>
              <a:rPr lang="en-US" dirty="0"/>
              <a:t>LIFE MAGAZINE MAY 1964 50 YEAR WWI HISTORY ARTICLE</a:t>
            </a:r>
          </a:p>
          <a:p>
            <a:endParaRPr lang="en-US" dirty="0"/>
          </a:p>
          <a:p>
            <a:endParaRPr lang="en-US" dirty="0"/>
          </a:p>
        </p:txBody>
      </p:sp>
      <p:pic>
        <p:nvPicPr>
          <p:cNvPr id="7" name="Content Placeholder 6">
            <a:extLst>
              <a:ext uri="{FF2B5EF4-FFF2-40B4-BE49-F238E27FC236}">
                <a16:creationId xmlns:a16="http://schemas.microsoft.com/office/drawing/2014/main" id="{E058E08A-2C9C-42C7-9A57-FC6938A8ED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2366" y="25873"/>
            <a:ext cx="4561332" cy="6832125"/>
          </a:xfrm>
        </p:spPr>
      </p:pic>
    </p:spTree>
    <p:extLst>
      <p:ext uri="{BB962C8B-B14F-4D97-AF65-F5344CB8AC3E}">
        <p14:creationId xmlns:p14="http://schemas.microsoft.com/office/powerpoint/2010/main" val="207671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64F204-8D50-4460-86A2-862AE3955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3" y="23323"/>
            <a:ext cx="10986052" cy="6834677"/>
          </a:xfrm>
          <a:prstGeom prst="rect">
            <a:avLst/>
          </a:prstGeom>
        </p:spPr>
      </p:pic>
    </p:spTree>
    <p:extLst>
      <p:ext uri="{BB962C8B-B14F-4D97-AF65-F5344CB8AC3E}">
        <p14:creationId xmlns:p14="http://schemas.microsoft.com/office/powerpoint/2010/main" val="64975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9678D85-755B-414D-8554-9F9AE0581004}"/>
              </a:ext>
            </a:extLst>
          </p:cNvPr>
          <p:cNvSpPr>
            <a:spLocks noGrp="1"/>
          </p:cNvSpPr>
          <p:nvPr>
            <p:ph sz="half" idx="2"/>
          </p:nvPr>
        </p:nvSpPr>
        <p:spPr>
          <a:xfrm>
            <a:off x="5247861" y="0"/>
            <a:ext cx="6944139" cy="6665843"/>
          </a:xfrm>
        </p:spPr>
        <p:txBody>
          <a:bodyPr>
            <a:normAutofit fontScale="62500" lnSpcReduction="20000"/>
          </a:bodyPr>
          <a:lstStyle/>
          <a:p>
            <a:r>
              <a:rPr lang="en-US" sz="4000" b="1" i="1" dirty="0"/>
              <a:t>OR “Doing His Bit for Uncle Sam”</a:t>
            </a:r>
          </a:p>
          <a:p>
            <a:endParaRPr lang="en-US" sz="4000" b="1" i="1" dirty="0"/>
          </a:p>
          <a:p>
            <a:r>
              <a:rPr lang="en-US" dirty="0"/>
              <a:t>As Wiki Notes:</a:t>
            </a:r>
          </a:p>
          <a:p>
            <a:endParaRPr lang="en-US" dirty="0"/>
          </a:p>
          <a:p>
            <a:pPr marL="0" indent="0">
              <a:buNone/>
            </a:pPr>
            <a:r>
              <a:rPr lang="en-US" i="1" dirty="0"/>
              <a:t>When the United States joins in The Great War, it seems that everyone has war fever. A military base close to </a:t>
            </a:r>
            <a:r>
              <a:rPr lang="en-US" i="1" dirty="0" err="1"/>
              <a:t>Shopton</a:t>
            </a:r>
            <a:r>
              <a:rPr lang="en-US" i="1" dirty="0"/>
              <a:t> is training soldiers in the art of trench warfare, while pilots are learning aerial combat. Ned Newton has quit his job to sell liberty bonds full-time. Many of the young men have enlisted, or even hoping for the draft. Everyone seems to be doing their bit, except for Tom Swift, which raises many concerns that Tom is a slacker.</a:t>
            </a:r>
          </a:p>
          <a:p>
            <a:pPr marL="0" indent="0">
              <a:buNone/>
            </a:pPr>
            <a:r>
              <a:rPr lang="en-US" i="1" dirty="0"/>
              <a:t>Tom does not let his country down; the reason he appears to be idle is that he has secretly been developing a new tank for use in combat. The project is so secret that Tom does not even let his close friends know, which causes the concerns being raised about Tom's patriotism. Even though the development is in secret, that does not stop German nationals from trying to steal his tank</a:t>
            </a:r>
          </a:p>
          <a:p>
            <a:pPr marL="0" indent="0">
              <a:buNone/>
            </a:pPr>
            <a:r>
              <a:rPr lang="en-US" i="1" dirty="0"/>
              <a:t>Tanks are a new wartime technology, and the British Army has deployed them for use on the western front. Tom's tank is bigger, and able to travel at twice the speed of current models, with a max of 12 miles per hour (19 km/h). At the expense of limited firepower with four unspecified machine guns, the tank has heavier armor plating than the British tanks.</a:t>
            </a:r>
          </a:p>
          <a:p>
            <a:pPr marL="0" indent="0">
              <a:buNone/>
            </a:pPr>
            <a:r>
              <a:rPr lang="en-US" i="1" dirty="0"/>
              <a:t>Tom further refines the tank with an innovative built-in bridging mechanism, which will allow the tank to roll over wider trenches than the existing models.</a:t>
            </a:r>
          </a:p>
          <a:p>
            <a:endParaRPr lang="en-US" dirty="0"/>
          </a:p>
          <a:p>
            <a:r>
              <a:rPr lang="en-US" dirty="0"/>
              <a:t>Published Early 1918</a:t>
            </a:r>
          </a:p>
        </p:txBody>
      </p:sp>
      <p:pic>
        <p:nvPicPr>
          <p:cNvPr id="7" name="Content Placeholder 6" descr="http://www.tomswift.info/homepage/dwtank.jpg">
            <a:extLst>
              <a:ext uri="{FF2B5EF4-FFF2-40B4-BE49-F238E27FC236}">
                <a16:creationId xmlns:a16="http://schemas.microsoft.com/office/drawing/2014/main" id="{4097EB8F-6A20-48F1-9438-D5A085042F0A}"/>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2522" y="92765"/>
            <a:ext cx="4956313" cy="6573078"/>
          </a:xfrm>
          <a:prstGeom prst="rect">
            <a:avLst/>
          </a:prstGeom>
          <a:noFill/>
          <a:ln>
            <a:noFill/>
          </a:ln>
        </p:spPr>
      </p:pic>
    </p:spTree>
    <p:extLst>
      <p:ext uri="{BB962C8B-B14F-4D97-AF65-F5344CB8AC3E}">
        <p14:creationId xmlns:p14="http://schemas.microsoft.com/office/powerpoint/2010/main" val="302340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0773-7EEA-4574-81CB-96F2BBCB3FD8}"/>
              </a:ext>
            </a:extLst>
          </p:cNvPr>
          <p:cNvSpPr>
            <a:spLocks noGrp="1"/>
          </p:cNvSpPr>
          <p:nvPr>
            <p:ph type="title"/>
          </p:nvPr>
        </p:nvSpPr>
        <p:spPr>
          <a:xfrm>
            <a:off x="0" y="1"/>
            <a:ext cx="12192000" cy="1120587"/>
          </a:xfrm>
          <a:solidFill>
            <a:schemeClr val="bg2">
              <a:lumMod val="75000"/>
            </a:schemeClr>
          </a:solidFill>
        </p:spPr>
        <p:txBody>
          <a:bodyPr>
            <a:normAutofit/>
          </a:bodyPr>
          <a:lstStyle/>
          <a:p>
            <a:r>
              <a:rPr lang="en-US" b="1" i="1" dirty="0"/>
              <a:t>H.L. MENCKEN – ALSO DOING HIS BIT FOR UNCLE SAM</a:t>
            </a:r>
          </a:p>
        </p:txBody>
      </p:sp>
      <p:sp>
        <p:nvSpPr>
          <p:cNvPr id="4" name="Content Placeholder 3">
            <a:extLst>
              <a:ext uri="{FF2B5EF4-FFF2-40B4-BE49-F238E27FC236}">
                <a16:creationId xmlns:a16="http://schemas.microsoft.com/office/drawing/2014/main" id="{821478CE-B43A-4DEC-8B30-8AA1F74A54A4}"/>
              </a:ext>
            </a:extLst>
          </p:cNvPr>
          <p:cNvSpPr>
            <a:spLocks noGrp="1"/>
          </p:cNvSpPr>
          <p:nvPr>
            <p:ph sz="half" idx="2"/>
          </p:nvPr>
        </p:nvSpPr>
        <p:spPr>
          <a:xfrm>
            <a:off x="4652682" y="1120588"/>
            <a:ext cx="7539318" cy="5737412"/>
          </a:xfrm>
        </p:spPr>
        <p:txBody>
          <a:bodyPr/>
          <a:lstStyle/>
          <a:p>
            <a:r>
              <a:rPr lang="en-US" dirty="0"/>
              <a:t>Mencken – He Had His Issues – but – </a:t>
            </a:r>
          </a:p>
          <a:p>
            <a:r>
              <a:rPr lang="en-US" dirty="0"/>
              <a:t>Author of </a:t>
            </a:r>
            <a:r>
              <a:rPr lang="en-US" i="1" dirty="0"/>
              <a:t>The American Language </a:t>
            </a:r>
            <a:r>
              <a:rPr lang="en-US" dirty="0"/>
              <a:t>(1919),  </a:t>
            </a:r>
            <a:r>
              <a:rPr lang="en-US" sz="2000" dirty="0"/>
              <a:t>first  scholarly work describing how the English language is spoken in the U.S. </a:t>
            </a:r>
          </a:p>
          <a:p>
            <a:r>
              <a:rPr lang="en-US" dirty="0"/>
              <a:t>Editor of </a:t>
            </a:r>
            <a:r>
              <a:rPr lang="en-US" i="1" dirty="0"/>
              <a:t>The Smart Set (I would say The Smart Ass Set) &amp; </a:t>
            </a:r>
            <a:r>
              <a:rPr lang="en-US" dirty="0"/>
              <a:t>Founder of </a:t>
            </a:r>
            <a:r>
              <a:rPr lang="en-US" i="1" dirty="0"/>
              <a:t>The American Mercury</a:t>
            </a:r>
          </a:p>
          <a:p>
            <a:r>
              <a:rPr lang="en-US" dirty="0"/>
              <a:t>Key character in the play and movie, </a:t>
            </a:r>
            <a:r>
              <a:rPr lang="en-US" i="1" dirty="0"/>
              <a:t>Inherit the Wind</a:t>
            </a:r>
            <a:r>
              <a:rPr lang="en-US" dirty="0"/>
              <a:t>.</a:t>
            </a:r>
          </a:p>
          <a:p>
            <a:r>
              <a:rPr lang="en-US" dirty="0"/>
              <a:t>Typical example of Mencken: In 1931 the Arkansas legislature passed a motion to pray for Mencken's soul after he had called the state the "apex of </a:t>
            </a:r>
            <a:r>
              <a:rPr lang="en-US" dirty="0" err="1"/>
              <a:t>moronia</a:t>
            </a:r>
            <a:r>
              <a:rPr lang="en-US" dirty="0"/>
              <a:t>."</a:t>
            </a:r>
          </a:p>
          <a:p>
            <a:endParaRPr lang="en-US" dirty="0"/>
          </a:p>
        </p:txBody>
      </p:sp>
      <p:pic>
        <p:nvPicPr>
          <p:cNvPr id="1026" name="Picture 2" descr="Image result for H L MENCKEN drinking">
            <a:hlinkClick r:id="rId2"/>
            <a:extLst>
              <a:ext uri="{FF2B5EF4-FFF2-40B4-BE49-F238E27FC236}">
                <a16:creationId xmlns:a16="http://schemas.microsoft.com/office/drawing/2014/main" id="{E65C8836-4FB0-4058-A036-E10F31E8EFC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856779"/>
            <a:ext cx="4652963" cy="426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08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8D2FE-F615-4146-B8EE-29DF4B284CB8}"/>
              </a:ext>
            </a:extLst>
          </p:cNvPr>
          <p:cNvSpPr>
            <a:spLocks noGrp="1"/>
          </p:cNvSpPr>
          <p:nvPr>
            <p:ph type="title"/>
          </p:nvPr>
        </p:nvSpPr>
        <p:spPr>
          <a:xfrm>
            <a:off x="0" y="2"/>
            <a:ext cx="12192000" cy="1075764"/>
          </a:xfrm>
          <a:solidFill>
            <a:schemeClr val="bg2">
              <a:lumMod val="75000"/>
            </a:schemeClr>
          </a:solidFill>
        </p:spPr>
        <p:txBody>
          <a:bodyPr/>
          <a:lstStyle/>
          <a:p>
            <a:r>
              <a:rPr lang="en-US" b="1" i="1" dirty="0"/>
              <a:t>MARILYN MONROE – DOING HER BIT FOR MENCKEN</a:t>
            </a:r>
          </a:p>
        </p:txBody>
      </p:sp>
      <p:sp>
        <p:nvSpPr>
          <p:cNvPr id="4" name="Content Placeholder 3">
            <a:extLst>
              <a:ext uri="{FF2B5EF4-FFF2-40B4-BE49-F238E27FC236}">
                <a16:creationId xmlns:a16="http://schemas.microsoft.com/office/drawing/2014/main" id="{E73431EA-B43F-434C-B096-44EA80C8FBC6}"/>
              </a:ext>
            </a:extLst>
          </p:cNvPr>
          <p:cNvSpPr>
            <a:spLocks noGrp="1"/>
          </p:cNvSpPr>
          <p:nvPr>
            <p:ph sz="half" idx="2"/>
          </p:nvPr>
        </p:nvSpPr>
        <p:spPr>
          <a:xfrm>
            <a:off x="4069976" y="1092366"/>
            <a:ext cx="8122024" cy="5749035"/>
          </a:xfrm>
          <a:solidFill>
            <a:schemeClr val="accent4">
              <a:lumMod val="20000"/>
              <a:lumOff val="80000"/>
            </a:schemeClr>
          </a:solidFill>
        </p:spPr>
        <p:txBody>
          <a:bodyPr/>
          <a:lstStyle/>
          <a:p>
            <a:r>
              <a:rPr lang="en-US" dirty="0"/>
              <a:t>Mencken – a Scholar, Linguist and Intellectual</a:t>
            </a:r>
          </a:p>
          <a:p>
            <a:r>
              <a:rPr lang="en-US" dirty="0"/>
              <a:t>Anita Loos watches a sexy blonde turn Mencken into a love struck school boy and is inspired to write: </a:t>
            </a:r>
            <a:r>
              <a:rPr lang="en-US" i="1" dirty="0"/>
              <a:t>Gentlemen Prefer Blondes</a:t>
            </a:r>
            <a:r>
              <a:rPr lang="en-US" dirty="0"/>
              <a:t>.</a:t>
            </a:r>
          </a:p>
          <a:p>
            <a:r>
              <a:rPr lang="en-US" dirty="0"/>
              <a:t>Tells the story of gold-digging flapper Lorelei Lee.</a:t>
            </a:r>
          </a:p>
          <a:p>
            <a:r>
              <a:rPr lang="en-US" dirty="0"/>
              <a:t>Sensation overnight and with </a:t>
            </a:r>
            <a:r>
              <a:rPr lang="en-US" i="1" dirty="0"/>
              <a:t>The Great Gatsby </a:t>
            </a:r>
            <a:r>
              <a:rPr lang="en-US" dirty="0"/>
              <a:t>represents “The Roaring Twenties.” </a:t>
            </a:r>
          </a:p>
          <a:p>
            <a:r>
              <a:rPr lang="en-US" dirty="0"/>
              <a:t>Marilyn Monroe and Jane Russell turn it into a grand musical in 1953, burning into American consciousness the sexy blonde and desire to relive again and again the roaring twenties.</a:t>
            </a:r>
          </a:p>
          <a:p>
            <a:r>
              <a:rPr lang="en-US" dirty="0"/>
              <a:t> “Diamonds Are A Girl’s Best Friend” </a:t>
            </a:r>
          </a:p>
          <a:p>
            <a:endParaRPr lang="en-US" dirty="0"/>
          </a:p>
        </p:txBody>
      </p:sp>
      <p:pic>
        <p:nvPicPr>
          <p:cNvPr id="9" name="Content Placeholder 8">
            <a:extLst>
              <a:ext uri="{FF2B5EF4-FFF2-40B4-BE49-F238E27FC236}">
                <a16:creationId xmlns:a16="http://schemas.microsoft.com/office/drawing/2014/main" id="{629C5BFB-2DAD-4314-AEF4-636BCB7B96C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8588" y="1075766"/>
            <a:ext cx="3711388" cy="5765635"/>
          </a:xfrm>
        </p:spPr>
      </p:pic>
    </p:spTree>
    <p:extLst>
      <p:ext uri="{BB962C8B-B14F-4D97-AF65-F5344CB8AC3E}">
        <p14:creationId xmlns:p14="http://schemas.microsoft.com/office/powerpoint/2010/main" val="91067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41544A-BB6D-47AA-BDDF-6FD7DE204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042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D9ED90-CCFF-4439-A2E5-9050988BF26B}"/>
              </a:ext>
            </a:extLst>
          </p:cNvPr>
          <p:cNvSpPr txBox="1"/>
          <p:nvPr/>
        </p:nvSpPr>
        <p:spPr>
          <a:xfrm>
            <a:off x="0" y="106017"/>
            <a:ext cx="12192000" cy="5632311"/>
          </a:xfrm>
          <a:prstGeom prst="rect">
            <a:avLst/>
          </a:prstGeom>
          <a:solidFill>
            <a:schemeClr val="accent1">
              <a:lumMod val="20000"/>
              <a:lumOff val="80000"/>
            </a:schemeClr>
          </a:solidFill>
        </p:spPr>
        <p:txBody>
          <a:bodyPr wrap="square" rtlCol="0">
            <a:spAutoFit/>
          </a:bodyPr>
          <a:lstStyle/>
          <a:p>
            <a:r>
              <a:rPr lang="en-US" sz="2000" b="1" i="1" dirty="0">
                <a:solidFill>
                  <a:srgbClr val="FF0000"/>
                </a:solidFill>
              </a:rPr>
              <a:t>Mencken Pulls The Greatest Spoof In Media History Based On An Invention During WWI – Still Going Strong</a:t>
            </a:r>
          </a:p>
          <a:p>
            <a:endParaRPr lang="en-US" dirty="0"/>
          </a:p>
          <a:p>
            <a:r>
              <a:rPr lang="en-US" dirty="0"/>
              <a:t>On December 28, 1917, the journalist Henry L. Mencken published an article in the New York </a:t>
            </a:r>
            <a:r>
              <a:rPr lang="en-US" i="1" dirty="0"/>
              <a:t>Evening Mail</a:t>
            </a:r>
            <a:r>
              <a:rPr lang="en-US" dirty="0"/>
              <a:t> titled "A Neglected Anniversary" It described the curious history of the bathtub in America, particularly how people, believing bathtubs posed a health risk, were slow to accept them until Millard Fillmore popularized them by installing one in the White House in 1850. </a:t>
            </a:r>
          </a:p>
          <a:p>
            <a:r>
              <a:rPr lang="en-US" b="1" dirty="0"/>
              <a:t>The Article Spreads</a:t>
            </a:r>
            <a:endParaRPr lang="en-US" dirty="0"/>
          </a:p>
          <a:p>
            <a:r>
              <a:rPr lang="en-US" dirty="0"/>
              <a:t>After being published in the </a:t>
            </a:r>
            <a:r>
              <a:rPr lang="en-US" i="1" dirty="0"/>
              <a:t>Evening Mail</a:t>
            </a:r>
            <a:r>
              <a:rPr lang="en-US" dirty="0"/>
              <a:t>, details from Mencken's article soon began to appear in other publications. Many newspapers printed the following abbreviated version of his history:</a:t>
            </a:r>
          </a:p>
          <a:p>
            <a:r>
              <a:rPr lang="en-US" b="1" dirty="0"/>
              <a:t>The Rise of the Bathtub</a:t>
            </a:r>
            <a:br>
              <a:rPr lang="en-US" dirty="0"/>
            </a:br>
            <a:r>
              <a:rPr lang="en-US" dirty="0"/>
              <a:t>The first bathtub in the United States was installed in Cincinnati December 20, 1842, by Adam Thompson. It was made of mahogany and lined with sheet lead. At a Christmas party he exhibited and explained it and four guests later took a plunge. The next day the Cincinnati paper devoted many columns to the new invention and it gave rise to violent controversy.</a:t>
            </a:r>
            <a:br>
              <a:rPr lang="en-US" dirty="0"/>
            </a:br>
            <a:br>
              <a:rPr lang="en-US" dirty="0"/>
            </a:br>
            <a:r>
              <a:rPr lang="en-US" dirty="0"/>
              <a:t>Some papers designated it as an </a:t>
            </a:r>
            <a:r>
              <a:rPr lang="en-US" dirty="0" err="1"/>
              <a:t>epicurian</a:t>
            </a:r>
            <a:r>
              <a:rPr lang="en-US" dirty="0"/>
              <a:t> luxury, other called it undemocratic, as it lacked simplicity in its surroundings. Medical authorities attacked it as dangerous to health.</a:t>
            </a:r>
            <a:br>
              <a:rPr lang="en-US" dirty="0"/>
            </a:br>
            <a:br>
              <a:rPr lang="en-US" dirty="0"/>
            </a:br>
            <a:r>
              <a:rPr lang="en-US" dirty="0"/>
              <a:t>The controversy reached other cities, and in more than one place medical opposition was reflected in legislation. In 1843 the Philadelphia Common Council considered an ordinance prohibiting bathing between November 1 and March 15, and this ordinance failed of passage by but two votes.</a:t>
            </a:r>
            <a:br>
              <a:rPr lang="en-US" dirty="0"/>
            </a:br>
            <a:endParaRPr lang="en-US" dirty="0"/>
          </a:p>
        </p:txBody>
      </p:sp>
      <p:sp>
        <p:nvSpPr>
          <p:cNvPr id="9" name="TextBox 8">
            <a:extLst>
              <a:ext uri="{FF2B5EF4-FFF2-40B4-BE49-F238E27FC236}">
                <a16:creationId xmlns:a16="http://schemas.microsoft.com/office/drawing/2014/main" id="{42CA1DFA-5C41-43C8-927E-CC44E34C496D}"/>
              </a:ext>
            </a:extLst>
          </p:cNvPr>
          <p:cNvSpPr txBox="1"/>
          <p:nvPr/>
        </p:nvSpPr>
        <p:spPr>
          <a:xfrm>
            <a:off x="0" y="5623600"/>
            <a:ext cx="12192000" cy="1200329"/>
          </a:xfrm>
          <a:prstGeom prst="rect">
            <a:avLst/>
          </a:prstGeom>
          <a:solidFill>
            <a:schemeClr val="accent1">
              <a:lumMod val="20000"/>
              <a:lumOff val="80000"/>
            </a:schemeClr>
          </a:solidFill>
        </p:spPr>
        <p:txBody>
          <a:bodyPr wrap="square" rtlCol="0">
            <a:spAutoFit/>
          </a:bodyPr>
          <a:lstStyle/>
          <a:p>
            <a:r>
              <a:rPr lang="en-US" dirty="0"/>
              <a:t>During the same year the Legislature of Virginia laid a tax of $30 a year on all bathtubs that might be set up. In Hartford, Providence, Charleston and Wilmington special and very heavy water rates were laid on persons who had bathtubs. Boston in 1845 made bathing unlawful except on medical advice, but the ordinance was never enforced and in 1862 it was repealed.</a:t>
            </a:r>
            <a:br>
              <a:rPr lang="en-US" dirty="0"/>
            </a:br>
            <a:endParaRPr lang="en-US" dirty="0"/>
          </a:p>
        </p:txBody>
      </p:sp>
    </p:spTree>
    <p:extLst>
      <p:ext uri="{BB962C8B-B14F-4D97-AF65-F5344CB8AC3E}">
        <p14:creationId xmlns:p14="http://schemas.microsoft.com/office/powerpoint/2010/main" val="210396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56551C-4C2B-476F-9BB4-F719A535EFDF}"/>
              </a:ext>
            </a:extLst>
          </p:cNvPr>
          <p:cNvSpPr txBox="1"/>
          <p:nvPr/>
        </p:nvSpPr>
        <p:spPr>
          <a:xfrm>
            <a:off x="0" y="119270"/>
            <a:ext cx="12192000" cy="4524315"/>
          </a:xfrm>
          <a:prstGeom prst="rect">
            <a:avLst/>
          </a:prstGeom>
          <a:solidFill>
            <a:schemeClr val="accent2">
              <a:lumMod val="20000"/>
              <a:lumOff val="80000"/>
            </a:schemeClr>
          </a:solidFill>
        </p:spPr>
        <p:txBody>
          <a:bodyPr wrap="square" rtlCol="0">
            <a:spAutoFit/>
          </a:bodyPr>
          <a:lstStyle/>
          <a:p>
            <a:r>
              <a:rPr lang="en-US" dirty="0"/>
              <a:t>President Millard Fillmore gave the bathtub recognition and respectability. While Vice President he visited Cincinnati in 1850 on a stumping tour and inspected the original bathtub and used it. Experiencing no ill effects he became an ardent advocate, and on becoming President he had a tub installed in the White House. The Secretary of War invited bids for the installation. This tub continued to be the one in use until the first Cleveland Administration.</a:t>
            </a:r>
          </a:p>
          <a:p>
            <a:r>
              <a:rPr lang="en-US" dirty="0"/>
              <a:t> </a:t>
            </a:r>
          </a:p>
          <a:p>
            <a:r>
              <a:rPr lang="en-US" b="1" dirty="0"/>
              <a:t>The Joke Succeeds Too Well</a:t>
            </a:r>
            <a:endParaRPr lang="en-US" dirty="0"/>
          </a:p>
          <a:p>
            <a:r>
              <a:rPr lang="en-US" dirty="0"/>
              <a:t>Nothing in Mencken's history of the bathtub was true. It was all a joke. Mencken later wrote, "My motive was simply to have some harmless fun in war days."</a:t>
            </a:r>
            <a:br>
              <a:rPr lang="en-US" dirty="0"/>
            </a:br>
            <a:br>
              <a:rPr lang="en-US" dirty="0"/>
            </a:br>
            <a:r>
              <a:rPr lang="en-US" dirty="0"/>
              <a:t>Mencken said he didn't expect anyone to take his article seriously, but his motives were hardly as innocent as he made them out to be. The article was a deliberate hoax designed to test the gullibility of readers and other journalists. His hoax succeeded beyond his wildest dreams.</a:t>
            </a:r>
          </a:p>
          <a:p>
            <a:br>
              <a:rPr lang="en-US" dirty="0"/>
            </a:br>
            <a:r>
              <a:rPr lang="en-US" dirty="0"/>
              <a:t>Mencken's faux history of the bathtub quickly spread throughout the country. Not only did references to it pop up repeatedly in newspapers, but scholarly histories of public hygiene also cited it, illustrating Lord Balfour's famous quip that, "History does not repeat itself. Historians repeat each other."</a:t>
            </a:r>
          </a:p>
        </p:txBody>
      </p:sp>
      <p:sp>
        <p:nvSpPr>
          <p:cNvPr id="4" name="TextBox 3">
            <a:extLst>
              <a:ext uri="{FF2B5EF4-FFF2-40B4-BE49-F238E27FC236}">
                <a16:creationId xmlns:a16="http://schemas.microsoft.com/office/drawing/2014/main" id="{EA0F1BD4-221D-4266-B59A-A4D3297285AE}"/>
              </a:ext>
            </a:extLst>
          </p:cNvPr>
          <p:cNvSpPr txBox="1"/>
          <p:nvPr/>
        </p:nvSpPr>
        <p:spPr>
          <a:xfrm>
            <a:off x="0" y="4617081"/>
            <a:ext cx="12192000" cy="1200329"/>
          </a:xfrm>
          <a:prstGeom prst="rect">
            <a:avLst/>
          </a:prstGeom>
          <a:solidFill>
            <a:schemeClr val="accent2">
              <a:lumMod val="20000"/>
              <a:lumOff val="80000"/>
            </a:schemeClr>
          </a:solidFill>
        </p:spPr>
        <p:txBody>
          <a:bodyPr wrap="square" rtlCol="0">
            <a:spAutoFit/>
          </a:bodyPr>
          <a:lstStyle/>
          <a:p>
            <a:r>
              <a:rPr lang="en-US" b="1" dirty="0"/>
              <a:t>Mencken Confesses</a:t>
            </a:r>
            <a:endParaRPr lang="en-US" dirty="0"/>
          </a:p>
          <a:p>
            <a:r>
              <a:rPr lang="en-US" dirty="0"/>
              <a:t>After eight years passed, and the faux-history was still circulating, Mencken decided the joke had gone far enough. It was time to reveal what he had done. On May 23, 1926 he wrote a front-page article in the </a:t>
            </a:r>
            <a:r>
              <a:rPr lang="en-US" i="1" dirty="0"/>
              <a:t>Chicago Tribune</a:t>
            </a:r>
            <a:r>
              <a:rPr lang="en-US" dirty="0"/>
              <a:t> titled "Melancholy Reflections" in which he exposed his deception. Excerpts from this article follow:</a:t>
            </a:r>
          </a:p>
        </p:txBody>
      </p:sp>
    </p:spTree>
    <p:extLst>
      <p:ext uri="{BB962C8B-B14F-4D97-AF65-F5344CB8AC3E}">
        <p14:creationId xmlns:p14="http://schemas.microsoft.com/office/powerpoint/2010/main" val="423987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578848-60AF-4EB2-8965-1DA81B06DC10}"/>
              </a:ext>
            </a:extLst>
          </p:cNvPr>
          <p:cNvSpPr>
            <a:spLocks noGrp="1"/>
          </p:cNvSpPr>
          <p:nvPr>
            <p:ph type="title"/>
          </p:nvPr>
        </p:nvSpPr>
        <p:spPr>
          <a:xfrm>
            <a:off x="838200" y="1"/>
            <a:ext cx="10515600" cy="1620376"/>
          </a:xfrm>
        </p:spPr>
        <p:txBody>
          <a:bodyPr/>
          <a:lstStyle/>
          <a:p>
            <a:r>
              <a:rPr lang="en-US" dirty="0"/>
              <a:t>				</a:t>
            </a:r>
            <a:r>
              <a:rPr lang="en-US" sz="4800" b="1" i="1" u="sng" dirty="0">
                <a:solidFill>
                  <a:srgbClr val="C00000"/>
                </a:solidFill>
              </a:rPr>
              <a:t>POP QUIZ</a:t>
            </a:r>
          </a:p>
        </p:txBody>
      </p:sp>
      <p:sp>
        <p:nvSpPr>
          <p:cNvPr id="5" name="Content Placeholder 4">
            <a:extLst>
              <a:ext uri="{FF2B5EF4-FFF2-40B4-BE49-F238E27FC236}">
                <a16:creationId xmlns:a16="http://schemas.microsoft.com/office/drawing/2014/main" id="{15E234C6-32BB-4CBC-B4BB-C7A4809C924A}"/>
              </a:ext>
            </a:extLst>
          </p:cNvPr>
          <p:cNvSpPr>
            <a:spLocks noGrp="1"/>
          </p:cNvSpPr>
          <p:nvPr>
            <p:ph sz="half" idx="1"/>
          </p:nvPr>
        </p:nvSpPr>
        <p:spPr>
          <a:ln>
            <a:noFill/>
          </a:ln>
          <a:effectLst>
            <a:glow rad="228600">
              <a:schemeClr val="accent2">
                <a:satMod val="175000"/>
                <a:alpha val="40000"/>
              </a:schemeClr>
            </a:glow>
            <a:outerShdw blurRad="107950" dist="12700" dir="5400000" algn="ctr">
              <a:srgbClr val="000000"/>
            </a:outerShdw>
          </a:effectLst>
          <a:scene3d>
            <a:camera prst="isometricRightUp"/>
            <a:lightRig rig="soft" dir="t">
              <a:rot lat="0" lon="0" rev="0"/>
            </a:lightRig>
          </a:scene3d>
          <a:sp3d contourW="44450" prstMaterial="matte">
            <a:bevelT w="63500" h="63500" prst="cross"/>
            <a:contourClr>
              <a:srgbClr val="FFFFFF"/>
            </a:contourClr>
          </a:sp3d>
        </p:spPr>
        <p:txBody>
          <a:bodyPr>
            <a:normAutofit/>
          </a:bodyPr>
          <a:lstStyle/>
          <a:p>
            <a:pPr marL="0" indent="0">
              <a:buNone/>
            </a:pPr>
            <a:r>
              <a:rPr lang="en-US" sz="4000" dirty="0"/>
              <a:t>	WHO IS THIS MAN?</a:t>
            </a:r>
          </a:p>
          <a:p>
            <a:pPr marL="0" indent="0">
              <a:buNone/>
            </a:pPr>
            <a:endParaRPr lang="en-US" sz="4000" dirty="0"/>
          </a:p>
          <a:p>
            <a:pPr marL="0" indent="0">
              <a:buNone/>
            </a:pPr>
            <a:r>
              <a:rPr lang="en-US" sz="4000" dirty="0"/>
              <a:t>		 AND </a:t>
            </a:r>
          </a:p>
          <a:p>
            <a:pPr marL="0" indent="0">
              <a:buNone/>
            </a:pPr>
            <a:endParaRPr lang="en-US" sz="4000" dirty="0"/>
          </a:p>
          <a:p>
            <a:pPr marL="0" indent="0">
              <a:buNone/>
            </a:pPr>
            <a:r>
              <a:rPr lang="en-US" sz="4000" dirty="0"/>
              <a:t>	WHAT IS HE HOLDING?</a:t>
            </a:r>
          </a:p>
        </p:txBody>
      </p:sp>
      <p:pic>
        <p:nvPicPr>
          <p:cNvPr id="8" name="Content Placeholder 7">
            <a:extLst>
              <a:ext uri="{FF2B5EF4-FFF2-40B4-BE49-F238E27FC236}">
                <a16:creationId xmlns:a16="http://schemas.microsoft.com/office/drawing/2014/main" id="{278BCD97-A587-449E-AAAF-882EADF958A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3100" y="1620377"/>
            <a:ext cx="3365500" cy="4605421"/>
          </a:xfrm>
        </p:spPr>
      </p:pic>
    </p:spTree>
    <p:extLst>
      <p:ext uri="{BB962C8B-B14F-4D97-AF65-F5344CB8AC3E}">
        <p14:creationId xmlns:p14="http://schemas.microsoft.com/office/powerpoint/2010/main" val="79048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5CFC53-9E2D-4039-B6A8-FB97C04BBF3F}"/>
              </a:ext>
            </a:extLst>
          </p:cNvPr>
          <p:cNvSpPr txBox="1"/>
          <p:nvPr/>
        </p:nvSpPr>
        <p:spPr>
          <a:xfrm>
            <a:off x="0" y="0"/>
            <a:ext cx="12192000" cy="6740307"/>
          </a:xfrm>
          <a:prstGeom prst="rect">
            <a:avLst/>
          </a:prstGeom>
          <a:solidFill>
            <a:schemeClr val="accent6">
              <a:lumMod val="20000"/>
              <a:lumOff val="80000"/>
            </a:schemeClr>
          </a:solidFill>
        </p:spPr>
        <p:txBody>
          <a:bodyPr wrap="square" rtlCol="0">
            <a:spAutoFit/>
          </a:bodyPr>
          <a:lstStyle/>
          <a:p>
            <a:r>
              <a:rPr lang="en-US" b="1" i="1" dirty="0"/>
              <a:t>On Dec. 28, 1917, I printed in the New York Evening Mail, a paper now extinct, an article purporting to give the history of the bathtub. This article, I may say at once, was a tissue of absurdities, all of them </a:t>
            </a:r>
            <a:r>
              <a:rPr lang="en-US" b="1" i="1" dirty="0" err="1"/>
              <a:t>deliberte</a:t>
            </a:r>
            <a:r>
              <a:rPr lang="en-US" b="1" i="1" dirty="0"/>
              <a:t> and most of them obvious...</a:t>
            </a:r>
            <a:br>
              <a:rPr lang="en-US" b="1" i="1" dirty="0"/>
            </a:br>
            <a:br>
              <a:rPr lang="en-US" b="1" i="1" dirty="0"/>
            </a:br>
            <a:r>
              <a:rPr lang="en-US" b="1" i="1" dirty="0"/>
              <a:t>This article, as I say, was planned as a piece of spoofing to relieve the strain of war days, and I confess that I regarded it, when it came out, with considerable satisfaction. It was reprinted by various great organs of the enlightenment, and after a while the usual letters began to reach me from readers. Then, suddenly, my satisfaction turned to consternation. For these readers, it appeared, all took my idle jocosities with complete seriousness. Some of them, of antiquarian tastes, asked for further light on this or that phase of the subject. Others actually offered me corroboration!</a:t>
            </a:r>
            <a:br>
              <a:rPr lang="en-US" b="1" i="1" dirty="0"/>
            </a:br>
            <a:br>
              <a:rPr lang="en-US" b="1" i="1" dirty="0"/>
            </a:br>
            <a:r>
              <a:rPr lang="en-US" b="1" i="1" dirty="0"/>
              <a:t>But the worst was to come. Pretty soon I began to encounter my preposterous "facts" in the writings of other men. They began to be used by chiropractors and other such quacks as evidence of the stupidity of medical men. They began to be cited by medical men as proof of the progress of public hygiene. They got into learned journals. They were alluded to on the floor of congress. They crossed the ocean, and were discussed solemnly in England and on the continent. Finally, I began to find them in standard works of reference. Today, I believe, they are accepted as gospel everywhere on earth. To question them becomes as hazardous as to question the Norman invasion...</a:t>
            </a:r>
            <a:br>
              <a:rPr lang="en-US" b="1" i="1" dirty="0"/>
            </a:br>
            <a:br>
              <a:rPr lang="en-US" b="1" i="1" dirty="0"/>
            </a:br>
            <a:r>
              <a:rPr lang="en-US" b="1" i="1" dirty="0"/>
              <a:t>I recite this history, not because it is singular, but because it is typical. It is out of just such frauds, I believe, that most of the so-called knowledge of humanity flows. What begins as a guess -- or, perhaps, not infrequently, as a downright and deliberate lie -- ends as a fact and is embalmed in the history books. One recalls the gaudy days of 1914-1918. How much that was then devoured by the newspaper readers of the world was actually true? Probably not 1 per cent. Ever since the war ended learned and laborious men have been at work examining and exposing its fictions. But every one of these fictions retains full faith and credit today. To question even the most palpably absurd of them, in most parts of the United States, is to invite denunciation as a </a:t>
            </a:r>
            <a:r>
              <a:rPr lang="en-US" b="1" i="1" dirty="0" err="1"/>
              <a:t>bolshevik</a:t>
            </a:r>
            <a:r>
              <a:rPr lang="en-US" b="1" i="1" dirty="0"/>
              <a:t>...</a:t>
            </a:r>
            <a:br>
              <a:rPr lang="en-US" b="1" i="1" dirty="0"/>
            </a:br>
            <a:endParaRPr lang="en-US" b="1" i="1" dirty="0"/>
          </a:p>
        </p:txBody>
      </p:sp>
    </p:spTree>
    <p:extLst>
      <p:ext uri="{BB962C8B-B14F-4D97-AF65-F5344CB8AC3E}">
        <p14:creationId xmlns:p14="http://schemas.microsoft.com/office/powerpoint/2010/main" val="179873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6F9AC-4D84-4775-8D09-D2C95646071E}"/>
              </a:ext>
            </a:extLst>
          </p:cNvPr>
          <p:cNvSpPr txBox="1"/>
          <p:nvPr/>
        </p:nvSpPr>
        <p:spPr>
          <a:xfrm>
            <a:off x="0" y="0"/>
            <a:ext cx="12192000" cy="5355312"/>
          </a:xfrm>
          <a:prstGeom prst="rect">
            <a:avLst/>
          </a:prstGeom>
          <a:solidFill>
            <a:schemeClr val="accent4">
              <a:lumMod val="20000"/>
              <a:lumOff val="80000"/>
            </a:schemeClr>
          </a:solidFill>
        </p:spPr>
        <p:txBody>
          <a:bodyPr wrap="square" rtlCol="0">
            <a:spAutoFit/>
          </a:bodyPr>
          <a:lstStyle/>
          <a:p>
            <a:r>
              <a:rPr lang="en-US" b="1" i="1" dirty="0"/>
              <a:t>The moral, if any, I leave to psycho-pathologists, if competent ones can be found. All I care to do today is to reiterate, in the most solemn and awful terms, that my history of the bathtub, printed on Dec. 28, 1917, was pure buncombe. If there were any facts in it they got there accidentally and against my design. But today the tale is in the encyclopedias. “History”, said a great American soothsayer, “is bunk.”</a:t>
            </a:r>
          </a:p>
          <a:p>
            <a:endParaRPr lang="en-US" dirty="0"/>
          </a:p>
          <a:p>
            <a:r>
              <a:rPr lang="en-US" dirty="0">
                <a:solidFill>
                  <a:srgbClr val="C00000"/>
                </a:solidFill>
              </a:rPr>
              <a:t>That great American soothsayer was the great American inventor – Henry Ford. </a:t>
            </a:r>
          </a:p>
          <a:p>
            <a:endParaRPr lang="en-US" dirty="0"/>
          </a:p>
          <a:p>
            <a:endParaRPr lang="en-US" dirty="0"/>
          </a:p>
          <a:p>
            <a:r>
              <a:rPr lang="en-US" b="1" dirty="0"/>
              <a:t>The Joke Refuses To Die</a:t>
            </a:r>
            <a:endParaRPr lang="en-US" dirty="0"/>
          </a:p>
          <a:p>
            <a:r>
              <a:rPr lang="en-US" dirty="0"/>
              <a:t>Mencken's exposé did little to halt the spread of his faux history of the bathtub. In fact, the Boston </a:t>
            </a:r>
            <a:r>
              <a:rPr lang="en-US" i="1" dirty="0"/>
              <a:t>Herald</a:t>
            </a:r>
            <a:r>
              <a:rPr lang="en-US" dirty="0"/>
              <a:t>, three weeks after publishing his confession, reprinted details of his fake bathtub history as news. Mencken wrote further articles describing his hoax, such as one published on July 25, 1926, but by now his history had taken on a life of its own and continued to circulate widely as fact. The genie, once let out of the bottle, refused to be put back in.</a:t>
            </a:r>
          </a:p>
          <a:p>
            <a:r>
              <a:rPr lang="en-US" b="1" dirty="0"/>
              <a:t>The Hoax Continues</a:t>
            </a:r>
            <a:endParaRPr lang="en-US" dirty="0"/>
          </a:p>
          <a:p>
            <a:r>
              <a:rPr lang="en-US" dirty="0"/>
              <a:t>Mencken's faux history of the bathtub is one of the most notorious media hoaxes of the twentieth century. Nevertheless, despite being repeatedly debunked, it continues to be repeated as fact to this day.</a:t>
            </a:r>
            <a:br>
              <a:rPr lang="en-US" dirty="0"/>
            </a:br>
            <a:br>
              <a:rPr lang="en-US" dirty="0"/>
            </a:br>
            <a:r>
              <a:rPr lang="en-US" dirty="0"/>
              <a:t>For instance, as recently as February, 2004, the Washington Post noted in a travel column, "Bet you didn't know that . . . Fillmore was the first president to install a bathtub in the White House." It sheepishly ran a correction a few days later.</a:t>
            </a:r>
          </a:p>
        </p:txBody>
      </p:sp>
      <p:sp>
        <p:nvSpPr>
          <p:cNvPr id="3" name="TextBox 2">
            <a:extLst>
              <a:ext uri="{FF2B5EF4-FFF2-40B4-BE49-F238E27FC236}">
                <a16:creationId xmlns:a16="http://schemas.microsoft.com/office/drawing/2014/main" id="{E4DAA0CD-DED7-43AE-89EB-7BCAC5D270E6}"/>
              </a:ext>
            </a:extLst>
          </p:cNvPr>
          <p:cNvSpPr txBox="1"/>
          <p:nvPr/>
        </p:nvSpPr>
        <p:spPr>
          <a:xfrm>
            <a:off x="0" y="5725585"/>
            <a:ext cx="12191999" cy="923330"/>
          </a:xfrm>
          <a:prstGeom prst="rect">
            <a:avLst/>
          </a:prstGeom>
          <a:solidFill>
            <a:srgbClr val="BD493D"/>
          </a:solidFill>
        </p:spPr>
        <p:txBody>
          <a:bodyPr wrap="square" rtlCol="0">
            <a:spAutoFit/>
          </a:bodyPr>
          <a:lstStyle/>
          <a:p>
            <a:r>
              <a:rPr lang="en-US" dirty="0"/>
              <a:t>As late as January 2008, a Kia TV add noted Millard Fillmore installed the first bathtub in the White House.   Wow!  The Power of Fake News in the Age of Print. Now, Imagine the Power of Fake News in the Age of Internet.  One Can Destroy Another As Fast As A Flash Of Light.  </a:t>
            </a:r>
          </a:p>
        </p:txBody>
      </p:sp>
    </p:spTree>
    <p:extLst>
      <p:ext uri="{BB962C8B-B14F-4D97-AF65-F5344CB8AC3E}">
        <p14:creationId xmlns:p14="http://schemas.microsoft.com/office/powerpoint/2010/main" val="304373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87089F-E624-4C2D-A15D-5D113D2C06C3}"/>
              </a:ext>
            </a:extLst>
          </p:cNvPr>
          <p:cNvSpPr txBox="1"/>
          <p:nvPr/>
        </p:nvSpPr>
        <p:spPr>
          <a:xfrm>
            <a:off x="0" y="0"/>
            <a:ext cx="12192000" cy="1384995"/>
          </a:xfrm>
          <a:prstGeom prst="rect">
            <a:avLst/>
          </a:prstGeom>
          <a:solidFill>
            <a:schemeClr val="accent3">
              <a:lumMod val="40000"/>
              <a:lumOff val="60000"/>
            </a:schemeClr>
          </a:solidFill>
        </p:spPr>
        <p:txBody>
          <a:bodyPr wrap="square" rtlCol="0">
            <a:spAutoFit/>
          </a:bodyPr>
          <a:lstStyle/>
          <a:p>
            <a:br>
              <a:rPr lang="en-US" altLang="en-US" dirty="0">
                <a:solidFill>
                  <a:srgbClr val="000000"/>
                </a:solidFill>
                <a:latin typeface="Georgia" panose="02040502050405020303" pitchFamily="18" charset="0"/>
                <a:ea typeface="Times New Roman" panose="02020603050405020304" pitchFamily="18" charset="0"/>
                <a:cs typeface="Helvetica" panose="020B0604020202020204" pitchFamily="34" charset="0"/>
              </a:rPr>
            </a:br>
            <a:r>
              <a:rPr lang="en-US" altLang="en-US" dirty="0">
                <a:solidFill>
                  <a:srgbClr val="000000"/>
                </a:solidFill>
                <a:latin typeface="Georgia" panose="02040502050405020303" pitchFamily="18" charset="0"/>
                <a:ea typeface="Times New Roman" panose="02020603050405020304" pitchFamily="18" charset="0"/>
                <a:cs typeface="Helvetica" panose="020B0604020202020204" pitchFamily="34" charset="0"/>
              </a:rPr>
              <a:t>	</a:t>
            </a:r>
            <a:r>
              <a:rPr lang="en-US" altLang="en-US" sz="2400" dirty="0">
                <a:solidFill>
                  <a:srgbClr val="000000"/>
                </a:solidFill>
                <a:latin typeface="Georgia" panose="02040502050405020303" pitchFamily="18" charset="0"/>
                <a:ea typeface="Times New Roman" panose="02020603050405020304" pitchFamily="18" charset="0"/>
                <a:cs typeface="Helvetica" panose="020B0604020202020204" pitchFamily="34" charset="0"/>
              </a:rPr>
              <a:t>Illustration of Thompson's bathtub, published in the </a:t>
            </a:r>
            <a:r>
              <a:rPr lang="en-US" altLang="en-US" sz="2400" i="1" dirty="0">
                <a:solidFill>
                  <a:srgbClr val="000000"/>
                </a:solidFill>
                <a:latin typeface="Georgia" panose="02040502050405020303" pitchFamily="18" charset="0"/>
                <a:ea typeface="Times New Roman" panose="02020603050405020304" pitchFamily="18" charset="0"/>
                <a:cs typeface="Helvetica" panose="020B0604020202020204" pitchFamily="34" charset="0"/>
              </a:rPr>
              <a:t>Chronicle-Telegram</a:t>
            </a:r>
            <a:r>
              <a:rPr lang="en-US" altLang="en-US" sz="2400" dirty="0">
                <a:solidFill>
                  <a:srgbClr val="000000"/>
                </a:solidFill>
                <a:latin typeface="Georgia" panose="02040502050405020303" pitchFamily="18" charset="0"/>
                <a:ea typeface="Times New Roman" panose="02020603050405020304" pitchFamily="18" charset="0"/>
                <a:cs typeface="Helvetica" panose="020B0604020202020204" pitchFamily="34" charset="0"/>
              </a:rPr>
              <a:t>, 	November 18, 1935 -- nine years after Mencken's confession</a:t>
            </a:r>
            <a:r>
              <a:rPr lang="en-US" altLang="en-US" dirty="0">
                <a:solidFill>
                  <a:srgbClr val="000000"/>
                </a:solidFill>
                <a:latin typeface="Georgia" panose="02040502050405020303" pitchFamily="18" charset="0"/>
                <a:ea typeface="Times New Roman" panose="02020603050405020304" pitchFamily="18" charset="0"/>
                <a:cs typeface="Helvetica" panose="020B0604020202020204" pitchFamily="34" charset="0"/>
              </a:rPr>
              <a:t>.</a:t>
            </a:r>
            <a:endParaRPr lang="en-US" altLang="en-US" sz="1000" dirty="0"/>
          </a:p>
          <a:p>
            <a:endParaRPr lang="en-US" dirty="0"/>
          </a:p>
        </p:txBody>
      </p:sp>
      <p:pic>
        <p:nvPicPr>
          <p:cNvPr id="3" name="Picture 2" descr="Image result for bathtubs how it began cartoon">
            <a:hlinkClick r:id="rId2" tgtFrame="&quot;_blank&quot;"/>
            <a:extLst>
              <a:ext uri="{FF2B5EF4-FFF2-40B4-BE49-F238E27FC236}">
                <a16:creationId xmlns:a16="http://schemas.microsoft.com/office/drawing/2014/main" id="{A907A6D9-51D0-46E2-A35F-44F2ABBDC2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74040" y="1384995"/>
            <a:ext cx="6050008" cy="4083476"/>
          </a:xfrm>
          <a:prstGeom prst="rect">
            <a:avLst/>
          </a:prstGeom>
          <a:solidFill>
            <a:schemeClr val="bg2">
              <a:lumMod val="90000"/>
            </a:schemeClr>
          </a:solidFill>
          <a:ln>
            <a:noFill/>
          </a:ln>
        </p:spPr>
      </p:pic>
      <p:sp>
        <p:nvSpPr>
          <p:cNvPr id="4" name="Rectangle 2">
            <a:extLst>
              <a:ext uri="{FF2B5EF4-FFF2-40B4-BE49-F238E27FC236}">
                <a16:creationId xmlns:a16="http://schemas.microsoft.com/office/drawing/2014/main" id="{AEAAC627-01A1-4B64-B9B4-1705D043F6D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AutoShape 3" descr="http://hoaxdata.s3.amazonaws.com/1917bathtubimage.jpg">
            <a:extLst>
              <a:ext uri="{FF2B5EF4-FFF2-40B4-BE49-F238E27FC236}">
                <a16:creationId xmlns:a16="http://schemas.microsoft.com/office/drawing/2014/main" id="{D0E58703-1706-44D8-801F-C5D99BC78759}"/>
              </a:ext>
            </a:extLst>
          </p:cNvPr>
          <p:cNvSpPr>
            <a:spLocks noChangeAspect="1" noChangeArrowheads="1"/>
          </p:cNvSpPr>
          <p:nvPr/>
        </p:nvSpPr>
        <p:spPr bwMode="auto">
          <a:xfrm>
            <a:off x="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C568E53-FF5D-48DD-864F-61F1E8207D5C}"/>
              </a:ext>
            </a:extLst>
          </p:cNvPr>
          <p:cNvSpPr txBox="1"/>
          <p:nvPr/>
        </p:nvSpPr>
        <p:spPr>
          <a:xfrm>
            <a:off x="2124635" y="5674659"/>
            <a:ext cx="6777318" cy="369332"/>
          </a:xfrm>
          <a:prstGeom prst="rect">
            <a:avLst/>
          </a:prstGeom>
          <a:noFill/>
        </p:spPr>
        <p:txBody>
          <a:bodyPr wrap="square" rtlCol="0">
            <a:spAutoFit/>
          </a:bodyPr>
          <a:lstStyle/>
          <a:p>
            <a:r>
              <a:rPr lang="en-US" dirty="0"/>
              <a:t>From “Museum of Hoaxes” – Alex </a:t>
            </a:r>
            <a:r>
              <a:rPr lang="en-US" dirty="0" err="1"/>
              <a:t>Boese</a:t>
            </a:r>
            <a:endParaRPr lang="en-US" dirty="0"/>
          </a:p>
        </p:txBody>
      </p:sp>
    </p:spTree>
    <p:extLst>
      <p:ext uri="{BB962C8B-B14F-4D97-AF65-F5344CB8AC3E}">
        <p14:creationId xmlns:p14="http://schemas.microsoft.com/office/powerpoint/2010/main" val="2108354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571A-14C4-4D3B-9992-5518D4F57070}"/>
              </a:ext>
            </a:extLst>
          </p:cNvPr>
          <p:cNvSpPr>
            <a:spLocks noGrp="1"/>
          </p:cNvSpPr>
          <p:nvPr>
            <p:ph type="ctrTitle"/>
          </p:nvPr>
        </p:nvSpPr>
        <p:spPr>
          <a:xfrm>
            <a:off x="1311966" y="742121"/>
            <a:ext cx="9144000" cy="4532243"/>
          </a:xfrm>
          <a:solidFill>
            <a:schemeClr val="tx2">
              <a:lumMod val="40000"/>
              <a:lumOff val="60000"/>
            </a:schemeClr>
          </a:solidFill>
          <a:scene3d>
            <a:camera prst="isometricOffAxis1Right"/>
            <a:lightRig rig="threePt" dir="t"/>
          </a:scene3d>
        </p:spPr>
        <p:txBody>
          <a:bodyPr>
            <a:normAutofit fontScale="90000"/>
          </a:bodyPr>
          <a:lstStyle/>
          <a:p>
            <a:r>
              <a:rPr lang="en-US" sz="9800" b="1" dirty="0"/>
              <a:t>FAKE NEWS!!!</a:t>
            </a:r>
            <a:br>
              <a:rPr lang="en-US" dirty="0"/>
            </a:br>
            <a:r>
              <a:rPr lang="en-US" b="1" i="1" dirty="0"/>
              <a:t>THE WORST THING </a:t>
            </a:r>
            <a:br>
              <a:rPr lang="en-US" b="1" i="1" dirty="0"/>
            </a:br>
            <a:r>
              <a:rPr lang="en-US" b="1" i="1" dirty="0"/>
              <a:t>H.L. MENCKEN EVER DID IN HIS ENTIRE JOURNALISTIC CAREER</a:t>
            </a:r>
            <a:br>
              <a:rPr lang="en-US" b="1" i="1" dirty="0"/>
            </a:br>
            <a:r>
              <a:rPr lang="en-US" b="1" i="1" dirty="0"/>
              <a:t>(AND ABOUT  AN  INVENTION!)</a:t>
            </a:r>
          </a:p>
        </p:txBody>
      </p:sp>
    </p:spTree>
    <p:extLst>
      <p:ext uri="{BB962C8B-B14F-4D97-AF65-F5344CB8AC3E}">
        <p14:creationId xmlns:p14="http://schemas.microsoft.com/office/powerpoint/2010/main" val="249661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0F43-1EED-4E46-922C-1706D4C67FCC}"/>
              </a:ext>
            </a:extLst>
          </p:cNvPr>
          <p:cNvSpPr>
            <a:spLocks noGrp="1"/>
          </p:cNvSpPr>
          <p:nvPr>
            <p:ph type="title"/>
          </p:nvPr>
        </p:nvSpPr>
        <p:spPr>
          <a:xfrm>
            <a:off x="838200" y="0"/>
            <a:ext cx="10515600" cy="878541"/>
          </a:xfrm>
          <a:solidFill>
            <a:schemeClr val="accent6">
              <a:lumMod val="60000"/>
              <a:lumOff val="40000"/>
            </a:schemeClr>
          </a:solidFill>
        </p:spPr>
        <p:txBody>
          <a:bodyPr>
            <a:normAutofit/>
          </a:bodyPr>
          <a:lstStyle/>
          <a:p>
            <a:r>
              <a:rPr lang="en-US" sz="2400" b="1" i="1" dirty="0">
                <a:latin typeface="+mn-lt"/>
              </a:rPr>
              <a:t>LIONS AND TIGERS AND BEARS, OH MY; FAKE NEWS IS BAD AND MUST SAY BYE.</a:t>
            </a:r>
          </a:p>
        </p:txBody>
      </p:sp>
      <p:pic>
        <p:nvPicPr>
          <p:cNvPr id="6" name="Content Placeholder 5">
            <a:extLst>
              <a:ext uri="{FF2B5EF4-FFF2-40B4-BE49-F238E27FC236}">
                <a16:creationId xmlns:a16="http://schemas.microsoft.com/office/drawing/2014/main" id="{D804167A-DD5A-41AE-BB61-B992F338488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59156"/>
            <a:ext cx="5208587" cy="4369619"/>
          </a:xfrm>
        </p:spPr>
      </p:pic>
      <p:sp>
        <p:nvSpPr>
          <p:cNvPr id="4" name="Content Placeholder 3">
            <a:extLst>
              <a:ext uri="{FF2B5EF4-FFF2-40B4-BE49-F238E27FC236}">
                <a16:creationId xmlns:a16="http://schemas.microsoft.com/office/drawing/2014/main" id="{3D1C33B1-6C40-48EA-A77E-1582ADA9E95D}"/>
              </a:ext>
            </a:extLst>
          </p:cNvPr>
          <p:cNvSpPr>
            <a:spLocks noGrp="1"/>
          </p:cNvSpPr>
          <p:nvPr>
            <p:ph sz="half" idx="2"/>
          </p:nvPr>
        </p:nvSpPr>
        <p:spPr>
          <a:xfrm>
            <a:off x="5208587" y="1459156"/>
            <a:ext cx="6983413" cy="5416773"/>
          </a:xfrm>
          <a:solidFill>
            <a:schemeClr val="accent4">
              <a:lumMod val="20000"/>
              <a:lumOff val="80000"/>
            </a:schemeClr>
          </a:solidFill>
        </p:spPr>
        <p:txBody>
          <a:bodyPr>
            <a:normAutofit/>
          </a:bodyPr>
          <a:lstStyle/>
          <a:p>
            <a:r>
              <a:rPr lang="en-US" sz="1800" dirty="0"/>
              <a:t>WE GET SECRET HELP FROM A HIGH RANKING OFFICIAL WITH A MINING ENGINEERING BACKGROUND FROM STANFORD AND KNOWLEDGE OF OUR COUSINS IN YAKUTSK, SIBERIA. IN THE 20</a:t>
            </a:r>
            <a:r>
              <a:rPr lang="en-US" sz="1800" baseline="30000" dirty="0"/>
              <a:t>th</a:t>
            </a:r>
            <a:r>
              <a:rPr lang="en-US" sz="1800" dirty="0"/>
              <a:t> CENTURY HE WORKED WITH EXECUTIVES OF THE RUSSIAN MINES LOCATED IN THE ALTAI MOUNTAINS OF SIBERIA, WHICH INCLUDED RICH DEPOSITS OF OXIDIZED LEAD-ZINC-SILVER ORE CONTAINED IN COPPER AND GOLD. </a:t>
            </a:r>
          </a:p>
          <a:p>
            <a:r>
              <a:rPr lang="en-US" sz="1800" dirty="0"/>
              <a:t>HE HAS ACCESS TO ADVANCED COMMUNICATIONS EQUIPMENT, AND TRANSMITS A S.O.S. FOR US ON ENCRYPTED 4525 AND 7010 </a:t>
            </a:r>
            <a:r>
              <a:rPr lang="en-US" sz="1800" dirty="0" err="1"/>
              <a:t>KhZ</a:t>
            </a:r>
            <a:r>
              <a:rPr lang="en-US" sz="1800" dirty="0"/>
              <a:t> SIGNALS, ADJACENT THE REAL AND FAKE “BUZZER.” IT IS LIKE STEALING FROM THE JEWELRY SHOP ADJACENT THE POLICE STATION. WHO WOULD GUESS? </a:t>
            </a:r>
          </a:p>
          <a:p>
            <a:r>
              <a:rPr lang="en-US" sz="1800" dirty="0"/>
              <a:t>CALLING YAKUTSK  -  CALLING YAKUTSK – DO YOU READ ME? </a:t>
            </a:r>
          </a:p>
          <a:p>
            <a:r>
              <a:rPr lang="en-US" sz="1800" dirty="0"/>
              <a:t>WE IN THE U.S. NEED DELIVERANCE FROM </a:t>
            </a:r>
            <a:r>
              <a:rPr lang="en-US" sz="1800" b="1" i="1" dirty="0"/>
              <a:t>FAKE NEWS. </a:t>
            </a:r>
            <a:r>
              <a:rPr lang="en-US" sz="1800" dirty="0"/>
              <a:t>THOSE IN MOSCOW AND ST. PETERSBURG DO NOT HAVE A PROBLEM WITH FAKE NEWS.  WE NEED TO CLEAN OUR COUNTRY LIKE A GOOD HOOVER VACUUM AND GET RID OF ALL FAKE NEWS.</a:t>
            </a:r>
          </a:p>
          <a:p>
            <a:r>
              <a:rPr lang="en-US" sz="1800" b="1" i="1" dirty="0"/>
              <a:t>SEND HELP!</a:t>
            </a:r>
          </a:p>
          <a:p>
            <a:endParaRPr lang="en-US" sz="1800" dirty="0"/>
          </a:p>
          <a:p>
            <a:endParaRPr lang="en-US" sz="1800" dirty="0"/>
          </a:p>
        </p:txBody>
      </p:sp>
    </p:spTree>
    <p:extLst>
      <p:ext uri="{BB962C8B-B14F-4D97-AF65-F5344CB8AC3E}">
        <p14:creationId xmlns:p14="http://schemas.microsoft.com/office/powerpoint/2010/main" val="225213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032D041-E66F-4E2A-BD73-4EA9BCA328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5580" y="0"/>
            <a:ext cx="4620577" cy="6858000"/>
          </a:xfrm>
        </p:spPr>
      </p:pic>
      <p:sp>
        <p:nvSpPr>
          <p:cNvPr id="4" name="Content Placeholder 3">
            <a:extLst>
              <a:ext uri="{FF2B5EF4-FFF2-40B4-BE49-F238E27FC236}">
                <a16:creationId xmlns:a16="http://schemas.microsoft.com/office/drawing/2014/main" id="{14FB58E3-B1F6-4ECD-AE5C-2B904DF30911}"/>
              </a:ext>
            </a:extLst>
          </p:cNvPr>
          <p:cNvSpPr>
            <a:spLocks noGrp="1"/>
          </p:cNvSpPr>
          <p:nvPr>
            <p:ph sz="half" idx="2"/>
          </p:nvPr>
        </p:nvSpPr>
        <p:spPr>
          <a:xfrm>
            <a:off x="4816157" y="0"/>
            <a:ext cx="7375843" cy="6858000"/>
          </a:xfrm>
          <a:solidFill>
            <a:schemeClr val="accent2">
              <a:lumMod val="20000"/>
              <a:lumOff val="80000"/>
            </a:schemeClr>
          </a:solidFill>
        </p:spPr>
        <p:txBody>
          <a:bodyPr>
            <a:normAutofit/>
          </a:bodyPr>
          <a:lstStyle/>
          <a:p>
            <a:r>
              <a:rPr lang="en-US" sz="2000" dirty="0"/>
              <a:t>OH AMERICAN COUSIN.  THIS IS YAKUTSK. WE READ YOU LOUD AND CLEAR!</a:t>
            </a:r>
          </a:p>
          <a:p>
            <a:r>
              <a:rPr lang="en-US" sz="2000" dirty="0"/>
              <a:t>WE HAVE CONVENED OUR HACKERS ER AH SPIRITUAL LEADERS IN OUR SACRED SNOWBANKS NORTH OF YAKUTSK AND SAY A LITTLE PRAYER FOR YOU. </a:t>
            </a:r>
          </a:p>
          <a:p>
            <a:r>
              <a:rPr lang="en-US" sz="2000" dirty="0"/>
              <a:t>YOU DO NOT NEED HELP FROM THAT EUROMESS “PUT IN” ST. PETERSBURG AND MOSCOW.  THEY LIKE TO VACATION IN SIBERIA TO FEEL LIKE BIG MEN.  IT IS OKAY.  THEY SPEND BIG MONEY ON BIG VACATIONS.   </a:t>
            </a:r>
          </a:p>
          <a:p>
            <a:r>
              <a:rPr lang="en-US" sz="2000" dirty="0"/>
              <a:t>WE HAVE PRAYED AND THE ALMIGHTY IS SENDING YOU A DELIVERER FROM FAKE NEWS!  </a:t>
            </a:r>
          </a:p>
          <a:p>
            <a:r>
              <a:rPr lang="en-US" sz="2000" dirty="0"/>
              <a:t>PLEASE ACCEPT YOUR DELIVERER WE ARE SENDING YOU.   HE MEANS WELL.   </a:t>
            </a:r>
          </a:p>
          <a:p>
            <a:r>
              <a:rPr lang="en-US" sz="2000" dirty="0"/>
              <a:t>WE LOVE YOU SINCE YOU HELPED US WIN THE BIG ONE – WWII. </a:t>
            </a:r>
          </a:p>
          <a:p>
            <a:pPr marL="0" indent="0">
              <a:buNone/>
            </a:pPr>
            <a:endParaRPr lang="en-US" sz="2000" dirty="0"/>
          </a:p>
          <a:p>
            <a:pPr marL="0" indent="0">
              <a:buNone/>
            </a:pPr>
            <a:r>
              <a:rPr lang="en-US" sz="2000" dirty="0"/>
              <a:t>	SINCERELY WITH A WARM SIBERIAN HEART,</a:t>
            </a:r>
          </a:p>
          <a:p>
            <a:pPr marL="0" indent="0">
              <a:buNone/>
            </a:pPr>
            <a:endParaRPr lang="en-US" sz="2000" dirty="0"/>
          </a:p>
          <a:p>
            <a:pPr marL="0" indent="0">
              <a:buNone/>
            </a:pPr>
            <a:r>
              <a:rPr lang="en-US" sz="2000" dirty="0"/>
              <a:t>	</a:t>
            </a:r>
            <a:r>
              <a:rPr lang="en-US" sz="2000" i="1" dirty="0"/>
              <a:t>THE SIBERIANS</a:t>
            </a:r>
            <a:r>
              <a:rPr lang="en-US" sz="2000" dirty="0"/>
              <a:t>. </a:t>
            </a:r>
          </a:p>
          <a:p>
            <a:endParaRPr lang="en-US" sz="2000" dirty="0"/>
          </a:p>
          <a:p>
            <a:pPr marL="0" indent="0">
              <a:buNone/>
            </a:pPr>
            <a:endParaRPr lang="en-US" sz="2000" dirty="0"/>
          </a:p>
        </p:txBody>
      </p:sp>
    </p:spTree>
    <p:extLst>
      <p:ext uri="{BB962C8B-B14F-4D97-AF65-F5344CB8AC3E}">
        <p14:creationId xmlns:p14="http://schemas.microsoft.com/office/powerpoint/2010/main" val="189230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BAD8627-E292-444B-BA08-DA4027596AF4}"/>
              </a:ext>
            </a:extLst>
          </p:cNvPr>
          <p:cNvSpPr>
            <a:spLocks noGrp="1"/>
          </p:cNvSpPr>
          <p:nvPr>
            <p:ph sz="half" idx="2"/>
          </p:nvPr>
        </p:nvSpPr>
        <p:spPr>
          <a:xfrm>
            <a:off x="4726057" y="0"/>
            <a:ext cx="7465943" cy="6858000"/>
          </a:xfrm>
          <a:solidFill>
            <a:schemeClr val="accent2">
              <a:lumMod val="60000"/>
              <a:lumOff val="40000"/>
            </a:schemeClr>
          </a:solidFill>
        </p:spPr>
        <p:txBody>
          <a:bodyPr/>
          <a:lstStyle/>
          <a:p>
            <a:pPr marL="0" indent="0">
              <a:buNone/>
            </a:pPr>
            <a:r>
              <a:rPr lang="en-US" dirty="0"/>
              <a:t>Oh Mighty and Distant Siberian Cousins,</a:t>
            </a:r>
          </a:p>
          <a:p>
            <a:pPr marL="0" indent="0">
              <a:buNone/>
            </a:pPr>
            <a:r>
              <a:rPr lang="en-US" dirty="0"/>
              <a:t>Who Helped The United States Win The Big One!</a:t>
            </a:r>
          </a:p>
          <a:p>
            <a:pPr marL="0" indent="0">
              <a:buNone/>
            </a:pPr>
            <a:r>
              <a:rPr lang="en-US" dirty="0"/>
              <a:t>Thank You For Praying In Your Snow Banks Near </a:t>
            </a:r>
          </a:p>
          <a:p>
            <a:pPr marL="0" indent="0">
              <a:buNone/>
            </a:pPr>
            <a:r>
              <a:rPr lang="en-US" dirty="0"/>
              <a:t>The Frozen Steppes Of Yakutsk And Invoking The </a:t>
            </a:r>
          </a:p>
          <a:p>
            <a:pPr marL="0" indent="0">
              <a:buNone/>
            </a:pPr>
            <a:r>
              <a:rPr lang="en-US" dirty="0"/>
              <a:t>Aid Of The Almighty And Sending This Holy One To </a:t>
            </a:r>
          </a:p>
          <a:p>
            <a:pPr marL="0" indent="0">
              <a:buNone/>
            </a:pPr>
            <a:r>
              <a:rPr lang="en-US" dirty="0"/>
              <a:t>Deliver Us From Evil -</a:t>
            </a:r>
          </a:p>
          <a:p>
            <a:pPr marL="0" indent="0">
              <a:buNone/>
            </a:pPr>
            <a:r>
              <a:rPr lang="en-US" dirty="0"/>
              <a:t>		That Evil Known As - </a:t>
            </a:r>
          </a:p>
          <a:p>
            <a:pPr marL="0" indent="0">
              <a:buNone/>
            </a:pPr>
            <a:r>
              <a:rPr lang="en-US" dirty="0"/>
              <a:t>		</a:t>
            </a:r>
            <a:r>
              <a:rPr lang="en-US" sz="4000" dirty="0"/>
              <a:t>FAKE NEWS!</a:t>
            </a:r>
          </a:p>
          <a:p>
            <a:pPr marL="0" indent="0">
              <a:buNone/>
            </a:pPr>
            <a:endParaRPr lang="en-US" sz="1400" dirty="0"/>
          </a:p>
          <a:p>
            <a:pPr marL="0" indent="0">
              <a:buNone/>
            </a:pPr>
            <a:r>
              <a:rPr lang="en-US" sz="1400" b="1" i="1" dirty="0"/>
              <a:t>PERHAPS TRUMP IS RIGHT ABOUT FAKE NEWS – MENCKEN WOULD AGREE WITH HIM – WHOEVER DREAMED A JOKE ABOUT AN INVENTION OF THE BATHTUB, STARTED BY MENCKEN, WOULD STILL BE GOING STRONG ALMOST 100 YEARS LATER. THIS SHOWS THE POWER IN THE EARLY 20</a:t>
            </a:r>
            <a:r>
              <a:rPr lang="en-US" sz="1400" b="1" i="1" baseline="30000" dirty="0"/>
              <a:t>TH</a:t>
            </a:r>
            <a:r>
              <a:rPr lang="en-US" sz="1400" b="1" i="1" dirty="0"/>
              <a:t> CENTURY MIND OF INVENTORS AND INVENTIONS AND TECHNOLOGICAL DEVELOPMENT.  </a:t>
            </a:r>
          </a:p>
        </p:txBody>
      </p:sp>
      <p:pic>
        <p:nvPicPr>
          <p:cNvPr id="9" name="Content Placeholder 8">
            <a:extLst>
              <a:ext uri="{FF2B5EF4-FFF2-40B4-BE49-F238E27FC236}">
                <a16:creationId xmlns:a16="http://schemas.microsoft.com/office/drawing/2014/main" id="{EE962F1A-26E0-4EAB-AB8F-AB65814CF7F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4057" y="0"/>
            <a:ext cx="4572000" cy="6858000"/>
          </a:xfrm>
        </p:spPr>
      </p:pic>
    </p:spTree>
    <p:extLst>
      <p:ext uri="{BB962C8B-B14F-4D97-AF65-F5344CB8AC3E}">
        <p14:creationId xmlns:p14="http://schemas.microsoft.com/office/powerpoint/2010/main" val="3173889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64DFD7-3FE0-4A96-BDE5-8FBC0E8D9CAC}"/>
              </a:ext>
            </a:extLst>
          </p:cNvPr>
          <p:cNvSpPr>
            <a:spLocks noGrp="1"/>
          </p:cNvSpPr>
          <p:nvPr>
            <p:ph type="title"/>
          </p:nvPr>
        </p:nvSpPr>
        <p:spPr>
          <a:xfrm>
            <a:off x="-107576" y="1"/>
            <a:ext cx="12299576" cy="1138517"/>
          </a:xfrm>
          <a:solidFill>
            <a:schemeClr val="accent6">
              <a:lumMod val="40000"/>
              <a:lumOff val="60000"/>
            </a:schemeClr>
          </a:solidFill>
        </p:spPr>
        <p:txBody>
          <a:bodyPr>
            <a:normAutofit/>
          </a:bodyPr>
          <a:lstStyle/>
          <a:p>
            <a:r>
              <a:rPr lang="en-US" sz="2800" b="1" i="1" dirty="0"/>
              <a:t>TWO MATTERS TO NOTE: 1) WE FOUND THE CULPRIT; AND</a:t>
            </a:r>
            <a:br>
              <a:rPr lang="en-US" sz="2800" b="1" i="1" dirty="0"/>
            </a:br>
            <a:r>
              <a:rPr lang="en-US" sz="2800" b="1" i="1" dirty="0"/>
              <a:t>2) THE GREAT IMPORTANCE PLACED ON INVENTORS AND INVENTIONS </a:t>
            </a:r>
          </a:p>
        </p:txBody>
      </p:sp>
      <p:sp>
        <p:nvSpPr>
          <p:cNvPr id="6" name="Content Placeholder 5">
            <a:extLst>
              <a:ext uri="{FF2B5EF4-FFF2-40B4-BE49-F238E27FC236}">
                <a16:creationId xmlns:a16="http://schemas.microsoft.com/office/drawing/2014/main" id="{E7842563-CBFA-4193-B1D6-FC36C03BA5B7}"/>
              </a:ext>
            </a:extLst>
          </p:cNvPr>
          <p:cNvSpPr>
            <a:spLocks noGrp="1"/>
          </p:cNvSpPr>
          <p:nvPr>
            <p:ph sz="half" idx="1"/>
          </p:nvPr>
        </p:nvSpPr>
        <p:spPr>
          <a:xfrm>
            <a:off x="0" y="1138517"/>
            <a:ext cx="6019800" cy="5719483"/>
          </a:xfrm>
          <a:solidFill>
            <a:schemeClr val="accent4">
              <a:lumMod val="40000"/>
              <a:lumOff val="60000"/>
            </a:schemeClr>
          </a:solidFill>
        </p:spPr>
        <p:txBody>
          <a:bodyPr>
            <a:normAutofit lnSpcReduction="10000"/>
          </a:bodyPr>
          <a:lstStyle/>
          <a:p>
            <a:r>
              <a:rPr lang="en-US" sz="2000" dirty="0"/>
              <a:t>REMEMBER TV’S ROWAN &amp; MARTIN’S “LAUGH-IN”AND GERMAN GUY WITH HIS “VEDY INTERVESTING!” </a:t>
            </a:r>
          </a:p>
          <a:p>
            <a:r>
              <a:rPr lang="en-US" sz="2000" dirty="0"/>
              <a:t>VE HAVE LOOKED HARD AND VE HAVE FOUND ZE GUILTY PARTY MESSIN WITH OUR PRESIDENTIAL ELECTION.  </a:t>
            </a:r>
          </a:p>
          <a:p>
            <a:r>
              <a:rPr lang="en-US" sz="2000" dirty="0"/>
              <a:t>HE HAS MANY RUSSIAN CONNECTIONS. HE MADE MUCH MONEY FROM ZE RUSSIANS.</a:t>
            </a:r>
          </a:p>
          <a:p>
            <a:r>
              <a:rPr lang="en-US" sz="2000" dirty="0"/>
              <a:t>VE ARE LOOKING FOR HIM NOW.  SOME LEADS SAY HE IS HIDING IN A BOX SIX FEET UNDER ZE EARTH.</a:t>
            </a:r>
          </a:p>
          <a:p>
            <a:r>
              <a:rPr lang="en-US" sz="2000" dirty="0"/>
              <a:t>VE DO NOT BELIEVE THEM. VE BELIEVE HE HAS LEFT ZE COUNTRY AND IS HIDING IN CHINA, WHERE HE USED TO VORK AND WHERE BOTH HE AND HIS VIFE LEARNED TO SPEAK MANDARIN.  </a:t>
            </a:r>
          </a:p>
          <a:p>
            <a:r>
              <a:rPr lang="en-US" sz="2000" dirty="0"/>
              <a:t>VE HAVE LOCATED HIM USING EXTENSIVE DATABASE MINING.  ZE GUILTY PARTY GOES BY ZE CODE NAME “HERBERT C. HOOVER,” FORMER REPUBLICAN PRESIDENT OF ZE UNITED STATES. </a:t>
            </a:r>
          </a:p>
          <a:p>
            <a:r>
              <a:rPr lang="en-US" sz="2000" dirty="0"/>
              <a:t>CASE CLOSED AND YOU HAVE YOUR MAN. </a:t>
            </a:r>
          </a:p>
          <a:p>
            <a:endParaRPr lang="en-US" sz="2000" dirty="0"/>
          </a:p>
        </p:txBody>
      </p:sp>
      <p:sp>
        <p:nvSpPr>
          <p:cNvPr id="7" name="Content Placeholder 6">
            <a:extLst>
              <a:ext uri="{FF2B5EF4-FFF2-40B4-BE49-F238E27FC236}">
                <a16:creationId xmlns:a16="http://schemas.microsoft.com/office/drawing/2014/main" id="{093546DF-5206-443A-81EA-CE34BFE4755D}"/>
              </a:ext>
            </a:extLst>
          </p:cNvPr>
          <p:cNvSpPr>
            <a:spLocks noGrp="1"/>
          </p:cNvSpPr>
          <p:nvPr>
            <p:ph sz="half" idx="2"/>
          </p:nvPr>
        </p:nvSpPr>
        <p:spPr>
          <a:xfrm>
            <a:off x="6019800" y="1138518"/>
            <a:ext cx="6172200" cy="5719482"/>
          </a:xfrm>
          <a:solidFill>
            <a:schemeClr val="accent5">
              <a:lumMod val="40000"/>
              <a:lumOff val="60000"/>
            </a:schemeClr>
          </a:solidFill>
        </p:spPr>
        <p:txBody>
          <a:bodyPr>
            <a:normAutofit/>
          </a:bodyPr>
          <a:lstStyle/>
          <a:p>
            <a:r>
              <a:rPr lang="en-US" sz="2000" dirty="0"/>
              <a:t>INVENTORS AND INVENTIONS WERE IMPORTANT.  TOM SWIFT SAVES THE ALLIES WITH A NEW TANK HE INVENTS AND PERHAPS THE GREATEST JOURNALIST IN THE FIRST HALF OF THE 20</a:t>
            </a:r>
            <a:r>
              <a:rPr lang="en-US" sz="2000" baseline="30000" dirty="0"/>
              <a:t>TH</a:t>
            </a:r>
            <a:r>
              <a:rPr lang="en-US" sz="2000" dirty="0"/>
              <a:t> CENTURY, H.L. MENCKEN, USES FAKE NEWS ABOUT AN INVENTION AND DEVELOPMENT OF THE BATHTUB FOR LIGHT HEARTED FUN TO RELIEVE WAR STRESS. HE NEVER DREAMED IT WOULD GET OUT OF CONTROL AND COULD NOT BE STOPPED. </a:t>
            </a:r>
          </a:p>
          <a:p>
            <a:r>
              <a:rPr lang="en-US" sz="2000" dirty="0"/>
              <a:t>JUSTICE DOUGLAS: PERHAPS TRYING TO PROTECT THIS IMPORTANCE OF INVENTORS, INVENTIONS, AND PATENTS IN 1941 WITH HIS DECISION IN </a:t>
            </a:r>
            <a:r>
              <a:rPr lang="en-US" sz="2000" b="1" i="1" dirty="0"/>
              <a:t>CUNO</a:t>
            </a:r>
            <a:r>
              <a:rPr lang="en-US" sz="2000" dirty="0"/>
              <a:t> AND THE “FLASH OF GENIUS.” </a:t>
            </a:r>
          </a:p>
          <a:p>
            <a:endParaRPr lang="en-US" sz="2000" dirty="0"/>
          </a:p>
          <a:p>
            <a:endParaRPr lang="en-US" sz="2000" dirty="0"/>
          </a:p>
        </p:txBody>
      </p:sp>
    </p:spTree>
    <p:extLst>
      <p:ext uri="{BB962C8B-B14F-4D97-AF65-F5344CB8AC3E}">
        <p14:creationId xmlns:p14="http://schemas.microsoft.com/office/powerpoint/2010/main" val="154067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55419AE-F29F-48ED-9C97-6BE444AF668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746" y="690283"/>
            <a:ext cx="4889313" cy="3735073"/>
          </a:xfrm>
        </p:spPr>
      </p:pic>
      <p:sp>
        <p:nvSpPr>
          <p:cNvPr id="4" name="Content Placeholder 3">
            <a:extLst>
              <a:ext uri="{FF2B5EF4-FFF2-40B4-BE49-F238E27FC236}">
                <a16:creationId xmlns:a16="http://schemas.microsoft.com/office/drawing/2014/main" id="{B8F216F0-974E-4CE3-B07B-E8623159E13D}"/>
              </a:ext>
            </a:extLst>
          </p:cNvPr>
          <p:cNvSpPr>
            <a:spLocks noGrp="1"/>
          </p:cNvSpPr>
          <p:nvPr>
            <p:ph sz="half" idx="2"/>
          </p:nvPr>
        </p:nvSpPr>
        <p:spPr>
          <a:xfrm>
            <a:off x="5065059" y="0"/>
            <a:ext cx="7126941" cy="6858000"/>
          </a:xfrm>
          <a:solidFill>
            <a:schemeClr val="accent6">
              <a:lumMod val="20000"/>
              <a:lumOff val="80000"/>
            </a:schemeClr>
          </a:solidFill>
        </p:spPr>
        <p:txBody>
          <a:bodyPr>
            <a:normAutofit/>
          </a:bodyPr>
          <a:lstStyle/>
          <a:p>
            <a:r>
              <a:rPr lang="en-US" sz="2400" dirty="0"/>
              <a:t>Father died early in his life and raised poor. </a:t>
            </a:r>
          </a:p>
          <a:p>
            <a:r>
              <a:rPr lang="en-US" sz="2400" dirty="0"/>
              <a:t>Smart kid and well rid.  Very Practical.  Received college scholarship to Whitman College. Temporarily slept in a tent because he was poor. </a:t>
            </a:r>
          </a:p>
          <a:p>
            <a:r>
              <a:rPr lang="en-US" sz="2400" dirty="0"/>
              <a:t>Attended Columbia Law School, worked at </a:t>
            </a:r>
            <a:r>
              <a:rPr lang="en-US" sz="2400" dirty="0" err="1"/>
              <a:t>Cravath</a:t>
            </a:r>
            <a:r>
              <a:rPr lang="en-US" sz="2400" dirty="0"/>
              <a:t>, taught at Yale, ran SEC, and appointed one of youngest Supreme Court justices. </a:t>
            </a:r>
          </a:p>
          <a:p>
            <a:r>
              <a:rPr lang="en-US" sz="2400" dirty="0"/>
              <a:t>Holds the record for most opinions, often writing them in about 20 minutes and publishing first draft. </a:t>
            </a:r>
          </a:p>
          <a:p>
            <a:r>
              <a:rPr lang="en-US" sz="2400" dirty="0"/>
              <a:t>Hiked entire Appalachian Trail – 2000 miles. </a:t>
            </a:r>
          </a:p>
          <a:p>
            <a:r>
              <a:rPr lang="en-US" sz="2400" dirty="0"/>
              <a:t>Practical and knew his gadgets. </a:t>
            </a:r>
          </a:p>
          <a:p>
            <a:r>
              <a:rPr lang="en-US" sz="2400" dirty="0"/>
              <a:t>Issued the finest dissent in the history of the Supreme Court in </a:t>
            </a:r>
            <a:r>
              <a:rPr lang="en-US" sz="2400" i="1" dirty="0"/>
              <a:t>Sierra Club v. Morton – </a:t>
            </a:r>
            <a:r>
              <a:rPr lang="en-US" sz="2400" dirty="0"/>
              <a:t>inanimate objects, </a:t>
            </a:r>
            <a:r>
              <a:rPr lang="en-US" sz="2400" i="1" dirty="0"/>
              <a:t>i.e</a:t>
            </a:r>
            <a:r>
              <a:rPr lang="en-US" sz="2400" dirty="0"/>
              <a:t>., rocks, have standing.  Very important since a new Star Wars movie is coming soon – </a:t>
            </a:r>
            <a:r>
              <a:rPr lang="en-US" sz="2400" i="1" dirty="0"/>
              <a:t>May The Force Be With You</a:t>
            </a:r>
            <a:r>
              <a:rPr lang="en-US" sz="2400" dirty="0"/>
              <a:t>. </a:t>
            </a:r>
          </a:p>
          <a:p>
            <a:endParaRPr lang="en-US" sz="2400" dirty="0"/>
          </a:p>
        </p:txBody>
      </p:sp>
      <p:sp>
        <p:nvSpPr>
          <p:cNvPr id="7" name="TextBox 6">
            <a:extLst>
              <a:ext uri="{FF2B5EF4-FFF2-40B4-BE49-F238E27FC236}">
                <a16:creationId xmlns:a16="http://schemas.microsoft.com/office/drawing/2014/main" id="{C96CC0B7-0234-4674-BE71-F6C6C874D15C}"/>
              </a:ext>
            </a:extLst>
          </p:cNvPr>
          <p:cNvSpPr txBox="1"/>
          <p:nvPr/>
        </p:nvSpPr>
        <p:spPr>
          <a:xfrm>
            <a:off x="175746" y="4616824"/>
            <a:ext cx="4745878" cy="1754326"/>
          </a:xfrm>
          <a:prstGeom prst="rect">
            <a:avLst/>
          </a:prstGeom>
          <a:noFill/>
        </p:spPr>
        <p:txBody>
          <a:bodyPr wrap="square" rtlCol="0">
            <a:spAutoFit/>
          </a:bodyPr>
          <a:lstStyle/>
          <a:p>
            <a:r>
              <a:rPr lang="en-US"/>
              <a:t>In 1954 Supreme Court Justice William O. Douglas led journalists on a 185-mile hike along Maryland’s historic C&amp;O Canal to protest plans to turn the adjoining path into a highway. The canal and path became a national park in 1971. National Park Service/Flickr, CC BY.</a:t>
            </a:r>
            <a:endParaRPr lang="en-US" dirty="0"/>
          </a:p>
        </p:txBody>
      </p:sp>
    </p:spTree>
    <p:extLst>
      <p:ext uri="{BB962C8B-B14F-4D97-AF65-F5344CB8AC3E}">
        <p14:creationId xmlns:p14="http://schemas.microsoft.com/office/powerpoint/2010/main" val="49369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4AA8E-2F62-4990-9F8D-A05C8E71D752}"/>
              </a:ext>
            </a:extLst>
          </p:cNvPr>
          <p:cNvSpPr>
            <a:spLocks noGrp="1"/>
          </p:cNvSpPr>
          <p:nvPr>
            <p:ph type="title"/>
          </p:nvPr>
        </p:nvSpPr>
        <p:spPr>
          <a:xfrm>
            <a:off x="0" y="143436"/>
            <a:ext cx="12192000" cy="986118"/>
          </a:xfrm>
          <a:solidFill>
            <a:schemeClr val="accent4">
              <a:lumMod val="20000"/>
              <a:lumOff val="80000"/>
            </a:schemeClr>
          </a:solidFill>
        </p:spPr>
        <p:txBody>
          <a:bodyPr>
            <a:normAutofit/>
          </a:bodyPr>
          <a:lstStyle/>
          <a:p>
            <a:r>
              <a:rPr lang="en-US" sz="3200" b="1" i="1" dirty="0" err="1"/>
              <a:t>Cuno</a:t>
            </a:r>
            <a:r>
              <a:rPr lang="en-US" sz="3200" b="1" i="1" dirty="0"/>
              <a:t> Engineering Corp. v. Automatic Devices Corp., 314 U.S. 84 (1941)</a:t>
            </a:r>
          </a:p>
        </p:txBody>
      </p:sp>
      <p:pic>
        <p:nvPicPr>
          <p:cNvPr id="5" name="Content Placeholder 4">
            <a:extLst>
              <a:ext uri="{FF2B5EF4-FFF2-40B4-BE49-F238E27FC236}">
                <a16:creationId xmlns:a16="http://schemas.microsoft.com/office/drawing/2014/main" id="{D5F34E1A-710E-4C3C-9F44-0876AD7522AD}"/>
              </a:ext>
            </a:extLst>
          </p:cNvPr>
          <p:cNvPicPr>
            <a:picLocks noGrp="1" noChangeAspect="1"/>
          </p:cNvPicPr>
          <p:nvPr>
            <p:ph sz="half" idx="1"/>
          </p:nvPr>
        </p:nvPicPr>
        <p:blipFill>
          <a:blip r:embed="rId2"/>
          <a:stretch>
            <a:fillRect/>
          </a:stretch>
        </p:blipFill>
        <p:spPr>
          <a:xfrm>
            <a:off x="0" y="1355746"/>
            <a:ext cx="5440875" cy="4794323"/>
          </a:xfrm>
          <a:prstGeom prst="rect">
            <a:avLst/>
          </a:prstGeom>
        </p:spPr>
      </p:pic>
      <p:sp>
        <p:nvSpPr>
          <p:cNvPr id="4" name="Content Placeholder 3">
            <a:extLst>
              <a:ext uri="{FF2B5EF4-FFF2-40B4-BE49-F238E27FC236}">
                <a16:creationId xmlns:a16="http://schemas.microsoft.com/office/drawing/2014/main" id="{31C9D54A-2135-4242-8537-CB28FCC64617}"/>
              </a:ext>
            </a:extLst>
          </p:cNvPr>
          <p:cNvSpPr>
            <a:spLocks noGrp="1"/>
          </p:cNvSpPr>
          <p:nvPr>
            <p:ph sz="half" idx="2"/>
          </p:nvPr>
        </p:nvSpPr>
        <p:spPr>
          <a:xfrm>
            <a:off x="5593976" y="1129554"/>
            <a:ext cx="6598024" cy="5728446"/>
          </a:xfrm>
          <a:solidFill>
            <a:schemeClr val="bg2">
              <a:lumMod val="90000"/>
            </a:schemeClr>
          </a:solidFill>
        </p:spPr>
        <p:txBody>
          <a:bodyPr>
            <a:normAutofit fontScale="92500" lnSpcReduction="10000"/>
          </a:bodyPr>
          <a:lstStyle/>
          <a:p>
            <a:r>
              <a:rPr lang="en-US" dirty="0"/>
              <a:t>Patent No. 1,736,544 for Cigar Lighter</a:t>
            </a:r>
          </a:p>
          <a:p>
            <a:r>
              <a:rPr lang="en-US" dirty="0"/>
              <a:t>Used in automobiles. Patent assigned to a patent holding company. </a:t>
            </a:r>
          </a:p>
          <a:p>
            <a:r>
              <a:rPr lang="en-US" dirty="0"/>
              <a:t>Mead's addition to the so-called wireless or cordless lighter of a thermostatic control -- which, after the plug was set "on" and the heating coil had reached the proper temperature, automatically returned the plug to its "off" position -- was not invention, but a mere exercise of the skill of the calling, and an advance plainly indicated by the prior art.</a:t>
            </a:r>
          </a:p>
          <a:p>
            <a:r>
              <a:rPr lang="en-US" dirty="0"/>
              <a:t>That Mead's combination performed a new and useful function did not make it patentable. The new device, however useful, must reveal the flash of creative genius, not merely the skill of the calling. </a:t>
            </a:r>
          </a:p>
          <a:p>
            <a:endParaRPr lang="en-US" dirty="0"/>
          </a:p>
        </p:txBody>
      </p:sp>
    </p:spTree>
    <p:extLst>
      <p:ext uri="{BB962C8B-B14F-4D97-AF65-F5344CB8AC3E}">
        <p14:creationId xmlns:p14="http://schemas.microsoft.com/office/powerpoint/2010/main" val="1852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40E12-48D9-4811-8D9B-F57063D12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41" y="171172"/>
            <a:ext cx="8530555" cy="6340197"/>
          </a:xfrm>
          <a:prstGeom prst="rect">
            <a:avLst/>
          </a:prstGeom>
        </p:spPr>
      </p:pic>
      <p:sp>
        <p:nvSpPr>
          <p:cNvPr id="2" name="TextBox 1">
            <a:extLst>
              <a:ext uri="{FF2B5EF4-FFF2-40B4-BE49-F238E27FC236}">
                <a16:creationId xmlns:a16="http://schemas.microsoft.com/office/drawing/2014/main" id="{2939273B-9C5E-429B-9544-BA64C14C4618}"/>
              </a:ext>
            </a:extLst>
          </p:cNvPr>
          <p:cNvSpPr txBox="1"/>
          <p:nvPr/>
        </p:nvSpPr>
        <p:spPr>
          <a:xfrm>
            <a:off x="8647096" y="171172"/>
            <a:ext cx="3544904" cy="6340197"/>
          </a:xfrm>
          <a:prstGeom prst="rect">
            <a:avLst/>
          </a:prstGeom>
          <a:solidFill>
            <a:schemeClr val="accent2">
              <a:lumMod val="40000"/>
              <a:lumOff val="60000"/>
            </a:schemeClr>
          </a:solidFill>
        </p:spPr>
        <p:txBody>
          <a:bodyPr wrap="square" rtlCol="0">
            <a:spAutoFit/>
          </a:bodyPr>
          <a:lstStyle/>
          <a:p>
            <a:r>
              <a:rPr lang="en-US" sz="2800" dirty="0"/>
              <a:t>A FLASH OF GENIUS?</a:t>
            </a:r>
          </a:p>
          <a:p>
            <a:endParaRPr lang="en-US" dirty="0"/>
          </a:p>
          <a:p>
            <a:r>
              <a:rPr lang="en-US" dirty="0"/>
              <a:t>HEARS STORY OF MAN THAT RUNS INTO AN ELECTRIC FENCE AND SURVIVES. WHY CAN’T THAT NON-LETHAL ELECTRIC FORCE BE USED TO STOP BAD GUYS WITHOUT KILLING THEM? </a:t>
            </a:r>
          </a:p>
          <a:p>
            <a:endParaRPr lang="en-US" dirty="0"/>
          </a:p>
          <a:p>
            <a:r>
              <a:rPr lang="en-US" dirty="0"/>
              <a:t>IS THIS A FLASH OF GENIUS FOR AN INVENTOR, MAKING JUSTICE DOUGLAS HAPPY? BUT – THE COMPLETION (REDUCTION TO  PRACTICE) TOOK FIVE YEAR. DOES IT VINDICATE BOTH JUSTICE DOUGLAS AND THE SEC. 103,</a:t>
            </a:r>
          </a:p>
          <a:p>
            <a:r>
              <a:rPr lang="en-US" dirty="0"/>
              <a:t>“PATENTABILITY SHALL NOT BE NEGATED BY THE MANNER IN WHICH THE INVENTION WAS MADE.”</a:t>
            </a:r>
          </a:p>
          <a:p>
            <a:endParaRPr lang="en-US" dirty="0"/>
          </a:p>
          <a:p>
            <a:endParaRPr lang="en-US" dirty="0"/>
          </a:p>
        </p:txBody>
      </p:sp>
    </p:spTree>
    <p:extLst>
      <p:ext uri="{BB962C8B-B14F-4D97-AF65-F5344CB8AC3E}">
        <p14:creationId xmlns:p14="http://schemas.microsoft.com/office/powerpoint/2010/main" val="313870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F726BB-F3ED-459B-A7B5-E5F044647049}"/>
              </a:ext>
            </a:extLst>
          </p:cNvPr>
          <p:cNvSpPr txBox="1"/>
          <p:nvPr/>
        </p:nvSpPr>
        <p:spPr>
          <a:xfrm>
            <a:off x="0" y="71718"/>
            <a:ext cx="12192000" cy="7294305"/>
          </a:xfrm>
          <a:prstGeom prst="rect">
            <a:avLst/>
          </a:prstGeom>
          <a:solidFill>
            <a:schemeClr val="accent5">
              <a:lumMod val="20000"/>
              <a:lumOff val="80000"/>
            </a:schemeClr>
          </a:solidFill>
        </p:spPr>
        <p:txBody>
          <a:bodyPr wrap="square" rtlCol="0">
            <a:spAutoFit/>
          </a:bodyPr>
          <a:lstStyle/>
          <a:p>
            <a:r>
              <a:rPr lang="en-US" dirty="0"/>
              <a:t>				(Various Quotes With Citations Omitted)</a:t>
            </a:r>
          </a:p>
          <a:p>
            <a:r>
              <a:rPr lang="en-US" dirty="0"/>
              <a:t>Under the statute …the device must not only be "new and useful," it must also be an "invention" or "discovery."  It has been recognized that, if an improvement is to obtain the privileged position of a patent, more ingenuity must be involved than the work of a mechanic skilled in the art. </a:t>
            </a:r>
          </a:p>
          <a:p>
            <a:r>
              <a:rPr lang="en-US" dirty="0"/>
              <a:t>Perfection of workmanship, however much it may increase the convenience, extend the use, or diminish expense, is not patentable."</a:t>
            </a:r>
          </a:p>
          <a:p>
            <a:r>
              <a:rPr lang="en-US" dirty="0"/>
              <a:t>That is to say, the new device, however useful it may be, must reveal the flash of creative genius, not merely the skill of the calling. If it fails, it has not established its right to a </a:t>
            </a:r>
            <a:r>
              <a:rPr lang="en-US" b="1" i="1" u="sng" dirty="0"/>
              <a:t>private</a:t>
            </a:r>
            <a:r>
              <a:rPr lang="en-US" dirty="0"/>
              <a:t> grant on the public domain.</a:t>
            </a:r>
          </a:p>
          <a:p>
            <a:r>
              <a:rPr lang="en-US" dirty="0"/>
              <a:t>Tested by that principle, Mead's device was not patentable. We cannot conclude that his skill in making this contribution reached the level of inventive genius which the Constitution, Art. I, § 8, authorizes Congress to reward. He merely incorporated the well known thermostat into the old "wireless" lighter to produce a more efficient, useful, and convenient article.</a:t>
            </a:r>
            <a:r>
              <a:rPr lang="en-US" i="1" dirty="0"/>
              <a:t>.</a:t>
            </a:r>
            <a:r>
              <a:rPr lang="en-US" dirty="0"/>
              <a:t> A new application of an old device may not be patented if the "result claimed as new is the same in character as the original result" even though the new result had not before been contemplated. Certainly the use of a thermostat to break a circuit in a "wireless" cigar lighter is analogous to or the same in character as the use of such a device in electric heaters, toasters, or irons, whatever may be the difference in detail of design. Ingenuity was required to effect the adaptation, but no more than that to be expected of a mechanic skilled in the art.</a:t>
            </a:r>
          </a:p>
          <a:p>
            <a:r>
              <a:rPr lang="en-US" dirty="0"/>
              <a:t>Strict application of that test is necessary lest, in the constant demand for new appliances, the heavy hand of tribute be laid on each slight technological advance in an art. The consequences of the alternative course were forcefully pointed out by Mr. Justice Bradley in </a:t>
            </a:r>
            <a:r>
              <a:rPr lang="en-US" i="1" dirty="0"/>
              <a:t>Atlantic Works v. Brady,</a:t>
            </a:r>
            <a:r>
              <a:rPr lang="en-US" dirty="0"/>
              <a:t> </a:t>
            </a:r>
            <a:r>
              <a:rPr lang="en-US" dirty="0">
                <a:hlinkClick r:id="rId2"/>
              </a:rPr>
              <a:t>107 U. S. 192</a:t>
            </a:r>
            <a:r>
              <a:rPr lang="en-US" dirty="0"/>
              <a:t>, </a:t>
            </a:r>
            <a:r>
              <a:rPr lang="en-US" dirty="0">
                <a:hlinkClick r:id="rId3"/>
              </a:rPr>
              <a:t>107 U. S. 200</a:t>
            </a:r>
            <a:r>
              <a:rPr lang="en-US" dirty="0"/>
              <a:t>:</a:t>
            </a:r>
          </a:p>
          <a:p>
            <a:r>
              <a:rPr lang="en-US" dirty="0"/>
              <a:t>"Such an indiscriminate creation of exclusive privileges tends rather to obstruct than to stimulate invention. It creates a class of speculative schemers who make it their business to watch the advancing wave of improvement, and gather its foam in the form of patented monopolies, which enable them to lay a heavy tax upon the industry of the country without contributing anything to the real advancement of the art. It embarrasses the honest pursuit of business with fears and apprehensions of concealed liens and unknown liabilities to lawsuits and vexatious accountings for profits made in good faith."</a:t>
            </a:r>
          </a:p>
          <a:p>
            <a:r>
              <a:rPr lang="en-US" dirty="0"/>
              <a:t> </a:t>
            </a:r>
          </a:p>
        </p:txBody>
      </p:sp>
    </p:spTree>
    <p:extLst>
      <p:ext uri="{BB962C8B-B14F-4D97-AF65-F5344CB8AC3E}">
        <p14:creationId xmlns:p14="http://schemas.microsoft.com/office/powerpoint/2010/main" val="1776752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4B4AAB-F70A-460C-9325-0B2094914658}"/>
              </a:ext>
            </a:extLst>
          </p:cNvPr>
          <p:cNvSpPr txBox="1"/>
          <p:nvPr/>
        </p:nvSpPr>
        <p:spPr>
          <a:xfrm>
            <a:off x="107576" y="71718"/>
            <a:ext cx="12003742" cy="6463308"/>
          </a:xfrm>
          <a:prstGeom prst="rect">
            <a:avLst/>
          </a:prstGeom>
          <a:solidFill>
            <a:schemeClr val="tx2">
              <a:lumMod val="20000"/>
              <a:lumOff val="80000"/>
            </a:schemeClr>
          </a:solidFill>
        </p:spPr>
        <p:txBody>
          <a:bodyPr wrap="square" rtlCol="0">
            <a:spAutoFit/>
          </a:bodyPr>
          <a:lstStyle/>
          <a:p>
            <a:r>
              <a:rPr lang="en-US" dirty="0"/>
              <a:t>				Chief Justice Stone concurs:</a:t>
            </a:r>
          </a:p>
          <a:p>
            <a:endParaRPr lang="en-US" dirty="0"/>
          </a:p>
          <a:p>
            <a:r>
              <a:rPr lang="en-US" dirty="0"/>
              <a:t>The commercially successful structure for which respondent claims the protection of the Mead patent and which the court below thought satisfied a felt need, is not the structure described by Mead. Both embody the combination of a thermostatically controlled heating circuit with a heating unit borne on a removable wireless plug and used as a means to close the circuit. But they differ structurally in a number of particulars.</a:t>
            </a:r>
          </a:p>
          <a:p>
            <a:r>
              <a:rPr lang="en-US" dirty="0"/>
              <a:t>To mention only the more important, Mead showed a rotatable socket which is turned by manually rotating the plug when placed in the socket, so as to close the heating circuit. A laterally extending pin projecting from the side of the plug in the Mead structure engages with a spring latch outside the socket to hold the plug and socket in the circuit closing position to which they have been rotated until the latch is released by the thermostatic control, thus permitting the plug and the socket, which is activated by a spring, to rotate back to the open circuit position. The base required for the accommodation of the rotating socket and its externally operated mechanism was large and cumbersome. Respondent's commercial structure, like the alleged infringing device, utilizes a fixed socket within which the thermostatic circuit control is located and into which the heat unit carrying plug may be inserted without necessity of rotating it, as in the case of the rotating plug with the projecting pin shown by Mead. The thermostatically controlled circuit is closed by pressing the plug further into the socket, the plug being restored to an open circuit position by a spring carried on the plug, when the latch maintaining the closed circuit is thermostatically released. </a:t>
            </a:r>
          </a:p>
          <a:p>
            <a:r>
              <a:rPr lang="en-US" dirty="0"/>
              <a:t>The commercially exploited device, because of the differences in its structure from that shown by Mead, is the more compact and easily operated. Its utility as a lighter to be located on the dash of an automobile, which is said to be the merit of the Mead invention, is obvious. If the improvements resulting in such utility involved invention, it is not the invention of Mead. If they exhibited only the skill of the art, their success cannot be relied on to establish invention by Mead, who did not show or make them. </a:t>
            </a:r>
            <a:r>
              <a:rPr lang="en-US" i="1" u="sng" dirty="0"/>
              <a:t>The case is therefore not one for the application of the doctrine that commercial success or the manifest satisfaction of a felt need will turn the scale in favor of invention</a:t>
            </a:r>
          </a:p>
        </p:txBody>
      </p:sp>
    </p:spTree>
    <p:extLst>
      <p:ext uri="{BB962C8B-B14F-4D97-AF65-F5344CB8AC3E}">
        <p14:creationId xmlns:p14="http://schemas.microsoft.com/office/powerpoint/2010/main" val="2121612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5CF2-DD3A-44FF-8D1D-F73BCBEB6012}"/>
              </a:ext>
            </a:extLst>
          </p:cNvPr>
          <p:cNvSpPr>
            <a:spLocks noGrp="1"/>
          </p:cNvSpPr>
          <p:nvPr>
            <p:ph type="title"/>
          </p:nvPr>
        </p:nvSpPr>
        <p:spPr>
          <a:xfrm>
            <a:off x="0" y="1"/>
            <a:ext cx="12192000" cy="1004046"/>
          </a:xfrm>
          <a:solidFill>
            <a:schemeClr val="accent2">
              <a:lumMod val="20000"/>
              <a:lumOff val="80000"/>
            </a:schemeClr>
          </a:solidFill>
        </p:spPr>
        <p:txBody>
          <a:bodyPr>
            <a:normAutofit/>
          </a:bodyPr>
          <a:lstStyle/>
          <a:p>
            <a:r>
              <a:rPr lang="en-US" dirty="0">
                <a:latin typeface="+mn-lt"/>
              </a:rPr>
              <a:t>	Graham v. John Deere Co., 383 U.S. 1 (1966)</a:t>
            </a:r>
          </a:p>
        </p:txBody>
      </p:sp>
      <p:sp>
        <p:nvSpPr>
          <p:cNvPr id="6" name="TextBox 5">
            <a:extLst>
              <a:ext uri="{FF2B5EF4-FFF2-40B4-BE49-F238E27FC236}">
                <a16:creationId xmlns:a16="http://schemas.microsoft.com/office/drawing/2014/main" id="{EDD00918-4F29-4C92-8579-A6A7B6B779BD}"/>
              </a:ext>
            </a:extLst>
          </p:cNvPr>
          <p:cNvSpPr txBox="1"/>
          <p:nvPr/>
        </p:nvSpPr>
        <p:spPr>
          <a:xfrm>
            <a:off x="0" y="1004047"/>
            <a:ext cx="12192000" cy="5355312"/>
          </a:xfrm>
          <a:prstGeom prst="rect">
            <a:avLst/>
          </a:prstGeom>
          <a:solidFill>
            <a:schemeClr val="bg2">
              <a:lumMod val="90000"/>
            </a:schemeClr>
          </a:solidFill>
        </p:spPr>
        <p:txBody>
          <a:bodyPr wrap="square" rtlCol="0">
            <a:spAutoFit/>
          </a:bodyPr>
          <a:lstStyle/>
          <a:p>
            <a:r>
              <a:rPr lang="en-US" dirty="0"/>
              <a:t>				Quotes With Some Citations Omitted</a:t>
            </a:r>
          </a:p>
          <a:p>
            <a:endParaRPr lang="en-US" dirty="0"/>
          </a:p>
          <a:p>
            <a:r>
              <a:rPr lang="en-US" dirty="0"/>
              <a:t>It also seems apparent that Congress intended by the last sentence of § 103 to abolish the test it believed this Court announced in the controversial phrase "flash of creative genius," used in </a:t>
            </a:r>
            <a:r>
              <a:rPr lang="en-US" i="1" dirty="0" err="1"/>
              <a:t>Cuno</a:t>
            </a:r>
            <a:r>
              <a:rPr lang="en-US" i="1" dirty="0"/>
              <a:t> Engineering Corp. v. Automatic Devices Corp.,</a:t>
            </a:r>
            <a:r>
              <a:rPr lang="en-US" dirty="0"/>
              <a:t> </a:t>
            </a:r>
            <a:r>
              <a:rPr lang="en-US" dirty="0">
                <a:hlinkClick r:id="rId2"/>
              </a:rPr>
              <a:t>314 U. S. 84</a:t>
            </a:r>
            <a:r>
              <a:rPr lang="en-US" dirty="0"/>
              <a:t> (1941). It is contended, however, by some of the parties and by several of the </a:t>
            </a:r>
            <a:r>
              <a:rPr lang="en-US" i="1" dirty="0"/>
              <a:t>amici</a:t>
            </a:r>
            <a:r>
              <a:rPr lang="en-US" dirty="0"/>
              <a:t> that the first sentence of § 103 was intended to sweep away judicial precedents and to lower the level of patentability. Others contend that the Congress intended to codify the essential purpose reflected in existing judicial precedents -- the rejection of insignificant variations and innovations of a commonplace sort -- and also to focus inquiries under § 103 upon </a:t>
            </a:r>
            <a:r>
              <a:rPr lang="en-US" dirty="0" err="1"/>
              <a:t>nonobviousness</a:t>
            </a:r>
            <a:r>
              <a:rPr lang="en-US" dirty="0"/>
              <a:t>, rather than upon "invention," as a means of achieving more stability and predictability in determining patentability and validity.</a:t>
            </a:r>
          </a:p>
          <a:p>
            <a:r>
              <a:rPr lang="en-US" dirty="0"/>
              <a:t>The Reviser's Note to this section, with apparent reference to </a:t>
            </a:r>
            <a:r>
              <a:rPr lang="en-US" i="1" dirty="0"/>
              <a:t>Hotchkiss,</a:t>
            </a:r>
            <a:r>
              <a:rPr lang="en-US" dirty="0"/>
              <a:t> recognizes that judicial requirements as to "lack of patentable novelty [have] been followed since at least as early as 1850." The note indicates that the section was inserted because it "may have some stabilizing effect, </a:t>
            </a:r>
            <a:r>
              <a:rPr lang="en-US" b="1" i="1" u="sng" dirty="0"/>
              <a:t>and also to serve as a basis for the addition at a later time of some criteria which may be worked out." </a:t>
            </a:r>
            <a:r>
              <a:rPr lang="en-US" dirty="0"/>
              <a:t>To this same effect are the reports of both Houses, </a:t>
            </a:r>
            <a:r>
              <a:rPr lang="en-US" i="1" dirty="0"/>
              <a:t>supra,</a:t>
            </a:r>
            <a:r>
              <a:rPr lang="en-US" dirty="0"/>
              <a:t> which state that the first sentence of the section "paraphrases language which has often been used in decisions of the courts, and the section is added to the statute for uniformity and definiteness."</a:t>
            </a:r>
          </a:p>
          <a:p>
            <a:r>
              <a:rPr lang="en-US" dirty="0"/>
              <a:t>We believe that this legislative history, as well as other </a:t>
            </a:r>
            <a:r>
              <a:rPr lang="en-US" dirty="0" err="1"/>
              <a:t>sources,show</a:t>
            </a:r>
            <a:r>
              <a:rPr lang="en-US" dirty="0"/>
              <a:t> that the revision was not intended by Congress to change the general level of patentable invention. We conclude that the section was intended merely as a codification of judicial precedents embracing the </a:t>
            </a:r>
            <a:r>
              <a:rPr lang="en-US" i="1" dirty="0"/>
              <a:t>Hotchkiss</a:t>
            </a:r>
            <a:r>
              <a:rPr lang="en-US" dirty="0"/>
              <a:t> condition, with congressional directions that inquiries into the obviousness of the subject matter sought to be patented are a prerequisite to patentability.</a:t>
            </a:r>
          </a:p>
        </p:txBody>
      </p:sp>
    </p:spTree>
    <p:extLst>
      <p:ext uri="{BB962C8B-B14F-4D97-AF65-F5344CB8AC3E}">
        <p14:creationId xmlns:p14="http://schemas.microsoft.com/office/powerpoint/2010/main" val="134942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061E-A28E-42F5-B729-3B26ED886A05}"/>
              </a:ext>
            </a:extLst>
          </p:cNvPr>
          <p:cNvSpPr>
            <a:spLocks noGrp="1"/>
          </p:cNvSpPr>
          <p:nvPr>
            <p:ph type="title"/>
          </p:nvPr>
        </p:nvSpPr>
        <p:spPr>
          <a:xfrm>
            <a:off x="0" y="0"/>
            <a:ext cx="12192000" cy="1210235"/>
          </a:xfrm>
          <a:solidFill>
            <a:schemeClr val="accent6">
              <a:lumMod val="40000"/>
              <a:lumOff val="60000"/>
            </a:schemeClr>
          </a:solidFill>
        </p:spPr>
        <p:txBody>
          <a:bodyPr>
            <a:normAutofit/>
          </a:bodyPr>
          <a:lstStyle/>
          <a:p>
            <a:r>
              <a:rPr lang="en-US" sz="2800" dirty="0">
                <a:latin typeface="+mn-lt"/>
              </a:rPr>
              <a:t>		Four Tips For Arguing Secondary Considerations At The PTAB</a:t>
            </a:r>
            <a:br>
              <a:rPr lang="en-US" sz="2800" dirty="0">
                <a:latin typeface="+mn-lt"/>
              </a:rPr>
            </a:br>
            <a:r>
              <a:rPr lang="en-US" sz="2800" dirty="0">
                <a:latin typeface="+mn-lt"/>
              </a:rPr>
              <a:t>				</a:t>
            </a:r>
            <a:r>
              <a:rPr lang="en-US" sz="2000" dirty="0">
                <a:latin typeface="+mn-lt"/>
              </a:rPr>
              <a:t>From Law360 and Author Matthew </a:t>
            </a:r>
            <a:r>
              <a:rPr lang="en-US" sz="2000" dirty="0" err="1">
                <a:latin typeface="+mn-lt"/>
              </a:rPr>
              <a:t>Bultman</a:t>
            </a:r>
            <a:endParaRPr lang="en-US" sz="2800" dirty="0">
              <a:latin typeface="+mn-lt"/>
            </a:endParaRPr>
          </a:p>
        </p:txBody>
      </p:sp>
      <p:sp>
        <p:nvSpPr>
          <p:cNvPr id="3" name="Content Placeholder 2">
            <a:extLst>
              <a:ext uri="{FF2B5EF4-FFF2-40B4-BE49-F238E27FC236}">
                <a16:creationId xmlns:a16="http://schemas.microsoft.com/office/drawing/2014/main" id="{70712325-D0D8-4351-AF4A-9122C4EF4696}"/>
              </a:ext>
            </a:extLst>
          </p:cNvPr>
          <p:cNvSpPr>
            <a:spLocks noGrp="1"/>
          </p:cNvSpPr>
          <p:nvPr>
            <p:ph sz="half" idx="1"/>
          </p:nvPr>
        </p:nvSpPr>
        <p:spPr>
          <a:xfrm>
            <a:off x="0" y="1210234"/>
            <a:ext cx="12192000" cy="5647765"/>
          </a:xfrm>
          <a:solidFill>
            <a:schemeClr val="accent3">
              <a:lumMod val="40000"/>
              <a:lumOff val="60000"/>
            </a:schemeClr>
          </a:solidFill>
        </p:spPr>
        <p:txBody>
          <a:bodyPr/>
          <a:lstStyle/>
          <a:p>
            <a:pPr marL="0" indent="0">
              <a:buNone/>
            </a:pPr>
            <a:endParaRPr lang="en-US" dirty="0"/>
          </a:p>
          <a:p>
            <a:r>
              <a:rPr lang="en-US" dirty="0"/>
              <a:t>Show The Light Bulb Went Off.  Justice Douglas and his Flash of Genius? </a:t>
            </a:r>
          </a:p>
          <a:p>
            <a:r>
              <a:rPr lang="en-US" dirty="0"/>
              <a:t>Connect the Evidence and the Patent.  Tough to show the Nexus. Have a Tight Connection Between the Evidence and the Claimed Features. </a:t>
            </a:r>
          </a:p>
          <a:p>
            <a:r>
              <a:rPr lang="en-US" dirty="0"/>
              <a:t>Make the Claims Match the Evidence.  The Evidence must be Specific and Commensurate in Scope to the Subject Matter of the Patent Claims at Issue.  Need to Narrow Claims? </a:t>
            </a:r>
          </a:p>
          <a:p>
            <a:r>
              <a:rPr lang="en-US" dirty="0"/>
              <a:t>You Are Not In District Court.  Administrative Patent Judges vs. Juries. Need to be More Specific and Detail-Oriented with Secondary Considerations.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8041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65B323-0461-4768-906F-2F8FD6369F9B}"/>
              </a:ext>
            </a:extLst>
          </p:cNvPr>
          <p:cNvSpPr>
            <a:spLocks noGrp="1"/>
          </p:cNvSpPr>
          <p:nvPr>
            <p:ph sz="half" idx="1"/>
          </p:nvPr>
        </p:nvSpPr>
        <p:spPr>
          <a:xfrm>
            <a:off x="241300" y="177800"/>
            <a:ext cx="6794500" cy="6464300"/>
          </a:xfrm>
          <a:solidFill>
            <a:schemeClr val="accent2">
              <a:lumMod val="20000"/>
              <a:lumOff val="80000"/>
            </a:schemeClr>
          </a:solidFill>
        </p:spPr>
        <p:txBody>
          <a:bodyPr>
            <a:normAutofit/>
          </a:bodyPr>
          <a:lstStyle/>
          <a:p>
            <a:pPr marL="0" indent="0">
              <a:buNone/>
            </a:pPr>
            <a:r>
              <a:rPr lang="en-US" sz="4000" dirty="0"/>
              <a:t>	T</a:t>
            </a:r>
            <a:r>
              <a:rPr lang="en-US" sz="2000" dirty="0"/>
              <a:t>om </a:t>
            </a:r>
            <a:r>
              <a:rPr lang="en-US" sz="4000" dirty="0"/>
              <a:t>S</a:t>
            </a:r>
            <a:r>
              <a:rPr lang="en-US" sz="2000" dirty="0"/>
              <a:t>wift and his </a:t>
            </a:r>
            <a:r>
              <a:rPr lang="en-US" sz="4000" dirty="0"/>
              <a:t>E</a:t>
            </a:r>
            <a:r>
              <a:rPr lang="en-US" sz="2000" dirty="0"/>
              <a:t>lectric </a:t>
            </a:r>
            <a:r>
              <a:rPr lang="en-US" sz="4000" dirty="0"/>
              <a:t>R</a:t>
            </a:r>
            <a:r>
              <a:rPr lang="en-US" sz="2000" dirty="0"/>
              <a:t>ifle</a:t>
            </a:r>
          </a:p>
          <a:p>
            <a:pPr marL="0" indent="0">
              <a:buNone/>
            </a:pPr>
            <a:r>
              <a:rPr lang="en-US" sz="2000" dirty="0"/>
              <a:t>Make up a middle initial – Thomas </a:t>
            </a:r>
            <a:r>
              <a:rPr lang="en-US" sz="4000" i="1" u="sng" dirty="0"/>
              <a:t>A</a:t>
            </a:r>
            <a:r>
              <a:rPr lang="en-US" sz="2000" dirty="0"/>
              <a:t>. Swift</a:t>
            </a:r>
          </a:p>
          <a:p>
            <a:pPr marL="0" indent="0">
              <a:buNone/>
            </a:pPr>
            <a:r>
              <a:rPr lang="en-US" sz="2000" dirty="0"/>
              <a:t>		</a:t>
            </a:r>
            <a:r>
              <a:rPr lang="en-US" sz="4000" b="1" dirty="0"/>
              <a:t>  TASER</a:t>
            </a:r>
          </a:p>
          <a:p>
            <a:pPr marL="0" indent="0">
              <a:buNone/>
            </a:pPr>
            <a:endParaRPr lang="en-US" sz="2000" dirty="0"/>
          </a:p>
          <a:p>
            <a:pPr marL="0" indent="0">
              <a:buNone/>
            </a:pPr>
            <a:r>
              <a:rPr lang="en-US" sz="2000" b="1" dirty="0"/>
              <a:t>It was the age of the inventor.  Inventors and Patent Attorneys are in the public eye.</a:t>
            </a:r>
          </a:p>
          <a:p>
            <a:pPr marL="0" indent="0">
              <a:buNone/>
            </a:pPr>
            <a:r>
              <a:rPr lang="en-US" sz="2000" b="1" dirty="0"/>
              <a:t>Compare the 40 year technological &amp; scientific progress:</a:t>
            </a:r>
          </a:p>
          <a:p>
            <a:pPr marL="0" indent="0">
              <a:buNone/>
            </a:pPr>
            <a:r>
              <a:rPr lang="en-US" sz="2000" b="1" dirty="0"/>
              <a:t>1865 to 1905  </a:t>
            </a:r>
          </a:p>
          <a:p>
            <a:pPr marL="0" indent="0">
              <a:buNone/>
            </a:pPr>
            <a:r>
              <a:rPr lang="en-US" sz="2000" b="1" dirty="0"/>
              <a:t>1977 to 2017.  </a:t>
            </a:r>
          </a:p>
          <a:p>
            <a:pPr marL="0" indent="0">
              <a:buNone/>
            </a:pPr>
            <a:endParaRPr lang="en-US" sz="2000" dirty="0"/>
          </a:p>
          <a:p>
            <a:pPr marL="0" indent="0">
              <a:buNone/>
            </a:pPr>
            <a:r>
              <a:rPr lang="en-US" sz="2000" dirty="0"/>
              <a:t>Sherman slashes his supply lines, disappears within the borders of one of the original 13 states with 60,000 men like Caesar of old marching in Gaul.  God knows where and poor President Lincoln paces the floor and exclaims he can still win the war if Sherman’s army is lost.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4000" b="1" dirty="0"/>
          </a:p>
          <a:p>
            <a:pPr marL="0" indent="0">
              <a:buNone/>
            </a:pPr>
            <a:endParaRPr lang="en-US" sz="1800" b="1" dirty="0"/>
          </a:p>
          <a:p>
            <a:pPr marL="0" indent="0">
              <a:buNone/>
            </a:pPr>
            <a:endParaRPr lang="en-US" sz="1800" b="1" dirty="0"/>
          </a:p>
        </p:txBody>
      </p:sp>
      <p:pic>
        <p:nvPicPr>
          <p:cNvPr id="10" name="Content Placeholder 9">
            <a:extLst>
              <a:ext uri="{FF2B5EF4-FFF2-40B4-BE49-F238E27FC236}">
                <a16:creationId xmlns:a16="http://schemas.microsoft.com/office/drawing/2014/main" id="{644FA40B-4A09-4676-A322-E996DCC291C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0639" y="59699"/>
            <a:ext cx="4192113" cy="5983287"/>
          </a:xfrm>
        </p:spPr>
      </p:pic>
      <p:sp>
        <p:nvSpPr>
          <p:cNvPr id="2" name="TextBox 1">
            <a:extLst>
              <a:ext uri="{FF2B5EF4-FFF2-40B4-BE49-F238E27FC236}">
                <a16:creationId xmlns:a16="http://schemas.microsoft.com/office/drawing/2014/main" id="{A1951910-E0FF-4E37-BE4E-24959C6E9CEE}"/>
              </a:ext>
            </a:extLst>
          </p:cNvPr>
          <p:cNvSpPr txBox="1"/>
          <p:nvPr/>
        </p:nvSpPr>
        <p:spPr>
          <a:xfrm>
            <a:off x="7377953" y="6042986"/>
            <a:ext cx="3836894" cy="369332"/>
          </a:xfrm>
          <a:prstGeom prst="rect">
            <a:avLst/>
          </a:prstGeom>
          <a:solidFill>
            <a:schemeClr val="accent5">
              <a:lumMod val="40000"/>
              <a:lumOff val="60000"/>
            </a:schemeClr>
          </a:solidFill>
        </p:spPr>
        <p:txBody>
          <a:bodyPr wrap="square" rtlCol="0">
            <a:spAutoFit/>
          </a:bodyPr>
          <a:lstStyle/>
          <a:p>
            <a:r>
              <a:rPr lang="en-US" dirty="0"/>
              <a:t>Published in 1911</a:t>
            </a:r>
          </a:p>
        </p:txBody>
      </p:sp>
    </p:spTree>
    <p:extLst>
      <p:ext uri="{BB962C8B-B14F-4D97-AF65-F5344CB8AC3E}">
        <p14:creationId xmlns:p14="http://schemas.microsoft.com/office/powerpoint/2010/main" val="97517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D002C43-41A3-4052-B147-CCA3128E6E50}"/>
              </a:ext>
            </a:extLst>
          </p:cNvPr>
          <p:cNvSpPr>
            <a:spLocks noGrp="1"/>
          </p:cNvSpPr>
          <p:nvPr>
            <p:ph sz="half" idx="2"/>
          </p:nvPr>
        </p:nvSpPr>
        <p:spPr>
          <a:xfrm>
            <a:off x="6172200" y="0"/>
            <a:ext cx="5905500" cy="6858000"/>
          </a:xfrm>
        </p:spPr>
        <p:txBody>
          <a:bodyPr>
            <a:normAutofit/>
          </a:bodyPr>
          <a:lstStyle/>
          <a:p>
            <a:r>
              <a:rPr lang="en-US" sz="2000" dirty="0"/>
              <a:t>SHERMAN DISAPPEARS WITH 60,000 MEN</a:t>
            </a:r>
          </a:p>
          <a:p>
            <a:r>
              <a:rPr lang="en-US" sz="2000" dirty="0"/>
              <a:t>THE FIRST MODERN WAR - BUT</a:t>
            </a:r>
          </a:p>
          <a:p>
            <a:r>
              <a:rPr lang="en-US" sz="2000" dirty="0"/>
              <a:t>CONFEDERATE GENERAL JOE JOHNSTON:</a:t>
            </a:r>
          </a:p>
          <a:p>
            <a:pPr marL="457200" lvl="1" indent="0">
              <a:buNone/>
            </a:pPr>
            <a:r>
              <a:rPr lang="en-US" sz="2000" b="1" i="1" dirty="0"/>
              <a:t>I MADE UP  MY MIND THAT THERE HAD BEEN NO SUCH ARMY IN EXISTENCE SINCE THE DAYS OF JULIUS CAESAR.</a:t>
            </a:r>
          </a:p>
          <a:p>
            <a:pPr marL="457200" lvl="1" indent="0">
              <a:buNone/>
            </a:pPr>
            <a:endParaRPr lang="en-US" sz="2000" b="1" i="1" dirty="0"/>
          </a:p>
          <a:p>
            <a:pPr marL="457200" lvl="1" indent="0">
              <a:buNone/>
            </a:pPr>
            <a:r>
              <a:rPr lang="en-US" sz="1800" dirty="0"/>
              <a:t>	</a:t>
            </a:r>
            <a:r>
              <a:rPr lang="en-US" b="1" i="1" dirty="0"/>
              <a:t>THE LAST ANCIENT WAR</a:t>
            </a:r>
          </a:p>
          <a:p>
            <a:pPr marL="457200" lvl="1" indent="0">
              <a:buNone/>
            </a:pPr>
            <a:endParaRPr lang="en-US" dirty="0"/>
          </a:p>
          <a:p>
            <a:pPr marL="457200" lvl="1" indent="0">
              <a:buNone/>
            </a:pPr>
            <a:r>
              <a:rPr lang="en-US" sz="1800" b="1" dirty="0"/>
              <a:t>COMPARE THE TWO 40 YEAR SPANS</a:t>
            </a:r>
          </a:p>
          <a:p>
            <a:pPr marL="457200" lvl="1" indent="0">
              <a:buNone/>
            </a:pPr>
            <a:r>
              <a:rPr lang="en-US" sz="1800" b="1" dirty="0"/>
              <a:t>MASSIVE CHANGES TO 1905</a:t>
            </a:r>
          </a:p>
          <a:p>
            <a:pPr marL="457200" lvl="1" indent="0">
              <a:buNone/>
            </a:pPr>
            <a:r>
              <a:rPr lang="en-US" sz="1800" b="1" dirty="0"/>
              <a:t>MINOR TO 2017  - EXCEPT </a:t>
            </a:r>
          </a:p>
          <a:p>
            <a:pPr marL="457200" lvl="1" indent="0">
              <a:buNone/>
            </a:pPr>
            <a:r>
              <a:rPr lang="en-US" sz="1800" b="1" dirty="0"/>
              <a:t>MAYBE BIOTECHNOLOGY – BUT </a:t>
            </a:r>
          </a:p>
          <a:p>
            <a:pPr marL="457200" lvl="1" indent="0">
              <a:buNone/>
            </a:pPr>
            <a:r>
              <a:rPr lang="en-US" b="1" dirty="0"/>
              <a:t>1977 </a:t>
            </a:r>
            <a:r>
              <a:rPr lang="en-US" dirty="0"/>
              <a:t>Genentech, Inc., </a:t>
            </a:r>
            <a:r>
              <a:rPr lang="en-US" sz="2000" b="1" dirty="0"/>
              <a:t>reports the production of the first human protein manufactured in a bacteria: somatostatin, a human growth hormone-releasing inhibitory factor. For the first time, a synthetic, recombinant gene was used to clone a protein. Many consider this to be the advent of the </a:t>
            </a:r>
            <a:r>
              <a:rPr lang="en-US" sz="2000" b="1" i="1" dirty="0"/>
              <a:t>Age of Biotechnology</a:t>
            </a:r>
            <a:endParaRPr lang="en-US" sz="2000" b="1" dirty="0"/>
          </a:p>
          <a:p>
            <a:pPr marL="457200" lvl="1" indent="0">
              <a:buNone/>
            </a:pPr>
            <a:endParaRPr lang="en-US" sz="1800" b="1" dirty="0"/>
          </a:p>
        </p:txBody>
      </p:sp>
      <p:pic>
        <p:nvPicPr>
          <p:cNvPr id="10" name="Content Placeholder 9">
            <a:extLst>
              <a:ext uri="{FF2B5EF4-FFF2-40B4-BE49-F238E27FC236}">
                <a16:creationId xmlns:a16="http://schemas.microsoft.com/office/drawing/2014/main" id="{377CFE94-4A7C-4F5C-9898-32437D37F29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6198606" cy="4850296"/>
          </a:xfrm>
        </p:spPr>
      </p:pic>
      <p:pic>
        <p:nvPicPr>
          <p:cNvPr id="1026" name="Picture 2" descr="http://www.cccbiotechnology.com/RC/AB/BC/images/redarrow.gif">
            <a:extLst>
              <a:ext uri="{FF2B5EF4-FFF2-40B4-BE49-F238E27FC236}">
                <a16:creationId xmlns:a16="http://schemas.microsoft.com/office/drawing/2014/main" id="{AACE0C1F-83F1-4FC8-8A15-0FCC521BD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46038"/>
            <a:ext cx="180975"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5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9FBB4B-8E80-4439-86E0-292F81081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5" y="302661"/>
            <a:ext cx="10245012" cy="6723289"/>
          </a:xfrm>
          <a:prstGeom prst="rect">
            <a:avLst/>
          </a:prstGeom>
        </p:spPr>
      </p:pic>
    </p:spTree>
    <p:extLst>
      <p:ext uri="{BB962C8B-B14F-4D97-AF65-F5344CB8AC3E}">
        <p14:creationId xmlns:p14="http://schemas.microsoft.com/office/powerpoint/2010/main" val="30925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C569D-410B-411D-B9D5-A7C54DA4EFEA}"/>
              </a:ext>
            </a:extLst>
          </p:cNvPr>
          <p:cNvSpPr>
            <a:spLocks noGrp="1"/>
          </p:cNvSpPr>
          <p:nvPr>
            <p:ph type="ctrTitle"/>
          </p:nvPr>
        </p:nvSpPr>
        <p:spPr>
          <a:xfrm>
            <a:off x="1524000" y="224119"/>
            <a:ext cx="9144000" cy="2743200"/>
          </a:xfrm>
          <a:solidFill>
            <a:schemeClr val="accent2">
              <a:lumMod val="20000"/>
              <a:lumOff val="80000"/>
            </a:schemeClr>
          </a:solidFill>
        </p:spPr>
        <p:txBody>
          <a:bodyPr>
            <a:normAutofit/>
          </a:bodyPr>
          <a:lstStyle/>
          <a:p>
            <a:r>
              <a:rPr lang="en-US" dirty="0"/>
              <a:t>THE INFLUENCE OF INVENTIONS FROM 1865 TO 1905</a:t>
            </a:r>
          </a:p>
        </p:txBody>
      </p:sp>
      <p:sp>
        <p:nvSpPr>
          <p:cNvPr id="3" name="TextBox 2">
            <a:extLst>
              <a:ext uri="{FF2B5EF4-FFF2-40B4-BE49-F238E27FC236}">
                <a16:creationId xmlns:a16="http://schemas.microsoft.com/office/drawing/2014/main" id="{325B0BDF-D966-4DD2-B703-1594CC00D419}"/>
              </a:ext>
            </a:extLst>
          </p:cNvPr>
          <p:cNvSpPr txBox="1"/>
          <p:nvPr/>
        </p:nvSpPr>
        <p:spPr>
          <a:xfrm>
            <a:off x="1" y="3191435"/>
            <a:ext cx="12192000" cy="3170099"/>
          </a:xfrm>
          <a:prstGeom prst="rect">
            <a:avLst/>
          </a:prstGeom>
          <a:solidFill>
            <a:schemeClr val="accent4">
              <a:lumMod val="40000"/>
              <a:lumOff val="60000"/>
            </a:schemeClr>
          </a:solidFill>
        </p:spPr>
        <p:txBody>
          <a:bodyPr wrap="square" rtlCol="0">
            <a:spAutoFit/>
          </a:bodyPr>
          <a:lstStyle/>
          <a:p>
            <a:r>
              <a:rPr lang="en-US" sz="2000" dirty="0"/>
              <a:t>A Yankee executive engineer visits Atlanta from the Ashes, “The Phoenix,” in the late 1800’s.  He is an old Union veteran of Missionary Ridge and Kennesaw Mountain, but he brings not fire and destruction, but new designs for common-battery boards using indicating lamps and 10,000 line offices with </a:t>
            </a:r>
            <a:r>
              <a:rPr lang="en-US" sz="2000" dirty="0" err="1"/>
              <a:t>trunking</a:t>
            </a:r>
            <a:r>
              <a:rPr lang="en-US" sz="2000" dirty="0"/>
              <a:t> arrangements using separate A and B boards to interconnect offices.  The </a:t>
            </a:r>
            <a:r>
              <a:rPr lang="en-US" sz="2000" dirty="0" err="1"/>
              <a:t>Rebs</a:t>
            </a:r>
            <a:r>
              <a:rPr lang="en-US" sz="2000" dirty="0"/>
              <a:t> make fun of him and joke they remember him and almost blew his head off on Missionary Ridge.  He laughs and jokes it is good they were lousy shots.  The </a:t>
            </a:r>
            <a:r>
              <a:rPr lang="en-US" sz="2000" dirty="0" err="1"/>
              <a:t>Rebs</a:t>
            </a:r>
            <a:r>
              <a:rPr lang="en-US" sz="2000" dirty="0"/>
              <a:t> and Yank are both more interested in telephone switching systems and the </a:t>
            </a:r>
            <a:r>
              <a:rPr lang="en-US" sz="2000" dirty="0" err="1"/>
              <a:t>Rebs</a:t>
            </a:r>
            <a:r>
              <a:rPr lang="en-US" sz="2000" dirty="0"/>
              <a:t> invite Yank to get some grub with them and bring those switching plans with him so they can figure out together how to implement the new design in Atlanta. Massive technological improvements and the esteem of inventors that were tall and short, young and old, educated and non-schooled, and Yank and Reb helped give healing balm to the soul of the country.  Some would argue opposite, of course. </a:t>
            </a:r>
          </a:p>
        </p:txBody>
      </p:sp>
    </p:spTree>
    <p:extLst>
      <p:ext uri="{BB962C8B-B14F-4D97-AF65-F5344CB8AC3E}">
        <p14:creationId xmlns:p14="http://schemas.microsoft.com/office/powerpoint/2010/main" val="160442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109DE5-4B45-435B-91FB-083ED684C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5" y="65800"/>
            <a:ext cx="2954867" cy="3035822"/>
          </a:xfrm>
          <a:prstGeom prst="rect">
            <a:avLst/>
          </a:prstGeom>
        </p:spPr>
      </p:pic>
      <p:pic>
        <p:nvPicPr>
          <p:cNvPr id="8" name="Picture 7">
            <a:extLst>
              <a:ext uri="{FF2B5EF4-FFF2-40B4-BE49-F238E27FC236}">
                <a16:creationId xmlns:a16="http://schemas.microsoft.com/office/drawing/2014/main" id="{5FB5DF61-70B8-4C49-AAC1-657C9D2C5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513" y="200867"/>
            <a:ext cx="2765687" cy="2765687"/>
          </a:xfrm>
          <a:prstGeom prst="rect">
            <a:avLst/>
          </a:prstGeom>
        </p:spPr>
      </p:pic>
      <p:pic>
        <p:nvPicPr>
          <p:cNvPr id="10" name="Picture 9">
            <a:extLst>
              <a:ext uri="{FF2B5EF4-FFF2-40B4-BE49-F238E27FC236}">
                <a16:creationId xmlns:a16="http://schemas.microsoft.com/office/drawing/2014/main" id="{3D11C984-B407-45E8-B121-60F24E679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200" y="65800"/>
            <a:ext cx="2146300" cy="3133463"/>
          </a:xfrm>
          <a:prstGeom prst="rect">
            <a:avLst/>
          </a:prstGeom>
        </p:spPr>
      </p:pic>
      <p:pic>
        <p:nvPicPr>
          <p:cNvPr id="12" name="Picture 11">
            <a:extLst>
              <a:ext uri="{FF2B5EF4-FFF2-40B4-BE49-F238E27FC236}">
                <a16:creationId xmlns:a16="http://schemas.microsoft.com/office/drawing/2014/main" id="{301D0175-BD3E-4BA7-BE71-1D16D3F38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500" y="200867"/>
            <a:ext cx="2538744" cy="2867287"/>
          </a:xfrm>
          <a:prstGeom prst="rect">
            <a:avLst/>
          </a:prstGeom>
        </p:spPr>
      </p:pic>
      <p:pic>
        <p:nvPicPr>
          <p:cNvPr id="14" name="Picture 13">
            <a:extLst>
              <a:ext uri="{FF2B5EF4-FFF2-40B4-BE49-F238E27FC236}">
                <a16:creationId xmlns:a16="http://schemas.microsoft.com/office/drawing/2014/main" id="{5F2777D3-833A-4BE0-AE2D-C21289101B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35" y="3199263"/>
            <a:ext cx="2640330" cy="2667000"/>
          </a:xfrm>
          <a:prstGeom prst="rect">
            <a:avLst/>
          </a:prstGeom>
        </p:spPr>
      </p:pic>
      <p:pic>
        <p:nvPicPr>
          <p:cNvPr id="16" name="Picture 15">
            <a:extLst>
              <a:ext uri="{FF2B5EF4-FFF2-40B4-BE49-F238E27FC236}">
                <a16:creationId xmlns:a16="http://schemas.microsoft.com/office/drawing/2014/main" id="{CB154F92-C477-40D7-A4F3-F8E2BB586E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6128" y="3101621"/>
            <a:ext cx="2351617" cy="3135489"/>
          </a:xfrm>
          <a:prstGeom prst="rect">
            <a:avLst/>
          </a:prstGeom>
        </p:spPr>
      </p:pic>
      <p:pic>
        <p:nvPicPr>
          <p:cNvPr id="18" name="Picture 17">
            <a:extLst>
              <a:ext uri="{FF2B5EF4-FFF2-40B4-BE49-F238E27FC236}">
                <a16:creationId xmlns:a16="http://schemas.microsoft.com/office/drawing/2014/main" id="{0CD81A08-EC3B-44E0-B12F-92917CFCB9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8273" y="3475135"/>
            <a:ext cx="3626153" cy="2115256"/>
          </a:xfrm>
          <a:prstGeom prst="rect">
            <a:avLst/>
          </a:prstGeom>
        </p:spPr>
      </p:pic>
      <p:pic>
        <p:nvPicPr>
          <p:cNvPr id="1026" name="Picture 2" descr="Image result for early power plant late 1800s">
            <a:hlinkClick r:id="rId9"/>
            <a:extLst>
              <a:ext uri="{FF2B5EF4-FFF2-40B4-BE49-F238E27FC236}">
                <a16:creationId xmlns:a16="http://schemas.microsoft.com/office/drawing/2014/main" id="{7997C1E0-92DC-4908-A937-0DA092F676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99501" y="3475135"/>
            <a:ext cx="317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5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FC92A7-504D-44E0-A5DB-C70527EB2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81" y="206188"/>
            <a:ext cx="7561786" cy="6284258"/>
          </a:xfrm>
          <a:prstGeom prst="rect">
            <a:avLst/>
          </a:prstGeom>
        </p:spPr>
      </p:pic>
      <p:sp>
        <p:nvSpPr>
          <p:cNvPr id="4" name="TextBox 3">
            <a:extLst>
              <a:ext uri="{FF2B5EF4-FFF2-40B4-BE49-F238E27FC236}">
                <a16:creationId xmlns:a16="http://schemas.microsoft.com/office/drawing/2014/main" id="{B594626D-A96C-44E3-AC97-F284B6F3303A}"/>
              </a:ext>
            </a:extLst>
          </p:cNvPr>
          <p:cNvSpPr txBox="1"/>
          <p:nvPr/>
        </p:nvSpPr>
        <p:spPr>
          <a:xfrm>
            <a:off x="7720834" y="206188"/>
            <a:ext cx="1786189" cy="1323439"/>
          </a:xfrm>
          <a:prstGeom prst="rect">
            <a:avLst/>
          </a:prstGeom>
          <a:solidFill>
            <a:schemeClr val="accent2">
              <a:lumMod val="60000"/>
              <a:lumOff val="40000"/>
            </a:schemeClr>
          </a:solidFill>
        </p:spPr>
        <p:txBody>
          <a:bodyPr wrap="square" rtlCol="0">
            <a:spAutoFit/>
          </a:bodyPr>
          <a:lstStyle/>
          <a:p>
            <a:r>
              <a:rPr lang="en-US" sz="4000" dirty="0"/>
              <a:t>1905</a:t>
            </a:r>
          </a:p>
          <a:p>
            <a:r>
              <a:rPr lang="en-US" sz="4000" dirty="0"/>
              <a:t>cartoon</a:t>
            </a:r>
          </a:p>
        </p:txBody>
      </p:sp>
      <p:pic>
        <p:nvPicPr>
          <p:cNvPr id="6" name="Picture 5">
            <a:extLst>
              <a:ext uri="{FF2B5EF4-FFF2-40B4-BE49-F238E27FC236}">
                <a16:creationId xmlns:a16="http://schemas.microsoft.com/office/drawing/2014/main" id="{A39FEE64-3CDA-490C-8CB4-9C05F1281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567" y="1908249"/>
            <a:ext cx="4479433" cy="2880135"/>
          </a:xfrm>
          <a:prstGeom prst="rect">
            <a:avLst/>
          </a:prstGeom>
        </p:spPr>
      </p:pic>
      <p:sp>
        <p:nvSpPr>
          <p:cNvPr id="7" name="TextBox 6">
            <a:extLst>
              <a:ext uri="{FF2B5EF4-FFF2-40B4-BE49-F238E27FC236}">
                <a16:creationId xmlns:a16="http://schemas.microsoft.com/office/drawing/2014/main" id="{95E51C98-34B2-4FE4-B5B8-EFECA56CF3C3}"/>
              </a:ext>
            </a:extLst>
          </p:cNvPr>
          <p:cNvSpPr txBox="1"/>
          <p:nvPr/>
        </p:nvSpPr>
        <p:spPr>
          <a:xfrm>
            <a:off x="7808259" y="4948518"/>
            <a:ext cx="4052047" cy="369332"/>
          </a:xfrm>
          <a:prstGeom prst="rect">
            <a:avLst/>
          </a:prstGeom>
          <a:solidFill>
            <a:schemeClr val="accent2">
              <a:lumMod val="60000"/>
              <a:lumOff val="40000"/>
            </a:schemeClr>
          </a:solidFill>
        </p:spPr>
        <p:txBody>
          <a:bodyPr wrap="square" rtlCol="0">
            <a:spAutoFit/>
          </a:bodyPr>
          <a:lstStyle/>
          <a:p>
            <a:r>
              <a:rPr lang="en-US" dirty="0"/>
              <a:t>The Dumont Airship 1901</a:t>
            </a:r>
          </a:p>
        </p:txBody>
      </p:sp>
    </p:spTree>
    <p:extLst>
      <p:ext uri="{BB962C8B-B14F-4D97-AF65-F5344CB8AC3E}">
        <p14:creationId xmlns:p14="http://schemas.microsoft.com/office/powerpoint/2010/main" val="4210550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1616</TotalTime>
  <Words>2648</Words>
  <Application>Microsoft Office PowerPoint</Application>
  <PresentationFormat>Widescreen</PresentationFormat>
  <Paragraphs>179</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Georgia</vt:lpstr>
      <vt:lpstr>Helvetica</vt:lpstr>
      <vt:lpstr>Times New Roman</vt:lpstr>
      <vt:lpstr>Office Theme</vt:lpstr>
      <vt:lpstr>WHAT THE TASER, INVENTOR TOM SWIFT, THE JOURNALIST H.L. MENCKEN AND SUPREME COURT JUSTICE WILLIAM O. DOUGLAS HAVE IN COMMON</vt:lpstr>
      <vt:lpstr>    POP QUIZ</vt:lpstr>
      <vt:lpstr>PowerPoint Presentation</vt:lpstr>
      <vt:lpstr>PowerPoint Presentation</vt:lpstr>
      <vt:lpstr>PowerPoint Presentation</vt:lpstr>
      <vt:lpstr>PowerPoint Presentation</vt:lpstr>
      <vt:lpstr>THE INFLUENCE OF INVENTIONS FROM 1865 TO 1905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H.L. MENCKEN – ALSO DOING HIS BIT FOR UNCLE SAM</vt:lpstr>
      <vt:lpstr>MARILYN MONROE – DOING HER BIT FOR MENCKEN</vt:lpstr>
      <vt:lpstr>PowerPoint Presentation</vt:lpstr>
      <vt:lpstr>PowerPoint Presentation</vt:lpstr>
      <vt:lpstr>PowerPoint Presentation</vt:lpstr>
      <vt:lpstr>PowerPoint Presentation</vt:lpstr>
      <vt:lpstr>PowerPoint Presentation</vt:lpstr>
      <vt:lpstr>PowerPoint Presentation</vt:lpstr>
      <vt:lpstr>FAKE NEWS!!! THE WORST THING  H.L. MENCKEN EVER DID IN HIS ENTIRE JOURNALISTIC CAREER (AND ABOUT  AN  INVENTION!)</vt:lpstr>
      <vt:lpstr>LIONS AND TIGERS AND BEARS, OH MY; FAKE NEWS IS BAD AND MUST SAY BYE.</vt:lpstr>
      <vt:lpstr>PowerPoint Presentation</vt:lpstr>
      <vt:lpstr>PowerPoint Presentation</vt:lpstr>
      <vt:lpstr>TWO MATTERS TO NOTE: 1) WE FOUND THE CULPRIT; AND 2) THE GREAT IMPORTANCE PLACED ON INVENTORS AND INVENTIONS </vt:lpstr>
      <vt:lpstr>PowerPoint Presentation</vt:lpstr>
      <vt:lpstr>Cuno Engineering Corp. v. Automatic Devices Corp., 314 U.S. 84 (1941)</vt:lpstr>
      <vt:lpstr>PowerPoint Presentation</vt:lpstr>
      <vt:lpstr>PowerPoint Presentation</vt:lpstr>
      <vt:lpstr> Graham v. John Deere Co., 383 U.S. 1 (1966)</vt:lpstr>
      <vt:lpstr>  Four Tips For Arguing Secondary Considerations At The PTAB     From Law360 and Author Matthew Bultman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TASER, INVENTOR TOM SWIFT, THE GREAT JOURNALIST H.L. MENCKEN AND SUPREME COURT JUSTICE WILLIAM O. DOUGLAS HAVE IN COMMON</dc:title>
  <dc:creator>Richard Warther</dc:creator>
  <cp:lastModifiedBy>Richard Warther</cp:lastModifiedBy>
  <cp:revision>129</cp:revision>
  <cp:lastPrinted>2017-10-11T06:10:06Z</cp:lastPrinted>
  <dcterms:created xsi:type="dcterms:W3CDTF">2017-10-07T05:22:14Z</dcterms:created>
  <dcterms:modified xsi:type="dcterms:W3CDTF">2017-10-11T06:18:09Z</dcterms:modified>
</cp:coreProperties>
</file>