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5"/>
  </p:sldMasterIdLst>
  <p:notesMasterIdLst>
    <p:notesMasterId r:id="rId86"/>
  </p:notesMasterIdLst>
  <p:sldIdLst>
    <p:sldId id="300" r:id="rId6"/>
    <p:sldId id="369" r:id="rId7"/>
    <p:sldId id="257" r:id="rId8"/>
    <p:sldId id="370" r:id="rId9"/>
    <p:sldId id="303" r:id="rId10"/>
    <p:sldId id="258" r:id="rId11"/>
    <p:sldId id="259" r:id="rId12"/>
    <p:sldId id="260" r:id="rId13"/>
    <p:sldId id="262" r:id="rId14"/>
    <p:sldId id="282" r:id="rId15"/>
    <p:sldId id="379" r:id="rId16"/>
    <p:sldId id="374" r:id="rId17"/>
    <p:sldId id="368" r:id="rId18"/>
    <p:sldId id="261" r:id="rId19"/>
    <p:sldId id="365" r:id="rId20"/>
    <p:sldId id="265" r:id="rId21"/>
    <p:sldId id="267" r:id="rId22"/>
    <p:sldId id="366" r:id="rId23"/>
    <p:sldId id="268" r:id="rId24"/>
    <p:sldId id="269" r:id="rId25"/>
    <p:sldId id="375" r:id="rId26"/>
    <p:sldId id="299" r:id="rId27"/>
    <p:sldId id="270" r:id="rId28"/>
    <p:sldId id="272" r:id="rId29"/>
    <p:sldId id="273" r:id="rId30"/>
    <p:sldId id="293" r:id="rId31"/>
    <p:sldId id="307" r:id="rId32"/>
    <p:sldId id="294" r:id="rId33"/>
    <p:sldId id="376" r:id="rId34"/>
    <p:sldId id="275" r:id="rId35"/>
    <p:sldId id="367" r:id="rId36"/>
    <p:sldId id="274" r:id="rId37"/>
    <p:sldId id="276" r:id="rId38"/>
    <p:sldId id="312" r:id="rId39"/>
    <p:sldId id="313" r:id="rId40"/>
    <p:sldId id="315" r:id="rId41"/>
    <p:sldId id="316" r:id="rId42"/>
    <p:sldId id="317" r:id="rId43"/>
    <p:sldId id="318" r:id="rId44"/>
    <p:sldId id="320" r:id="rId45"/>
    <p:sldId id="321" r:id="rId46"/>
    <p:sldId id="322" r:id="rId47"/>
    <p:sldId id="323" r:id="rId48"/>
    <p:sldId id="324" r:id="rId49"/>
    <p:sldId id="325" r:id="rId50"/>
    <p:sldId id="326" r:id="rId51"/>
    <p:sldId id="327" r:id="rId52"/>
    <p:sldId id="328" r:id="rId53"/>
    <p:sldId id="329" r:id="rId54"/>
    <p:sldId id="331" r:id="rId55"/>
    <p:sldId id="332" r:id="rId56"/>
    <p:sldId id="333" r:id="rId57"/>
    <p:sldId id="334" r:id="rId58"/>
    <p:sldId id="335" r:id="rId59"/>
    <p:sldId id="336" r:id="rId60"/>
    <p:sldId id="337" r:id="rId61"/>
    <p:sldId id="338" r:id="rId62"/>
    <p:sldId id="339" r:id="rId63"/>
    <p:sldId id="340" r:id="rId64"/>
    <p:sldId id="341" r:id="rId65"/>
    <p:sldId id="342" r:id="rId66"/>
    <p:sldId id="343" r:id="rId67"/>
    <p:sldId id="345" r:id="rId68"/>
    <p:sldId id="346" r:id="rId69"/>
    <p:sldId id="347" r:id="rId70"/>
    <p:sldId id="377" r:id="rId71"/>
    <p:sldId id="349" r:id="rId72"/>
    <p:sldId id="350" r:id="rId73"/>
    <p:sldId id="356" r:id="rId74"/>
    <p:sldId id="354" r:id="rId75"/>
    <p:sldId id="355" r:id="rId76"/>
    <p:sldId id="357" r:id="rId77"/>
    <p:sldId id="351" r:id="rId78"/>
    <p:sldId id="352" r:id="rId79"/>
    <p:sldId id="353" r:id="rId80"/>
    <p:sldId id="359" r:id="rId81"/>
    <p:sldId id="360" r:id="rId82"/>
    <p:sldId id="378" r:id="rId83"/>
    <p:sldId id="361" r:id="rId84"/>
    <p:sldId id="362" r:id="rId8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92654" autoAdjust="0"/>
  </p:normalViewPr>
  <p:slideViewPr>
    <p:cSldViewPr>
      <p:cViewPr varScale="1">
        <p:scale>
          <a:sx n="55" d="100"/>
          <a:sy n="55" d="100"/>
        </p:scale>
        <p:origin x="1262"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524" y="21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slide" Target="slides/slide79.xml"/><Relationship Id="rId89" Type="http://schemas.openxmlformats.org/officeDocument/2006/relationships/theme" Target="theme/theme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presProps" Target="presProps.xml"/><Relationship Id="rId5" Type="http://schemas.openxmlformats.org/officeDocument/2006/relationships/slideMaster" Target="slideMasters/slideMaster1.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tableStyles" Target="tableStyles.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55299"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pPr>
              <a:defRPr/>
            </a:pPr>
            <a:fld id="{B2AC0856-C2BC-4F9F-9423-499276C255A8}" type="datetimeFigureOut">
              <a:rPr lang="en-US"/>
              <a:pPr>
                <a:defRPr/>
              </a:pPr>
              <a:t>9/15/2017</a:t>
            </a:fld>
            <a:endParaRPr lang="en-US"/>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5301"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55303"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8C8FBE3E-24D1-4102-8689-E7E11384269B}" type="slidenum">
              <a:rPr lang="en-US"/>
              <a:pPr>
                <a:defRPr/>
              </a:pPr>
              <a:t>‹#›</a:t>
            </a:fld>
            <a:endParaRPr lang="en-US"/>
          </a:p>
        </p:txBody>
      </p:sp>
    </p:spTree>
    <p:extLst>
      <p:ext uri="{BB962C8B-B14F-4D97-AF65-F5344CB8AC3E}">
        <p14:creationId xmlns:p14="http://schemas.microsoft.com/office/powerpoint/2010/main" val="1683084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025525" y="696913"/>
            <a:ext cx="4648200" cy="3486150"/>
          </a:xfrm>
          <a:ln/>
        </p:spPr>
      </p:sp>
      <p:sp>
        <p:nvSpPr>
          <p:cNvPr id="39939" name="Rectangle 3"/>
          <p:cNvSpPr>
            <a:spLocks noGrp="1" noChangeArrowheads="1"/>
          </p:cNvSpPr>
          <p:nvPr>
            <p:ph type="body" idx="1"/>
          </p:nvPr>
        </p:nvSpPr>
        <p:spPr>
          <a:noFill/>
        </p:spPr>
        <p:txBody>
          <a:bodyPr/>
          <a:lstStyle/>
          <a:p>
            <a:pPr marL="232943" indent="-232943" eaLnBrk="1" hangingPunct="1"/>
            <a:endParaRPr lang="en-US" dirty="0" smtClean="0"/>
          </a:p>
          <a:p>
            <a:pPr marL="232943" indent="-232943" eaLnBrk="1" hangingPunct="1">
              <a:buFontTx/>
              <a:buAutoNum type="arabicParenR"/>
            </a:pPr>
            <a:endParaRPr lang="en-US" dirty="0" smtClean="0"/>
          </a:p>
          <a:p>
            <a:pPr marL="232943" indent="-232943" eaLnBrk="1" hangingPunct="1">
              <a:buFontTx/>
              <a:buAutoNum type="arabicParenR"/>
            </a:pPr>
            <a:endParaRPr lang="en-US" dirty="0" smtClean="0"/>
          </a:p>
        </p:txBody>
      </p:sp>
    </p:spTree>
    <p:extLst>
      <p:ext uri="{BB962C8B-B14F-4D97-AF65-F5344CB8AC3E}">
        <p14:creationId xmlns:p14="http://schemas.microsoft.com/office/powerpoint/2010/main" val="1638653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13</a:t>
            </a:fld>
            <a:endParaRPr lang="en-US"/>
          </a:p>
        </p:txBody>
      </p:sp>
    </p:spTree>
    <p:extLst>
      <p:ext uri="{BB962C8B-B14F-4D97-AF65-F5344CB8AC3E}">
        <p14:creationId xmlns:p14="http://schemas.microsoft.com/office/powerpoint/2010/main" val="2146883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123671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15</a:t>
            </a:fld>
            <a:endParaRPr lang="en-US"/>
          </a:p>
        </p:txBody>
      </p:sp>
    </p:spTree>
    <p:extLst>
      <p:ext uri="{BB962C8B-B14F-4D97-AF65-F5344CB8AC3E}">
        <p14:creationId xmlns:p14="http://schemas.microsoft.com/office/powerpoint/2010/main" val="2643587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9096208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609594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18</a:t>
            </a:fld>
            <a:endParaRPr lang="en-US"/>
          </a:p>
        </p:txBody>
      </p:sp>
    </p:spTree>
    <p:extLst>
      <p:ext uri="{BB962C8B-B14F-4D97-AF65-F5344CB8AC3E}">
        <p14:creationId xmlns:p14="http://schemas.microsoft.com/office/powerpoint/2010/main" val="2219613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600247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050611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pPr eaLnBrk="1" hangingPunct="1"/>
            <a:r>
              <a:rPr lang="en-US" dirty="0" smtClean="0"/>
              <a:t>	</a:t>
            </a:r>
          </a:p>
        </p:txBody>
      </p:sp>
    </p:spTree>
    <p:extLst>
      <p:ext uri="{BB962C8B-B14F-4D97-AF65-F5344CB8AC3E}">
        <p14:creationId xmlns:p14="http://schemas.microsoft.com/office/powerpoint/2010/main" val="2289040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72032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2</a:t>
            </a:fld>
            <a:endParaRPr lang="en-US"/>
          </a:p>
        </p:txBody>
      </p:sp>
    </p:spTree>
    <p:extLst>
      <p:ext uri="{BB962C8B-B14F-4D97-AF65-F5344CB8AC3E}">
        <p14:creationId xmlns:p14="http://schemas.microsoft.com/office/powerpoint/2010/main" val="28153088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202255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pPr eaLnBrk="1" hangingPunct="1"/>
            <a:endParaRPr lang="en-US" sz="1000" dirty="0"/>
          </a:p>
        </p:txBody>
      </p:sp>
    </p:spTree>
    <p:extLst>
      <p:ext uri="{BB962C8B-B14F-4D97-AF65-F5344CB8AC3E}">
        <p14:creationId xmlns:p14="http://schemas.microsoft.com/office/powerpoint/2010/main" val="7915391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2399642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27</a:t>
            </a:fld>
            <a:endParaRPr lang="en-US"/>
          </a:p>
        </p:txBody>
      </p:sp>
    </p:spTree>
    <p:extLst>
      <p:ext uri="{BB962C8B-B14F-4D97-AF65-F5344CB8AC3E}">
        <p14:creationId xmlns:p14="http://schemas.microsoft.com/office/powerpoint/2010/main" val="192348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1483229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8432434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8432434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2202471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pPr eaLnBrk="1" hangingPunct="1"/>
            <a:r>
              <a:rPr lang="en-US" smtClean="0"/>
              <a:t>Much if it happens in the garage or around the house.</a:t>
            </a:r>
          </a:p>
        </p:txBody>
      </p:sp>
    </p:spTree>
    <p:extLst>
      <p:ext uri="{BB962C8B-B14F-4D97-AF65-F5344CB8AC3E}">
        <p14:creationId xmlns:p14="http://schemas.microsoft.com/office/powerpoint/2010/main" val="19524374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34</a:t>
            </a:fld>
            <a:endParaRPr lang="en-US"/>
          </a:p>
        </p:txBody>
      </p:sp>
    </p:spTree>
    <p:extLst>
      <p:ext uri="{BB962C8B-B14F-4D97-AF65-F5344CB8AC3E}">
        <p14:creationId xmlns:p14="http://schemas.microsoft.com/office/powerpoint/2010/main" val="74040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3174616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35</a:t>
            </a:fld>
            <a:endParaRPr lang="en-US"/>
          </a:p>
        </p:txBody>
      </p:sp>
    </p:spTree>
    <p:extLst>
      <p:ext uri="{BB962C8B-B14F-4D97-AF65-F5344CB8AC3E}">
        <p14:creationId xmlns:p14="http://schemas.microsoft.com/office/powerpoint/2010/main" val="36700518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36</a:t>
            </a:fld>
            <a:endParaRPr lang="en-US"/>
          </a:p>
        </p:txBody>
      </p:sp>
    </p:spTree>
    <p:extLst>
      <p:ext uri="{BB962C8B-B14F-4D97-AF65-F5344CB8AC3E}">
        <p14:creationId xmlns:p14="http://schemas.microsoft.com/office/powerpoint/2010/main" val="16277432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37</a:t>
            </a:fld>
            <a:endParaRPr lang="en-US"/>
          </a:p>
        </p:txBody>
      </p:sp>
    </p:spTree>
    <p:extLst>
      <p:ext uri="{BB962C8B-B14F-4D97-AF65-F5344CB8AC3E}">
        <p14:creationId xmlns:p14="http://schemas.microsoft.com/office/powerpoint/2010/main" val="8152165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38</a:t>
            </a:fld>
            <a:endParaRPr lang="en-US"/>
          </a:p>
        </p:txBody>
      </p:sp>
    </p:spTree>
    <p:extLst>
      <p:ext uri="{BB962C8B-B14F-4D97-AF65-F5344CB8AC3E}">
        <p14:creationId xmlns:p14="http://schemas.microsoft.com/office/powerpoint/2010/main" val="32130542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39</a:t>
            </a:fld>
            <a:endParaRPr lang="en-US"/>
          </a:p>
        </p:txBody>
      </p:sp>
    </p:spTree>
    <p:extLst>
      <p:ext uri="{BB962C8B-B14F-4D97-AF65-F5344CB8AC3E}">
        <p14:creationId xmlns:p14="http://schemas.microsoft.com/office/powerpoint/2010/main" val="4969417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40</a:t>
            </a:fld>
            <a:endParaRPr lang="en-US"/>
          </a:p>
        </p:txBody>
      </p:sp>
    </p:spTree>
    <p:extLst>
      <p:ext uri="{BB962C8B-B14F-4D97-AF65-F5344CB8AC3E}">
        <p14:creationId xmlns:p14="http://schemas.microsoft.com/office/powerpoint/2010/main" val="35301868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41</a:t>
            </a:fld>
            <a:endParaRPr lang="en-US"/>
          </a:p>
        </p:txBody>
      </p:sp>
    </p:spTree>
    <p:extLst>
      <p:ext uri="{BB962C8B-B14F-4D97-AF65-F5344CB8AC3E}">
        <p14:creationId xmlns:p14="http://schemas.microsoft.com/office/powerpoint/2010/main" val="32977713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42</a:t>
            </a:fld>
            <a:endParaRPr lang="en-US"/>
          </a:p>
        </p:txBody>
      </p:sp>
    </p:spTree>
    <p:extLst>
      <p:ext uri="{BB962C8B-B14F-4D97-AF65-F5344CB8AC3E}">
        <p14:creationId xmlns:p14="http://schemas.microsoft.com/office/powerpoint/2010/main" val="35906880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43</a:t>
            </a:fld>
            <a:endParaRPr lang="en-US"/>
          </a:p>
        </p:txBody>
      </p:sp>
    </p:spTree>
    <p:extLst>
      <p:ext uri="{BB962C8B-B14F-4D97-AF65-F5344CB8AC3E}">
        <p14:creationId xmlns:p14="http://schemas.microsoft.com/office/powerpoint/2010/main" val="28434092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44</a:t>
            </a:fld>
            <a:endParaRPr lang="en-US"/>
          </a:p>
        </p:txBody>
      </p:sp>
    </p:spTree>
    <p:extLst>
      <p:ext uri="{BB962C8B-B14F-4D97-AF65-F5344CB8AC3E}">
        <p14:creationId xmlns:p14="http://schemas.microsoft.com/office/powerpoint/2010/main" val="890020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5</a:t>
            </a:fld>
            <a:endParaRPr lang="en-US"/>
          </a:p>
        </p:txBody>
      </p:sp>
    </p:spTree>
    <p:extLst>
      <p:ext uri="{BB962C8B-B14F-4D97-AF65-F5344CB8AC3E}">
        <p14:creationId xmlns:p14="http://schemas.microsoft.com/office/powerpoint/2010/main" val="19088212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45</a:t>
            </a:fld>
            <a:endParaRPr lang="en-US"/>
          </a:p>
        </p:txBody>
      </p:sp>
    </p:spTree>
    <p:extLst>
      <p:ext uri="{BB962C8B-B14F-4D97-AF65-F5344CB8AC3E}">
        <p14:creationId xmlns:p14="http://schemas.microsoft.com/office/powerpoint/2010/main" val="1613588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46</a:t>
            </a:fld>
            <a:endParaRPr lang="en-US"/>
          </a:p>
        </p:txBody>
      </p:sp>
    </p:spTree>
    <p:extLst>
      <p:ext uri="{BB962C8B-B14F-4D97-AF65-F5344CB8AC3E}">
        <p14:creationId xmlns:p14="http://schemas.microsoft.com/office/powerpoint/2010/main" val="5957546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47</a:t>
            </a:fld>
            <a:endParaRPr lang="en-US"/>
          </a:p>
        </p:txBody>
      </p:sp>
    </p:spTree>
    <p:extLst>
      <p:ext uri="{BB962C8B-B14F-4D97-AF65-F5344CB8AC3E}">
        <p14:creationId xmlns:p14="http://schemas.microsoft.com/office/powerpoint/2010/main" val="42935045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48</a:t>
            </a:fld>
            <a:endParaRPr lang="en-US"/>
          </a:p>
        </p:txBody>
      </p:sp>
    </p:spTree>
    <p:extLst>
      <p:ext uri="{BB962C8B-B14F-4D97-AF65-F5344CB8AC3E}">
        <p14:creationId xmlns:p14="http://schemas.microsoft.com/office/powerpoint/2010/main" val="13635456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49</a:t>
            </a:fld>
            <a:endParaRPr lang="en-US"/>
          </a:p>
        </p:txBody>
      </p:sp>
    </p:spTree>
    <p:extLst>
      <p:ext uri="{BB962C8B-B14F-4D97-AF65-F5344CB8AC3E}">
        <p14:creationId xmlns:p14="http://schemas.microsoft.com/office/powerpoint/2010/main" val="27708231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50</a:t>
            </a:fld>
            <a:endParaRPr lang="en-US"/>
          </a:p>
        </p:txBody>
      </p:sp>
    </p:spTree>
    <p:extLst>
      <p:ext uri="{BB962C8B-B14F-4D97-AF65-F5344CB8AC3E}">
        <p14:creationId xmlns:p14="http://schemas.microsoft.com/office/powerpoint/2010/main" val="56080746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51</a:t>
            </a:fld>
            <a:endParaRPr lang="en-US"/>
          </a:p>
        </p:txBody>
      </p:sp>
    </p:spTree>
    <p:extLst>
      <p:ext uri="{BB962C8B-B14F-4D97-AF65-F5344CB8AC3E}">
        <p14:creationId xmlns:p14="http://schemas.microsoft.com/office/powerpoint/2010/main" val="24080165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52</a:t>
            </a:fld>
            <a:endParaRPr lang="en-US"/>
          </a:p>
        </p:txBody>
      </p:sp>
    </p:spTree>
    <p:extLst>
      <p:ext uri="{BB962C8B-B14F-4D97-AF65-F5344CB8AC3E}">
        <p14:creationId xmlns:p14="http://schemas.microsoft.com/office/powerpoint/2010/main" val="6820990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53</a:t>
            </a:fld>
            <a:endParaRPr lang="en-US"/>
          </a:p>
        </p:txBody>
      </p:sp>
    </p:spTree>
    <p:extLst>
      <p:ext uri="{BB962C8B-B14F-4D97-AF65-F5344CB8AC3E}">
        <p14:creationId xmlns:p14="http://schemas.microsoft.com/office/powerpoint/2010/main" val="28799559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54</a:t>
            </a:fld>
            <a:endParaRPr lang="en-US"/>
          </a:p>
        </p:txBody>
      </p:sp>
    </p:spTree>
    <p:extLst>
      <p:ext uri="{BB962C8B-B14F-4D97-AF65-F5344CB8AC3E}">
        <p14:creationId xmlns:p14="http://schemas.microsoft.com/office/powerpoint/2010/main" val="656476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6198552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55</a:t>
            </a:fld>
            <a:endParaRPr lang="en-US"/>
          </a:p>
        </p:txBody>
      </p:sp>
    </p:spTree>
    <p:extLst>
      <p:ext uri="{BB962C8B-B14F-4D97-AF65-F5344CB8AC3E}">
        <p14:creationId xmlns:p14="http://schemas.microsoft.com/office/powerpoint/2010/main" val="80825424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56</a:t>
            </a:fld>
            <a:endParaRPr lang="en-US"/>
          </a:p>
        </p:txBody>
      </p:sp>
    </p:spTree>
    <p:extLst>
      <p:ext uri="{BB962C8B-B14F-4D97-AF65-F5344CB8AC3E}">
        <p14:creationId xmlns:p14="http://schemas.microsoft.com/office/powerpoint/2010/main" val="50328745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57</a:t>
            </a:fld>
            <a:endParaRPr lang="en-US"/>
          </a:p>
        </p:txBody>
      </p:sp>
    </p:spTree>
    <p:extLst>
      <p:ext uri="{BB962C8B-B14F-4D97-AF65-F5344CB8AC3E}">
        <p14:creationId xmlns:p14="http://schemas.microsoft.com/office/powerpoint/2010/main" val="216960544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58</a:t>
            </a:fld>
            <a:endParaRPr lang="en-US"/>
          </a:p>
        </p:txBody>
      </p:sp>
    </p:spTree>
    <p:extLst>
      <p:ext uri="{BB962C8B-B14F-4D97-AF65-F5344CB8AC3E}">
        <p14:creationId xmlns:p14="http://schemas.microsoft.com/office/powerpoint/2010/main" val="36775412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59</a:t>
            </a:fld>
            <a:endParaRPr lang="en-US"/>
          </a:p>
        </p:txBody>
      </p:sp>
    </p:spTree>
    <p:extLst>
      <p:ext uri="{BB962C8B-B14F-4D97-AF65-F5344CB8AC3E}">
        <p14:creationId xmlns:p14="http://schemas.microsoft.com/office/powerpoint/2010/main" val="24366408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60</a:t>
            </a:fld>
            <a:endParaRPr lang="en-US"/>
          </a:p>
        </p:txBody>
      </p:sp>
    </p:spTree>
    <p:extLst>
      <p:ext uri="{BB962C8B-B14F-4D97-AF65-F5344CB8AC3E}">
        <p14:creationId xmlns:p14="http://schemas.microsoft.com/office/powerpoint/2010/main" val="182544031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61</a:t>
            </a:fld>
            <a:endParaRPr lang="en-US"/>
          </a:p>
        </p:txBody>
      </p:sp>
    </p:spTree>
    <p:extLst>
      <p:ext uri="{BB962C8B-B14F-4D97-AF65-F5344CB8AC3E}">
        <p14:creationId xmlns:p14="http://schemas.microsoft.com/office/powerpoint/2010/main" val="167742965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62</a:t>
            </a:fld>
            <a:endParaRPr lang="en-US"/>
          </a:p>
        </p:txBody>
      </p:sp>
    </p:spTree>
    <p:extLst>
      <p:ext uri="{BB962C8B-B14F-4D97-AF65-F5344CB8AC3E}">
        <p14:creationId xmlns:p14="http://schemas.microsoft.com/office/powerpoint/2010/main" val="10509474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63</a:t>
            </a:fld>
            <a:endParaRPr lang="en-US"/>
          </a:p>
        </p:txBody>
      </p:sp>
    </p:spTree>
    <p:extLst>
      <p:ext uri="{BB962C8B-B14F-4D97-AF65-F5344CB8AC3E}">
        <p14:creationId xmlns:p14="http://schemas.microsoft.com/office/powerpoint/2010/main" val="44877437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64</a:t>
            </a:fld>
            <a:endParaRPr lang="en-US"/>
          </a:p>
        </p:txBody>
      </p:sp>
    </p:spTree>
    <p:extLst>
      <p:ext uri="{BB962C8B-B14F-4D97-AF65-F5344CB8AC3E}">
        <p14:creationId xmlns:p14="http://schemas.microsoft.com/office/powerpoint/2010/main" val="635765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97880536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65</a:t>
            </a:fld>
            <a:endParaRPr lang="en-US"/>
          </a:p>
        </p:txBody>
      </p:sp>
    </p:spTree>
    <p:extLst>
      <p:ext uri="{BB962C8B-B14F-4D97-AF65-F5344CB8AC3E}">
        <p14:creationId xmlns:p14="http://schemas.microsoft.com/office/powerpoint/2010/main" val="413137875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67</a:t>
            </a:fld>
            <a:endParaRPr lang="en-US"/>
          </a:p>
        </p:txBody>
      </p:sp>
    </p:spTree>
    <p:extLst>
      <p:ext uri="{BB962C8B-B14F-4D97-AF65-F5344CB8AC3E}">
        <p14:creationId xmlns:p14="http://schemas.microsoft.com/office/powerpoint/2010/main" val="282410558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68</a:t>
            </a:fld>
            <a:endParaRPr lang="en-US"/>
          </a:p>
        </p:txBody>
      </p:sp>
    </p:spTree>
    <p:extLst>
      <p:ext uri="{BB962C8B-B14F-4D97-AF65-F5344CB8AC3E}">
        <p14:creationId xmlns:p14="http://schemas.microsoft.com/office/powerpoint/2010/main" val="363485914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69</a:t>
            </a:fld>
            <a:endParaRPr lang="en-US"/>
          </a:p>
        </p:txBody>
      </p:sp>
    </p:spTree>
    <p:extLst>
      <p:ext uri="{BB962C8B-B14F-4D97-AF65-F5344CB8AC3E}">
        <p14:creationId xmlns:p14="http://schemas.microsoft.com/office/powerpoint/2010/main" val="323153368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70</a:t>
            </a:fld>
            <a:endParaRPr lang="en-US"/>
          </a:p>
        </p:txBody>
      </p:sp>
    </p:spTree>
    <p:extLst>
      <p:ext uri="{BB962C8B-B14F-4D97-AF65-F5344CB8AC3E}">
        <p14:creationId xmlns:p14="http://schemas.microsoft.com/office/powerpoint/2010/main" val="135657499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71</a:t>
            </a:fld>
            <a:endParaRPr lang="en-US"/>
          </a:p>
        </p:txBody>
      </p:sp>
    </p:spTree>
    <p:extLst>
      <p:ext uri="{BB962C8B-B14F-4D97-AF65-F5344CB8AC3E}">
        <p14:creationId xmlns:p14="http://schemas.microsoft.com/office/powerpoint/2010/main" val="237586830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72</a:t>
            </a:fld>
            <a:endParaRPr lang="en-US"/>
          </a:p>
        </p:txBody>
      </p:sp>
    </p:spTree>
    <p:extLst>
      <p:ext uri="{BB962C8B-B14F-4D97-AF65-F5344CB8AC3E}">
        <p14:creationId xmlns:p14="http://schemas.microsoft.com/office/powerpoint/2010/main" val="297882625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73</a:t>
            </a:fld>
            <a:endParaRPr lang="en-US"/>
          </a:p>
        </p:txBody>
      </p:sp>
    </p:spTree>
    <p:extLst>
      <p:ext uri="{BB962C8B-B14F-4D97-AF65-F5344CB8AC3E}">
        <p14:creationId xmlns:p14="http://schemas.microsoft.com/office/powerpoint/2010/main" val="75714063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74</a:t>
            </a:fld>
            <a:endParaRPr lang="en-US"/>
          </a:p>
        </p:txBody>
      </p:sp>
    </p:spTree>
    <p:extLst>
      <p:ext uri="{BB962C8B-B14F-4D97-AF65-F5344CB8AC3E}">
        <p14:creationId xmlns:p14="http://schemas.microsoft.com/office/powerpoint/2010/main" val="236617788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75</a:t>
            </a:fld>
            <a:endParaRPr lang="en-US"/>
          </a:p>
        </p:txBody>
      </p:sp>
    </p:spTree>
    <p:extLst>
      <p:ext uri="{BB962C8B-B14F-4D97-AF65-F5344CB8AC3E}">
        <p14:creationId xmlns:p14="http://schemas.microsoft.com/office/powerpoint/2010/main" val="3538883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315663526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76</a:t>
            </a:fld>
            <a:endParaRPr lang="en-US"/>
          </a:p>
        </p:txBody>
      </p:sp>
    </p:spTree>
    <p:extLst>
      <p:ext uri="{BB962C8B-B14F-4D97-AF65-F5344CB8AC3E}">
        <p14:creationId xmlns:p14="http://schemas.microsoft.com/office/powerpoint/2010/main" val="349366038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77</a:t>
            </a:fld>
            <a:endParaRPr lang="en-US"/>
          </a:p>
        </p:txBody>
      </p:sp>
    </p:spTree>
    <p:extLst>
      <p:ext uri="{BB962C8B-B14F-4D97-AF65-F5344CB8AC3E}">
        <p14:creationId xmlns:p14="http://schemas.microsoft.com/office/powerpoint/2010/main" val="45314619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79</a:t>
            </a:fld>
            <a:endParaRPr lang="en-US"/>
          </a:p>
        </p:txBody>
      </p:sp>
    </p:spTree>
    <p:extLst>
      <p:ext uri="{BB962C8B-B14F-4D97-AF65-F5344CB8AC3E}">
        <p14:creationId xmlns:p14="http://schemas.microsoft.com/office/powerpoint/2010/main" val="366137186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C8FBE3E-24D1-4102-8689-E7E11384269B}" type="slidenum">
              <a:rPr lang="en-US" smtClean="0"/>
              <a:pPr>
                <a:defRPr/>
              </a:pPr>
              <a:t>80</a:t>
            </a:fld>
            <a:endParaRPr lang="en-US"/>
          </a:p>
        </p:txBody>
      </p:sp>
    </p:spTree>
    <p:extLst>
      <p:ext uri="{BB962C8B-B14F-4D97-AF65-F5344CB8AC3E}">
        <p14:creationId xmlns:p14="http://schemas.microsoft.com/office/powerpoint/2010/main" val="3870496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4014233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2859790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337812A-3094-41B1-8B37-7B1ABA1C187A}" type="datetimeFigureOut">
              <a:rPr lang="en-US"/>
              <a:pPr>
                <a:defRPr/>
              </a:pPr>
              <a:t>9/15/2017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EFEA20-36C8-465E-914F-6BC4043D101B}"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E00626-E642-4F15-993F-09CC4A3C7EA1}" type="datetimeFigureOut">
              <a:rPr lang="en-US"/>
              <a:pPr>
                <a:defRPr/>
              </a:pPr>
              <a:t>9/15/2017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5C100F-7B77-4034-A258-FDCD9A5B53EF}"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4EABBF-F439-47C3-B259-33E65B61A473}" type="datetimeFigureOut">
              <a:rPr lang="en-US"/>
              <a:pPr>
                <a:defRPr/>
              </a:pPr>
              <a:t>9/15/2017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28B20A-040D-4BAD-AE3F-12D86D624E7A}"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3A31DA-F7DE-4F3F-8162-14519BA4FCD1}" type="datetimeFigureOut">
              <a:rPr lang="en-US"/>
              <a:pPr>
                <a:defRPr/>
              </a:pPr>
              <a:t>9/15/2017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A23FBC-9C62-41AD-BF17-2ECE5371AEE9}"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5179C3C-094D-4445-992F-09E3661CD2A9}" type="datetimeFigureOut">
              <a:rPr lang="en-US"/>
              <a:pPr>
                <a:defRPr/>
              </a:pPr>
              <a:t>9/15/2017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28132D-EAC9-4E58-843E-617ABFFB74A5}"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20CC1A0-9FDD-4C0E-BB76-89E4BDB35FAE}" type="datetimeFigureOut">
              <a:rPr lang="en-US"/>
              <a:pPr>
                <a:defRPr/>
              </a:pPr>
              <a:t>9/15/2017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64612F-0F39-49C3-8EBD-9E1B5E43051D}"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7181A2D-5C57-40D6-AE9F-1DB44533CDEC}" type="datetimeFigureOut">
              <a:rPr lang="en-US"/>
              <a:pPr>
                <a:defRPr/>
              </a:pPr>
              <a:t>9/15/2017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6C129DC-A1E9-4A64-8897-CBDD09CB2F21}"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79D0DE-1A4D-4677-8C43-4EFFDFA15D65}" type="datetimeFigureOut">
              <a:rPr lang="en-US"/>
              <a:pPr>
                <a:defRPr/>
              </a:pPr>
              <a:t>9/15/2017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51A08FB-6AED-4365-8C97-F2BFC3D5B797}"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65843E0-B6DE-4019-BCCC-AC2CAA2DB28F}" type="datetimeFigureOut">
              <a:rPr lang="en-US"/>
              <a:pPr>
                <a:defRPr/>
              </a:pPr>
              <a:t>9/15/2017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41AF6E-9295-412D-A69F-95C3D5DB716C}"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C9F0A3-3397-4026-B627-CD1CEE71BAC1}" type="datetimeFigureOut">
              <a:rPr lang="en-US"/>
              <a:pPr>
                <a:defRPr/>
              </a:pPr>
              <a:t>9/15/2017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674644-FA0C-46FD-8293-CCD6FCFC97E0}"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3868FA-9C64-4C7A-ACB0-30F762EC94E8}" type="datetimeFigureOut">
              <a:rPr lang="en-US"/>
              <a:pPr>
                <a:defRPr/>
              </a:pPr>
              <a:t>9/15/2017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BB6E43-0E33-4F0E-9F26-4E253FE189D4}"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D892A2C-02CC-472F-9B6F-624232F89543}" type="datetimeFigureOut">
              <a:rPr lang="en-US"/>
              <a:pPr>
                <a:defRPr/>
              </a:pPr>
              <a:t>9/15/2017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4B78B7D-568D-4FAB-8A3E-D162BCBE6BA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p:cNvSpPr>
          <p:nvPr>
            <p:ph type="ctrTitle"/>
          </p:nvPr>
        </p:nvSpPr>
        <p:spPr>
          <a:xfrm>
            <a:off x="609600" y="3559175"/>
            <a:ext cx="7924800" cy="1470025"/>
          </a:xfrm>
        </p:spPr>
        <p:txBody>
          <a:bodyPr/>
          <a:lstStyle/>
          <a:p>
            <a:r>
              <a:rPr lang="en-US" dirty="0"/>
              <a:t/>
            </a:r>
            <a:br>
              <a:rPr lang="en-US" dirty="0"/>
            </a:br>
            <a:r>
              <a:rPr lang="en-US" dirty="0"/>
              <a:t> </a:t>
            </a:r>
            <a:r>
              <a:rPr lang="en-US" dirty="0" smtClean="0"/>
              <a:t/>
            </a:r>
            <a:br>
              <a:rPr lang="en-US" dirty="0" smtClean="0"/>
            </a:br>
            <a:r>
              <a:rPr lang="en-US" sz="4000" b="1" dirty="0" smtClean="0">
                <a:solidFill>
                  <a:srgbClr val="FFFF00"/>
                </a:solidFill>
              </a:rPr>
              <a:t>PATENT-ELIGIBLE </a:t>
            </a:r>
            <a:r>
              <a:rPr lang="en-US" sz="4000" b="1" dirty="0">
                <a:solidFill>
                  <a:srgbClr val="FFFF00"/>
                </a:solidFill>
              </a:rPr>
              <a:t>SUBJECT MATTER: </a:t>
            </a:r>
            <a:r>
              <a:rPr lang="en-US" sz="4000" dirty="0">
                <a:solidFill>
                  <a:srgbClr val="FFFF00"/>
                </a:solidFill>
              </a:rPr>
              <a:t/>
            </a:r>
            <a:br>
              <a:rPr lang="en-US" sz="4000" dirty="0">
                <a:solidFill>
                  <a:srgbClr val="FFFF00"/>
                </a:solidFill>
              </a:rPr>
            </a:br>
            <a:r>
              <a:rPr lang="en-US" sz="4000" b="1" dirty="0">
                <a:solidFill>
                  <a:srgbClr val="FFFF00"/>
                </a:solidFill>
              </a:rPr>
              <a:t>REPORT ON </a:t>
            </a:r>
            <a:r>
              <a:rPr lang="en-US" sz="4000" b="1" dirty="0" smtClean="0">
                <a:solidFill>
                  <a:srgbClr val="FFFF00"/>
                </a:solidFill>
              </a:rPr>
              <a:t>VIEWS</a:t>
            </a:r>
            <a:br>
              <a:rPr lang="en-US" sz="4000" b="1" dirty="0" smtClean="0">
                <a:solidFill>
                  <a:srgbClr val="FFFF00"/>
                </a:solidFill>
              </a:rPr>
            </a:br>
            <a:r>
              <a:rPr lang="en-US" sz="4000" b="1" dirty="0" smtClean="0">
                <a:solidFill>
                  <a:srgbClr val="FFFF00"/>
                </a:solidFill>
              </a:rPr>
              <a:t>AND RECOMMENDATIONS</a:t>
            </a:r>
            <a:br>
              <a:rPr lang="en-US" sz="4000" b="1" dirty="0" smtClean="0">
                <a:solidFill>
                  <a:srgbClr val="FFFF00"/>
                </a:solidFill>
              </a:rPr>
            </a:br>
            <a:r>
              <a:rPr lang="en-US" sz="4000" b="1" dirty="0" smtClean="0">
                <a:solidFill>
                  <a:srgbClr val="FFFF00"/>
                </a:solidFill>
              </a:rPr>
              <a:t>FROM </a:t>
            </a:r>
            <a:r>
              <a:rPr lang="en-US" sz="4000" b="1" dirty="0">
                <a:solidFill>
                  <a:srgbClr val="FFFF00"/>
                </a:solidFill>
              </a:rPr>
              <a:t>THE PUBLIC </a:t>
            </a:r>
            <a:endParaRPr lang="en-US" sz="4000" dirty="0" smtClean="0">
              <a:solidFill>
                <a:srgbClr val="FFFF00"/>
              </a:solidFill>
            </a:endParaRPr>
          </a:p>
        </p:txBody>
      </p:sp>
      <p:pic>
        <p:nvPicPr>
          <p:cNvPr id="2" name="Picture 1"/>
          <p:cNvPicPr>
            <a:picLocks noChangeAspect="1"/>
          </p:cNvPicPr>
          <p:nvPr/>
        </p:nvPicPr>
        <p:blipFill>
          <a:blip r:embed="rId3" cstate="print"/>
          <a:stretch>
            <a:fillRect/>
          </a:stretch>
        </p:blipFill>
        <p:spPr>
          <a:xfrm>
            <a:off x="3086100" y="635000"/>
            <a:ext cx="2971800" cy="2641600"/>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Box 2"/>
          <p:cNvSpPr txBox="1">
            <a:spLocks noChangeArrowheads="1"/>
          </p:cNvSpPr>
          <p:nvPr/>
        </p:nvSpPr>
        <p:spPr bwMode="auto">
          <a:xfrm>
            <a:off x="457200" y="152400"/>
            <a:ext cx="8077200" cy="769441"/>
          </a:xfrm>
          <a:prstGeom prst="rect">
            <a:avLst/>
          </a:prstGeom>
          <a:noFill/>
          <a:ln w="9525">
            <a:noFill/>
            <a:miter lim="800000"/>
            <a:headEnd/>
            <a:tailEnd/>
          </a:ln>
        </p:spPr>
        <p:txBody>
          <a:bodyPr wrap="square">
            <a:spAutoFit/>
          </a:bodyPr>
          <a:lstStyle/>
          <a:p>
            <a:pPr algn="ctr"/>
            <a:r>
              <a:rPr lang="en-US" sz="4400" b="1" dirty="0">
                <a:solidFill>
                  <a:srgbClr val="FFFF00"/>
                </a:solidFill>
                <a:latin typeface="+mn-lt"/>
              </a:rPr>
              <a:t>Early </a:t>
            </a:r>
            <a:r>
              <a:rPr lang="en-US" sz="4400" b="1" dirty="0" smtClean="0">
                <a:solidFill>
                  <a:srgbClr val="FFFF00"/>
                </a:solidFill>
                <a:latin typeface="+mn-lt"/>
              </a:rPr>
              <a:t>SCOTUS </a:t>
            </a:r>
            <a:r>
              <a:rPr lang="en-US" sz="4400" b="1" dirty="0">
                <a:solidFill>
                  <a:srgbClr val="FFFF00"/>
                </a:solidFill>
                <a:latin typeface="+mn-lt"/>
              </a:rPr>
              <a:t>Jurisprudence </a:t>
            </a:r>
          </a:p>
        </p:txBody>
      </p:sp>
      <p:sp>
        <p:nvSpPr>
          <p:cNvPr id="2" name="Rectangle 1"/>
          <p:cNvSpPr/>
          <p:nvPr/>
        </p:nvSpPr>
        <p:spPr>
          <a:xfrm>
            <a:off x="723900" y="762000"/>
            <a:ext cx="7543800" cy="5509200"/>
          </a:xfrm>
          <a:prstGeom prst="rect">
            <a:avLst/>
          </a:prstGeom>
        </p:spPr>
        <p:txBody>
          <a:bodyPr wrap="square">
            <a:spAutoFit/>
          </a:bodyPr>
          <a:lstStyle/>
          <a:p>
            <a:endParaRPr lang="en-US" sz="3200" dirty="0" smtClean="0">
              <a:latin typeface="+mn-lt"/>
            </a:endParaRPr>
          </a:p>
          <a:p>
            <a:r>
              <a:rPr lang="en-US" sz="3200" dirty="0" smtClean="0">
                <a:latin typeface="+mn-lt"/>
              </a:rPr>
              <a:t>SCOTUS has long recognized limits on patent eligible subject matter beyond explicated set out in the statue.</a:t>
            </a:r>
          </a:p>
          <a:p>
            <a:endParaRPr lang="en-US" sz="3200" dirty="0" smtClean="0">
              <a:latin typeface="+mn-lt"/>
            </a:endParaRPr>
          </a:p>
          <a:p>
            <a:r>
              <a:rPr lang="en-US" sz="3200" dirty="0" smtClean="0">
                <a:latin typeface="+mn-lt"/>
              </a:rPr>
              <a:t>As </a:t>
            </a:r>
            <a:r>
              <a:rPr lang="en-US" sz="3200" dirty="0">
                <a:latin typeface="+mn-lt"/>
              </a:rPr>
              <a:t>early as the mid-1800s, </a:t>
            </a:r>
            <a:r>
              <a:rPr lang="en-US" sz="3200" dirty="0" smtClean="0">
                <a:latin typeface="+mn-lt"/>
              </a:rPr>
              <a:t>SCOTUS </a:t>
            </a:r>
            <a:r>
              <a:rPr lang="en-US" sz="3200" dirty="0">
                <a:latin typeface="+mn-lt"/>
              </a:rPr>
              <a:t>stated that “[a] principle, in the abstract, is a fundamental truth,” which “cannot be patented</a:t>
            </a:r>
            <a:r>
              <a:rPr lang="en-US" sz="3200" dirty="0" smtClean="0">
                <a:latin typeface="+mn-lt"/>
              </a:rPr>
              <a:t>.  </a:t>
            </a:r>
            <a:r>
              <a:rPr lang="en-US" sz="3200" dirty="0">
                <a:latin typeface="+mn-lt"/>
              </a:rPr>
              <a:t>Nor can an exclusive right be obtained for a new power, such as steam or </a:t>
            </a:r>
            <a:r>
              <a:rPr lang="en-US" sz="3200" dirty="0" smtClean="0">
                <a:latin typeface="+mn-lt"/>
              </a:rPr>
              <a:t>electricity.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1000" fill="hold"/>
                                        <p:tgtEl>
                                          <p:spTgt spid="8195"/>
                                        </p:tgtEl>
                                        <p:attrNameLst>
                                          <p:attrName>ppt_x</p:attrName>
                                        </p:attrNameLst>
                                      </p:cBhvr>
                                      <p:tavLst>
                                        <p:tav tm="0">
                                          <p:val>
                                            <p:strVal val="1+#ppt_w/2"/>
                                          </p:val>
                                        </p:tav>
                                        <p:tav tm="100000">
                                          <p:val>
                                            <p:strVal val="#ppt_x"/>
                                          </p:val>
                                        </p:tav>
                                      </p:tavLst>
                                    </p:anim>
                                    <p:anim calcmode="lin" valueType="num">
                                      <p:cBhvr additive="base">
                                        <p:cTn id="8" dur="1000" fill="hold"/>
                                        <p:tgtEl>
                                          <p:spTgt spid="81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i="1" dirty="0">
                <a:solidFill>
                  <a:srgbClr val="FFFF00"/>
                </a:solidFill>
              </a:rPr>
              <a:t>Gottschalk v. Benson</a:t>
            </a:r>
            <a:r>
              <a:rPr lang="en-US" sz="3600" dirty="0">
                <a:solidFill>
                  <a:srgbClr val="FFFF00"/>
                </a:solidFill>
              </a:rPr>
              <a:t>, 409 U.S. 63 (1972</a:t>
            </a:r>
            <a:r>
              <a:rPr lang="en-US" sz="3600" dirty="0" smtClean="0">
                <a:solidFill>
                  <a:srgbClr val="FFFF00"/>
                </a:solidFill>
              </a:rPr>
              <a:t>)</a:t>
            </a:r>
            <a:endParaRPr lang="en-US" sz="3600" dirty="0">
              <a:solidFill>
                <a:srgbClr val="FFFF00"/>
              </a:solidFill>
            </a:endParaRPr>
          </a:p>
        </p:txBody>
      </p:sp>
      <p:sp>
        <p:nvSpPr>
          <p:cNvPr id="3" name="Rectangle 2"/>
          <p:cNvSpPr/>
          <p:nvPr/>
        </p:nvSpPr>
        <p:spPr>
          <a:xfrm>
            <a:off x="533400" y="1156384"/>
            <a:ext cx="8305800" cy="5262979"/>
          </a:xfrm>
          <a:prstGeom prst="rect">
            <a:avLst/>
          </a:prstGeom>
        </p:spPr>
        <p:txBody>
          <a:bodyPr wrap="square">
            <a:spAutoFit/>
          </a:bodyPr>
          <a:lstStyle/>
          <a:p>
            <a:r>
              <a:rPr lang="en-US" sz="2800" dirty="0">
                <a:latin typeface="+mn-lt"/>
              </a:rPr>
              <a:t>T</a:t>
            </a:r>
            <a:r>
              <a:rPr lang="en-US" sz="2800" dirty="0" smtClean="0">
                <a:latin typeface="+mn-lt"/>
              </a:rPr>
              <a:t>he </a:t>
            </a:r>
            <a:r>
              <a:rPr lang="en-US" sz="2800" dirty="0">
                <a:latin typeface="+mn-lt"/>
              </a:rPr>
              <a:t>Court held that a method for programming a general purpose computer to convert binary-coded decimal (BCD) signals to pure binary signals is not a “process” within the </a:t>
            </a:r>
            <a:r>
              <a:rPr lang="en-US" sz="2800" dirty="0" smtClean="0">
                <a:latin typeface="+mn-lt"/>
              </a:rPr>
              <a:t>statute </a:t>
            </a:r>
          </a:p>
          <a:p>
            <a:endParaRPr lang="en-US" sz="2800" dirty="0" smtClean="0">
              <a:latin typeface="+mn-lt"/>
            </a:endParaRPr>
          </a:p>
          <a:p>
            <a:r>
              <a:rPr lang="en-US" sz="2800" dirty="0" smtClean="0">
                <a:latin typeface="+mn-lt"/>
              </a:rPr>
              <a:t>The </a:t>
            </a:r>
            <a:r>
              <a:rPr lang="en-US" sz="2800" dirty="0">
                <a:latin typeface="+mn-lt"/>
              </a:rPr>
              <a:t>Court observed that the claimed process is “so abstract and sweeping as to cover both known and unknown uses of the BCD to pure binary conversion</a:t>
            </a:r>
            <a:r>
              <a:rPr lang="en-US" sz="2800" dirty="0" smtClean="0">
                <a:latin typeface="+mn-lt"/>
              </a:rPr>
              <a:t>.”</a:t>
            </a:r>
            <a:endParaRPr lang="en-US" sz="2800" dirty="0">
              <a:latin typeface="+mn-lt"/>
            </a:endParaRPr>
          </a:p>
          <a:p>
            <a:endParaRPr lang="en-US" sz="2800" dirty="0" smtClean="0">
              <a:latin typeface="+mn-lt"/>
            </a:endParaRPr>
          </a:p>
          <a:p>
            <a:r>
              <a:rPr lang="en-US" sz="2800" dirty="0" smtClean="0">
                <a:latin typeface="+mn-lt"/>
              </a:rPr>
              <a:t>the </a:t>
            </a:r>
            <a:r>
              <a:rPr lang="en-US" sz="2800" dirty="0">
                <a:latin typeface="+mn-lt"/>
              </a:rPr>
              <a:t>Court concluded, “would wholly pre-empt the mathematical formula and in practical effect would be a patent on the algorithm itself</a:t>
            </a:r>
          </a:p>
        </p:txBody>
      </p:sp>
    </p:spTree>
    <p:extLst>
      <p:ext uri="{BB962C8B-B14F-4D97-AF65-F5344CB8AC3E}">
        <p14:creationId xmlns:p14="http://schemas.microsoft.com/office/powerpoint/2010/main" val="144614454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639762"/>
          </a:xfrm>
        </p:spPr>
        <p:txBody>
          <a:bodyPr/>
          <a:lstStyle/>
          <a:p>
            <a:r>
              <a:rPr lang="en-US" sz="3600" i="1" dirty="0">
                <a:solidFill>
                  <a:srgbClr val="FFFF00"/>
                </a:solidFill>
              </a:rPr>
              <a:t>Diamond v. </a:t>
            </a:r>
            <a:r>
              <a:rPr lang="en-US" sz="3600" i="1" dirty="0" err="1">
                <a:solidFill>
                  <a:srgbClr val="FFFF00"/>
                </a:solidFill>
              </a:rPr>
              <a:t>Diehr</a:t>
            </a:r>
            <a:r>
              <a:rPr lang="en-US" sz="3600" dirty="0">
                <a:solidFill>
                  <a:srgbClr val="FFFF00"/>
                </a:solidFill>
              </a:rPr>
              <a:t>, 450 U.S. 175 (1981).</a:t>
            </a:r>
          </a:p>
        </p:txBody>
      </p:sp>
      <p:sp>
        <p:nvSpPr>
          <p:cNvPr id="3" name="Content Placeholder 2"/>
          <p:cNvSpPr>
            <a:spLocks noGrp="1"/>
          </p:cNvSpPr>
          <p:nvPr>
            <p:ph idx="1"/>
          </p:nvPr>
        </p:nvSpPr>
        <p:spPr>
          <a:xfrm>
            <a:off x="446690" y="896007"/>
            <a:ext cx="8392510" cy="4525963"/>
          </a:xfrm>
        </p:spPr>
        <p:txBody>
          <a:bodyPr/>
          <a:lstStyle/>
          <a:p>
            <a:r>
              <a:rPr lang="en-US" dirty="0"/>
              <a:t>Court held that a process for molding synthetic rubber products, using the Arrhenius equation to calculate cure time, is patent eligible subject matter</a:t>
            </a:r>
            <a:r>
              <a:rPr lang="en-US" dirty="0" smtClean="0"/>
              <a:t>.</a:t>
            </a:r>
          </a:p>
          <a:p>
            <a:r>
              <a:rPr lang="en-US" dirty="0" smtClean="0"/>
              <a:t>the </a:t>
            </a:r>
            <a:r>
              <a:rPr lang="en-US" dirty="0"/>
              <a:t>claimed process “involve[s] the transformation of an article, in this case raw, uncured synthetic rubber, into a different state or thing” and comprises a series of steps “beginning with the loading of a mold with raw, uncured rubber and ending with the eventual opening of the press at the conclusion of the cure</a:t>
            </a:r>
          </a:p>
        </p:txBody>
      </p:sp>
    </p:spTree>
    <p:extLst>
      <p:ext uri="{BB962C8B-B14F-4D97-AF65-F5344CB8AC3E}">
        <p14:creationId xmlns:p14="http://schemas.microsoft.com/office/powerpoint/2010/main" val="42582604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r>
              <a:rPr lang="en-US" b="1" dirty="0" smtClean="0">
                <a:solidFill>
                  <a:srgbClr val="FFFF00"/>
                </a:solidFill>
              </a:rPr>
              <a:t>Four Key SCOTUS Cases Significantly Impacted Patentability</a:t>
            </a:r>
            <a:endParaRPr lang="en-US" b="1" dirty="0">
              <a:solidFill>
                <a:srgbClr val="FFFF00"/>
              </a:solidFill>
            </a:endParaRPr>
          </a:p>
        </p:txBody>
      </p:sp>
      <p:sp>
        <p:nvSpPr>
          <p:cNvPr id="3" name="Rectangle 2"/>
          <p:cNvSpPr/>
          <p:nvPr/>
        </p:nvSpPr>
        <p:spPr>
          <a:xfrm>
            <a:off x="914400" y="1981201"/>
            <a:ext cx="7620000" cy="4524315"/>
          </a:xfrm>
          <a:prstGeom prst="rect">
            <a:avLst/>
          </a:prstGeom>
        </p:spPr>
        <p:txBody>
          <a:bodyPr wrap="square">
            <a:spAutoFit/>
          </a:bodyPr>
          <a:lstStyle/>
          <a:p>
            <a:r>
              <a:rPr lang="en-US" sz="3200" dirty="0" err="1" smtClean="0">
                <a:latin typeface="+mn-lt"/>
              </a:rPr>
              <a:t>Bilski</a:t>
            </a:r>
            <a:r>
              <a:rPr lang="en-US" sz="3200" dirty="0" smtClean="0">
                <a:latin typeface="+mn-lt"/>
              </a:rPr>
              <a:t> (2010)</a:t>
            </a:r>
          </a:p>
          <a:p>
            <a:endParaRPr lang="en-US" sz="3200" dirty="0" smtClean="0">
              <a:latin typeface="+mn-lt"/>
            </a:endParaRPr>
          </a:p>
          <a:p>
            <a:r>
              <a:rPr lang="en-US" sz="3200" dirty="0" smtClean="0">
                <a:latin typeface="+mn-lt"/>
              </a:rPr>
              <a:t>Mayo (2011)</a:t>
            </a:r>
          </a:p>
          <a:p>
            <a:endParaRPr lang="en-US" sz="3200" dirty="0" smtClean="0">
              <a:latin typeface="+mn-lt"/>
            </a:endParaRPr>
          </a:p>
          <a:p>
            <a:r>
              <a:rPr lang="en-US" sz="3200" dirty="0" smtClean="0">
                <a:latin typeface="+mn-lt"/>
              </a:rPr>
              <a:t>Myriad (2013)</a:t>
            </a:r>
          </a:p>
          <a:p>
            <a:endParaRPr lang="en-US" sz="3200" dirty="0" smtClean="0">
              <a:latin typeface="+mn-lt"/>
            </a:endParaRPr>
          </a:p>
          <a:p>
            <a:r>
              <a:rPr lang="en-US" sz="3200" dirty="0" smtClean="0">
                <a:latin typeface="+mn-lt"/>
              </a:rPr>
              <a:t>Alice (2014) </a:t>
            </a:r>
          </a:p>
          <a:p>
            <a:endParaRPr lang="en-US" sz="3200" dirty="0" smtClean="0">
              <a:latin typeface="+mn-lt"/>
            </a:endParaRPr>
          </a:p>
          <a:p>
            <a:endParaRPr lang="en-US" sz="3200" dirty="0">
              <a:latin typeface="+mn-lt"/>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1143000"/>
            <a:ext cx="7620000" cy="5139869"/>
          </a:xfrm>
          <a:prstGeom prst="rect">
            <a:avLst/>
          </a:prstGeom>
        </p:spPr>
        <p:txBody>
          <a:bodyPr wrap="square">
            <a:spAutoFit/>
          </a:bodyPr>
          <a:lstStyle/>
          <a:p>
            <a:r>
              <a:rPr lang="en-US" sz="3600" dirty="0" err="1" smtClean="0">
                <a:latin typeface="+mn-lt"/>
              </a:rPr>
              <a:t>Bilski</a:t>
            </a:r>
            <a:r>
              <a:rPr lang="en-US" sz="3600" dirty="0" smtClean="0">
                <a:latin typeface="+mn-lt"/>
              </a:rPr>
              <a:t> involves </a:t>
            </a:r>
            <a:r>
              <a:rPr lang="en-US" sz="3600" dirty="0">
                <a:latin typeface="+mn-lt"/>
              </a:rPr>
              <a:t>a business method for hedging </a:t>
            </a:r>
            <a:r>
              <a:rPr lang="en-US" sz="3600" dirty="0" smtClean="0">
                <a:latin typeface="+mn-lt"/>
              </a:rPr>
              <a:t>risk.</a:t>
            </a:r>
          </a:p>
          <a:p>
            <a:endParaRPr lang="en-US" sz="3200" dirty="0" smtClean="0">
              <a:latin typeface="+mn-lt"/>
            </a:endParaRPr>
          </a:p>
          <a:p>
            <a:r>
              <a:rPr lang="en-US" sz="3200" dirty="0">
                <a:latin typeface="+mn-lt"/>
                <a:cs typeface="Arial" panose="020B0604020202020204" pitchFamily="34" charset="0"/>
              </a:rPr>
              <a:t>SCOTUS held that the claims at issue were invalid for being directed to the </a:t>
            </a:r>
            <a:r>
              <a:rPr lang="en-US" sz="3200" dirty="0" err="1">
                <a:latin typeface="+mn-lt"/>
                <a:cs typeface="Arial" panose="020B0604020202020204" pitchFamily="34" charset="0"/>
              </a:rPr>
              <a:t>unpatentable</a:t>
            </a:r>
            <a:r>
              <a:rPr lang="en-US" sz="3200" dirty="0">
                <a:latin typeface="+mn-lt"/>
                <a:cs typeface="Arial" panose="020B0604020202020204" pitchFamily="34" charset="0"/>
              </a:rPr>
              <a:t> abstract idea of hedging risk in the energy market and adding only token post-solution components.</a:t>
            </a:r>
          </a:p>
          <a:p>
            <a:endParaRPr lang="en-US" sz="3200" dirty="0" smtClean="0">
              <a:latin typeface="+mn-lt"/>
            </a:endParaRPr>
          </a:p>
          <a:p>
            <a:endParaRPr lang="en-US" sz="3200" dirty="0" smtClean="0">
              <a:latin typeface="+mn-lt"/>
            </a:endParaRPr>
          </a:p>
        </p:txBody>
      </p:sp>
      <p:sp>
        <p:nvSpPr>
          <p:cNvPr id="6" name="Rectangle 5"/>
          <p:cNvSpPr/>
          <p:nvPr/>
        </p:nvSpPr>
        <p:spPr>
          <a:xfrm>
            <a:off x="381000" y="297359"/>
            <a:ext cx="8382000" cy="769441"/>
          </a:xfrm>
          <a:prstGeom prst="rect">
            <a:avLst/>
          </a:prstGeom>
        </p:spPr>
        <p:txBody>
          <a:bodyPr wrap="square">
            <a:spAutoFit/>
          </a:bodyPr>
          <a:lstStyle/>
          <a:p>
            <a:pPr algn="ctr"/>
            <a:r>
              <a:rPr lang="en-US" sz="4400" b="1" dirty="0" err="1" smtClean="0">
                <a:solidFill>
                  <a:srgbClr val="FFFF00"/>
                </a:solidFill>
                <a:latin typeface="+mn-lt"/>
              </a:rPr>
              <a:t>Bilski</a:t>
            </a:r>
            <a:endParaRPr lang="en-US" sz="4400" dirty="0">
              <a:solidFill>
                <a:srgbClr val="FFFF00"/>
              </a:solidFill>
              <a:latin typeface="+mn-lt"/>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219200"/>
            <a:ext cx="8305800" cy="5016758"/>
          </a:xfrm>
          <a:prstGeom prst="rect">
            <a:avLst/>
          </a:prstGeom>
        </p:spPr>
        <p:txBody>
          <a:bodyPr wrap="square">
            <a:spAutoFit/>
          </a:bodyPr>
          <a:lstStyle/>
          <a:p>
            <a:pPr marL="342900"/>
            <a:r>
              <a:rPr lang="en-US" sz="3200" dirty="0" smtClean="0">
                <a:latin typeface="+mn-lt"/>
                <a:cs typeface="Arial" panose="020B0604020202020204" pitchFamily="34" charset="0"/>
              </a:rPr>
              <a:t>SCOTUS observed that hedging is a long-prevalent fundamental economic practice, so that allowing the patent claims “would pre-empt use of [risk hedging] in all fields” and “effectively grant a monopoly over an abstract idea.”</a:t>
            </a:r>
          </a:p>
          <a:p>
            <a:pPr marL="342900"/>
            <a:endParaRPr lang="en-US" sz="3200" dirty="0" smtClean="0">
              <a:latin typeface="+mn-lt"/>
              <a:cs typeface="Arial" panose="020B0604020202020204" pitchFamily="34" charset="0"/>
            </a:endParaRPr>
          </a:p>
          <a:p>
            <a:pPr marL="342900"/>
            <a:r>
              <a:rPr lang="en-US" sz="3200" dirty="0" smtClean="0">
                <a:latin typeface="+mn-lt"/>
                <a:cs typeface="Arial" panose="020B0604020202020204" pitchFamily="34" charset="0"/>
              </a:rPr>
              <a:t>Nevertheless, SCOTUS left open the possibility that some business methods are patent eligible.</a:t>
            </a:r>
            <a:endParaRPr lang="en-US" sz="3200" dirty="0">
              <a:latin typeface="+mn-lt"/>
              <a:cs typeface="Arial" panose="020B0604020202020204" pitchFamily="34" charset="0"/>
            </a:endParaRPr>
          </a:p>
        </p:txBody>
      </p:sp>
      <p:sp>
        <p:nvSpPr>
          <p:cNvPr id="4" name="Rectangle 3"/>
          <p:cNvSpPr/>
          <p:nvPr/>
        </p:nvSpPr>
        <p:spPr>
          <a:xfrm>
            <a:off x="381000" y="297359"/>
            <a:ext cx="8382000" cy="769441"/>
          </a:xfrm>
          <a:prstGeom prst="rect">
            <a:avLst/>
          </a:prstGeom>
        </p:spPr>
        <p:txBody>
          <a:bodyPr wrap="square">
            <a:spAutoFit/>
          </a:bodyPr>
          <a:lstStyle/>
          <a:p>
            <a:pPr algn="ctr"/>
            <a:r>
              <a:rPr lang="en-US" sz="4400" b="1" dirty="0" err="1" smtClean="0">
                <a:solidFill>
                  <a:srgbClr val="FFFF00"/>
                </a:solidFill>
                <a:latin typeface="+mn-lt"/>
              </a:rPr>
              <a:t>Bilski</a:t>
            </a:r>
            <a:endParaRPr lang="en-US" sz="4400" dirty="0">
              <a:solidFill>
                <a:srgbClr val="FFFF00"/>
              </a:solidFill>
              <a:latin typeface="+mn-lt"/>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7"/>
          <p:cNvSpPr>
            <a:spLocks noGrp="1"/>
          </p:cNvSpPr>
          <p:nvPr>
            <p:ph sz="half" idx="1"/>
          </p:nvPr>
        </p:nvSpPr>
        <p:spPr>
          <a:xfrm>
            <a:off x="338959" y="304800"/>
            <a:ext cx="8305800" cy="762000"/>
          </a:xfrm>
        </p:spPr>
        <p:txBody>
          <a:bodyPr/>
          <a:lstStyle/>
          <a:p>
            <a:pPr marL="342900" lvl="1" indent="-342900" algn="ctr" eaLnBrk="1" hangingPunct="1">
              <a:buFont typeface="Arial" charset="0"/>
              <a:buNone/>
            </a:pPr>
            <a:r>
              <a:rPr lang="en-US" sz="4400" b="1" dirty="0" smtClean="0">
                <a:solidFill>
                  <a:srgbClr val="FFFF00"/>
                </a:solidFill>
              </a:rPr>
              <a:t>Mayo</a:t>
            </a:r>
          </a:p>
          <a:p>
            <a:pPr eaLnBrk="1" hangingPunct="1"/>
            <a:endParaRPr lang="en-US" dirty="0" smtClean="0"/>
          </a:p>
        </p:txBody>
      </p:sp>
      <p:sp>
        <p:nvSpPr>
          <p:cNvPr id="12292" name="Content Placeholder 10"/>
          <p:cNvSpPr>
            <a:spLocks noGrp="1"/>
          </p:cNvSpPr>
          <p:nvPr>
            <p:ph sz="half" idx="2"/>
          </p:nvPr>
        </p:nvSpPr>
        <p:spPr>
          <a:xfrm>
            <a:off x="609600" y="1295400"/>
            <a:ext cx="7848600" cy="5638800"/>
          </a:xfrm>
        </p:spPr>
        <p:txBody>
          <a:bodyPr/>
          <a:lstStyle/>
          <a:p>
            <a:pPr indent="0" eaLnBrk="1" hangingPunct="1">
              <a:buNone/>
            </a:pPr>
            <a:r>
              <a:rPr lang="en-US" sz="3200" i="1" dirty="0" smtClean="0"/>
              <a:t>Mayo </a:t>
            </a:r>
            <a:r>
              <a:rPr lang="en-US" sz="3200" dirty="0" smtClean="0"/>
              <a:t>relates to optimizing </a:t>
            </a:r>
            <a:r>
              <a:rPr lang="en-US" sz="3200" dirty="0"/>
              <a:t>drug </a:t>
            </a:r>
            <a:r>
              <a:rPr lang="en-US" sz="3200" dirty="0" smtClean="0"/>
              <a:t>doses </a:t>
            </a:r>
            <a:r>
              <a:rPr lang="en-US" sz="3200" dirty="0"/>
              <a:t>for </a:t>
            </a:r>
            <a:r>
              <a:rPr lang="en-US" sz="3200" dirty="0" smtClean="0"/>
              <a:t>treating autoimmune </a:t>
            </a:r>
            <a:r>
              <a:rPr lang="en-US" sz="3200" dirty="0"/>
              <a:t>diseases in </a:t>
            </a:r>
            <a:r>
              <a:rPr lang="en-US" sz="3200" dirty="0" smtClean="0"/>
              <a:t>humans.</a:t>
            </a:r>
          </a:p>
          <a:p>
            <a:pPr indent="0" eaLnBrk="1" hangingPunct="1">
              <a:buNone/>
            </a:pPr>
            <a:endParaRPr lang="en-US" sz="1800" dirty="0" smtClean="0"/>
          </a:p>
          <a:p>
            <a:pPr indent="0" eaLnBrk="1" hangingPunct="1">
              <a:buNone/>
            </a:pPr>
            <a:r>
              <a:rPr lang="en-US" sz="3200" dirty="0"/>
              <a:t>The inventors </a:t>
            </a:r>
            <a:r>
              <a:rPr lang="en-US" sz="3200" dirty="0" smtClean="0"/>
              <a:t>claim a relation </a:t>
            </a:r>
            <a:r>
              <a:rPr lang="en-US" sz="3200" dirty="0"/>
              <a:t>between </a:t>
            </a:r>
            <a:r>
              <a:rPr lang="en-US" sz="3200" dirty="0" smtClean="0"/>
              <a:t>a blood metabolite concentration after administering a drug </a:t>
            </a:r>
            <a:r>
              <a:rPr lang="en-US" sz="3200" dirty="0"/>
              <a:t>and the </a:t>
            </a:r>
            <a:r>
              <a:rPr lang="en-US" sz="3200" dirty="0" smtClean="0"/>
              <a:t>likelihood of effectiveness </a:t>
            </a:r>
            <a:r>
              <a:rPr lang="en-US" sz="3200" dirty="0"/>
              <a:t>or </a:t>
            </a:r>
            <a:r>
              <a:rPr lang="en-US" sz="3200" dirty="0" smtClean="0"/>
              <a:t>harmful </a:t>
            </a:r>
            <a:r>
              <a:rPr lang="en-US" sz="3200" dirty="0"/>
              <a:t>side </a:t>
            </a:r>
            <a:r>
              <a:rPr lang="en-US" sz="3200" dirty="0" smtClean="0"/>
              <a:t>effects.</a:t>
            </a:r>
          </a:p>
          <a:p>
            <a:pPr indent="0" eaLnBrk="1" hangingPunct="1">
              <a:buNone/>
            </a:pPr>
            <a:endParaRPr lang="en-US" sz="1800" dirty="0" smtClean="0"/>
          </a:p>
          <a:p>
            <a:pPr indent="0" eaLnBrk="1" hangingPunct="1">
              <a:buNone/>
            </a:pPr>
            <a:r>
              <a:rPr lang="en-US" sz="3200" dirty="0" smtClean="0"/>
              <a:t>The </a:t>
            </a:r>
            <a:r>
              <a:rPr lang="en-US" sz="3200" dirty="0"/>
              <a:t>patent </a:t>
            </a:r>
            <a:r>
              <a:rPr lang="en-US" sz="3200" dirty="0" smtClean="0"/>
              <a:t>concerns </a:t>
            </a:r>
            <a:r>
              <a:rPr lang="en-US" sz="3200" dirty="0"/>
              <a:t>a method of </a:t>
            </a:r>
            <a:r>
              <a:rPr lang="en-US" sz="3200" dirty="0" smtClean="0"/>
              <a:t>gauging </a:t>
            </a:r>
            <a:r>
              <a:rPr lang="en-US" sz="3200" dirty="0"/>
              <a:t>whether a given </a:t>
            </a:r>
            <a:r>
              <a:rPr lang="en-US" sz="3200" dirty="0" smtClean="0"/>
              <a:t>dose is </a:t>
            </a:r>
            <a:r>
              <a:rPr lang="en-US" sz="3200" dirty="0"/>
              <a:t>too low or too high based on the </a:t>
            </a:r>
            <a:r>
              <a:rPr lang="en-US" sz="3200" dirty="0" smtClean="0"/>
              <a:t>metabolite </a:t>
            </a:r>
            <a:r>
              <a:rPr lang="en-US" sz="3200" dirty="0"/>
              <a:t>level</a:t>
            </a:r>
            <a:r>
              <a:rPr lang="en-US" sz="3200" dirty="0" smtClean="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additive="base">
                                        <p:cTn id="7" dur="500" fill="hold"/>
                                        <p:tgtEl>
                                          <p:spTgt spid="12291"/>
                                        </p:tgtEl>
                                        <p:attrNameLst>
                                          <p:attrName>ppt_x</p:attrName>
                                        </p:attrNameLst>
                                      </p:cBhvr>
                                      <p:tavLst>
                                        <p:tav tm="0">
                                          <p:val>
                                            <p:strVal val="#ppt_x"/>
                                          </p:val>
                                        </p:tav>
                                        <p:tav tm="100000">
                                          <p:val>
                                            <p:strVal val="#ppt_x"/>
                                          </p:val>
                                        </p:tav>
                                      </p:tavLst>
                                    </p:anim>
                                    <p:anim calcmode="lin" valueType="num">
                                      <p:cBhvr additive="base">
                                        <p:cTn id="8" dur="500" fill="hold"/>
                                        <p:tgtEl>
                                          <p:spTgt spid="1229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2292"/>
                                        </p:tgtEl>
                                        <p:attrNameLst>
                                          <p:attrName>style.visibility</p:attrName>
                                        </p:attrNameLst>
                                      </p:cBhvr>
                                      <p:to>
                                        <p:strVal val="visible"/>
                                      </p:to>
                                    </p:set>
                                    <p:anim calcmode="lin" valueType="num">
                                      <p:cBhvr additive="base">
                                        <p:cTn id="13" dur="500" fill="hold"/>
                                        <p:tgtEl>
                                          <p:spTgt spid="12292"/>
                                        </p:tgtEl>
                                        <p:attrNameLst>
                                          <p:attrName>ppt_x</p:attrName>
                                        </p:attrNameLst>
                                      </p:cBhvr>
                                      <p:tavLst>
                                        <p:tav tm="0">
                                          <p:val>
                                            <p:strVal val="1+#ppt_w/2"/>
                                          </p:val>
                                        </p:tav>
                                        <p:tav tm="100000">
                                          <p:val>
                                            <p:strVal val="#ppt_x"/>
                                          </p:val>
                                        </p:tav>
                                      </p:tavLst>
                                    </p:anim>
                                    <p:anim calcmode="lin" valueType="num">
                                      <p:cBhvr additive="base">
                                        <p:cTn id="14"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29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1212"/>
            <a:ext cx="8686800" cy="3046988"/>
          </a:xfrm>
          <a:prstGeom prst="rect">
            <a:avLst/>
          </a:prstGeom>
        </p:spPr>
        <p:txBody>
          <a:bodyPr wrap="square">
            <a:spAutoFit/>
          </a:bodyPr>
          <a:lstStyle/>
          <a:p>
            <a:pPr marL="457200"/>
            <a:r>
              <a:rPr lang="en-US" sz="3200" dirty="0" smtClean="0">
                <a:latin typeface="+mn-lt"/>
              </a:rPr>
              <a:t>SCOTUS held </a:t>
            </a:r>
            <a:r>
              <a:rPr lang="en-US" sz="3200" dirty="0">
                <a:latin typeface="+mn-lt"/>
              </a:rPr>
              <a:t>the claims to be </a:t>
            </a:r>
            <a:r>
              <a:rPr lang="en-US" sz="3200" dirty="0" smtClean="0">
                <a:latin typeface="+mn-lt"/>
              </a:rPr>
              <a:t>patent-ineligible.</a:t>
            </a:r>
          </a:p>
          <a:p>
            <a:pPr marL="457200"/>
            <a:endParaRPr lang="en-US" sz="3200" dirty="0" smtClean="0">
              <a:latin typeface="+mn-lt"/>
            </a:endParaRPr>
          </a:p>
          <a:p>
            <a:pPr marL="457200"/>
            <a:r>
              <a:rPr lang="en-US" sz="3200" dirty="0" smtClean="0">
                <a:latin typeface="+mn-lt"/>
              </a:rPr>
              <a:t>This led to a </a:t>
            </a:r>
            <a:r>
              <a:rPr lang="en-US" sz="3200" dirty="0">
                <a:latin typeface="+mn-lt"/>
              </a:rPr>
              <a:t>two-step framework for distinguishing </a:t>
            </a:r>
            <a:r>
              <a:rPr lang="en-US" sz="3200" dirty="0" smtClean="0">
                <a:latin typeface="+mn-lt"/>
              </a:rPr>
              <a:t>patent-ineligible </a:t>
            </a:r>
            <a:r>
              <a:rPr lang="en-US" sz="3200" dirty="0">
                <a:latin typeface="+mn-lt"/>
              </a:rPr>
              <a:t>concepts from </a:t>
            </a:r>
            <a:r>
              <a:rPr lang="en-US" sz="3200" dirty="0" smtClean="0">
                <a:latin typeface="+mn-lt"/>
              </a:rPr>
              <a:t>patent-eligible </a:t>
            </a:r>
            <a:r>
              <a:rPr lang="en-US" sz="3200" dirty="0">
                <a:latin typeface="+mn-lt"/>
              </a:rPr>
              <a:t>applications of those </a:t>
            </a:r>
            <a:r>
              <a:rPr lang="en-US" sz="3200" dirty="0" smtClean="0">
                <a:latin typeface="+mn-lt"/>
              </a:rPr>
              <a:t>concepts.</a:t>
            </a:r>
          </a:p>
          <a:p>
            <a:pPr marL="457200"/>
            <a:endParaRPr lang="en-US" sz="3200" dirty="0" smtClean="0">
              <a:latin typeface="+mn-lt"/>
            </a:endParaRPr>
          </a:p>
        </p:txBody>
      </p:sp>
      <p:sp>
        <p:nvSpPr>
          <p:cNvPr id="6" name="Content Placeholder 7"/>
          <p:cNvSpPr>
            <a:spLocks noGrp="1"/>
          </p:cNvSpPr>
          <p:nvPr>
            <p:ph sz="half" idx="1"/>
          </p:nvPr>
        </p:nvSpPr>
        <p:spPr>
          <a:xfrm>
            <a:off x="338959" y="304800"/>
            <a:ext cx="8305800" cy="762000"/>
          </a:xfrm>
        </p:spPr>
        <p:txBody>
          <a:bodyPr/>
          <a:lstStyle/>
          <a:p>
            <a:pPr marL="342900" lvl="1" indent="-342900" algn="ctr" eaLnBrk="1" hangingPunct="1">
              <a:buFont typeface="Arial" charset="0"/>
              <a:buNone/>
            </a:pPr>
            <a:r>
              <a:rPr lang="en-US" sz="4400" b="1" dirty="0" smtClean="0">
                <a:solidFill>
                  <a:srgbClr val="FFFF00"/>
                </a:solidFill>
              </a:rPr>
              <a:t>Mayo</a:t>
            </a:r>
          </a:p>
          <a:p>
            <a:pPr eaLnBrk="1" hangingPunct="1"/>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37357"/>
            <a:ext cx="8305800" cy="5293757"/>
          </a:xfrm>
          <a:prstGeom prst="rect">
            <a:avLst/>
          </a:prstGeom>
        </p:spPr>
        <p:txBody>
          <a:bodyPr wrap="square">
            <a:spAutoFit/>
          </a:bodyPr>
          <a:lstStyle/>
          <a:p>
            <a:pPr marL="457200"/>
            <a:r>
              <a:rPr lang="en-US" sz="3200" dirty="0" smtClean="0">
                <a:latin typeface="+mn-lt"/>
              </a:rPr>
              <a:t>First step: consider whether the claims are directed to a judicially recognized exception to patentability, i.e., abstract ideas, laws of nature, or natural phenomena.</a:t>
            </a:r>
          </a:p>
          <a:p>
            <a:pPr marL="457200"/>
            <a:endParaRPr lang="en-US" dirty="0" smtClean="0">
              <a:latin typeface="+mn-lt"/>
            </a:endParaRPr>
          </a:p>
          <a:p>
            <a:pPr marL="457200"/>
            <a:r>
              <a:rPr lang="en-US" sz="3200" dirty="0" smtClean="0">
                <a:latin typeface="+mn-lt"/>
              </a:rPr>
              <a:t>Second step: consider “whether the claims do significantly more than simply describe these natural relations,” i.e., whether additional elements considered separately or as an ordered combination “transform the nature of the claim” into “a patent-eligible application</a:t>
            </a:r>
            <a:endParaRPr lang="en-US" sz="3200" dirty="0">
              <a:latin typeface="+mn-lt"/>
            </a:endParaRPr>
          </a:p>
        </p:txBody>
      </p:sp>
      <p:sp>
        <p:nvSpPr>
          <p:cNvPr id="3" name="Content Placeholder 7"/>
          <p:cNvSpPr txBox="1">
            <a:spLocks/>
          </p:cNvSpPr>
          <p:nvPr/>
        </p:nvSpPr>
        <p:spPr>
          <a:xfrm>
            <a:off x="338959" y="304800"/>
            <a:ext cx="8305800" cy="762000"/>
          </a:xfrm>
          <a:prstGeom prst="rect">
            <a:avLst/>
          </a:prstGeom>
        </p:spPr>
        <p:txBody>
          <a:bodyPr/>
          <a:lstStyle/>
          <a:p>
            <a:pPr marL="342900" marR="0" lvl="1"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en-US" sz="4400" b="1" i="0" u="none" strike="noStrike" kern="1200" cap="none" spc="0" normalizeH="0" baseline="0" noProof="0" dirty="0" smtClean="0">
                <a:ln>
                  <a:noFill/>
                </a:ln>
                <a:solidFill>
                  <a:srgbClr val="FFFF00"/>
                </a:solidFill>
                <a:effectLst/>
                <a:uLnTx/>
                <a:uFillTx/>
                <a:latin typeface="+mn-lt"/>
                <a:ea typeface="+mn-ea"/>
                <a:cs typeface="+mn-cs"/>
              </a:rPr>
              <a:t>Mayo</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4"/>
          <p:cNvSpPr>
            <a:spLocks noGrp="1"/>
          </p:cNvSpPr>
          <p:nvPr>
            <p:ph idx="1"/>
          </p:nvPr>
        </p:nvSpPr>
        <p:spPr>
          <a:xfrm>
            <a:off x="228600" y="1143000"/>
            <a:ext cx="8763000" cy="5791200"/>
          </a:xfrm>
        </p:spPr>
        <p:txBody>
          <a:bodyPr/>
          <a:lstStyle/>
          <a:p>
            <a:pPr indent="0" eaLnBrk="1" hangingPunct="1">
              <a:buNone/>
            </a:pPr>
            <a:r>
              <a:rPr lang="en-US" dirty="0" smtClean="0"/>
              <a:t>First step: SCOTUS </a:t>
            </a:r>
            <a:r>
              <a:rPr lang="en-US" dirty="0"/>
              <a:t>found </a:t>
            </a:r>
            <a:r>
              <a:rPr lang="en-US" dirty="0" smtClean="0"/>
              <a:t>the </a:t>
            </a:r>
            <a:r>
              <a:rPr lang="en-US" dirty="0"/>
              <a:t>claims </a:t>
            </a:r>
            <a:r>
              <a:rPr lang="en-US" dirty="0" smtClean="0"/>
              <a:t>directed </a:t>
            </a:r>
            <a:r>
              <a:rPr lang="en-US" dirty="0"/>
              <a:t>to </a:t>
            </a:r>
            <a:r>
              <a:rPr lang="en-US" dirty="0" smtClean="0"/>
              <a:t>a natural law: </a:t>
            </a:r>
            <a:r>
              <a:rPr lang="en-US" dirty="0"/>
              <a:t>the </a:t>
            </a:r>
            <a:r>
              <a:rPr lang="en-US" dirty="0" smtClean="0"/>
              <a:t>relation of a blood metabolite concentration and likelihood that drug dosage would be ineffective </a:t>
            </a:r>
            <a:r>
              <a:rPr lang="en-US" dirty="0"/>
              <a:t>or </a:t>
            </a:r>
            <a:r>
              <a:rPr lang="en-US" dirty="0" smtClean="0"/>
              <a:t>harmful.</a:t>
            </a:r>
          </a:p>
          <a:p>
            <a:pPr indent="0" eaLnBrk="1" hangingPunct="1">
              <a:buNone/>
            </a:pPr>
            <a:endParaRPr lang="en-US" sz="1800" dirty="0" smtClean="0"/>
          </a:p>
          <a:p>
            <a:pPr indent="0" eaLnBrk="1" hangingPunct="1">
              <a:buNone/>
            </a:pPr>
            <a:r>
              <a:rPr lang="en-US" dirty="0" smtClean="0"/>
              <a:t>Second step: SCOTUS found the </a:t>
            </a:r>
            <a:r>
              <a:rPr lang="en-US" dirty="0"/>
              <a:t>claims did not do “significantly more” than describe </a:t>
            </a:r>
            <a:r>
              <a:rPr lang="en-US" dirty="0" smtClean="0"/>
              <a:t>the relation, </a:t>
            </a:r>
            <a:r>
              <a:rPr lang="en-US" dirty="0"/>
              <a:t>i.e., the </a:t>
            </a:r>
            <a:r>
              <a:rPr lang="en-US" dirty="0" smtClean="0"/>
              <a:t>added </a:t>
            </a:r>
            <a:r>
              <a:rPr lang="en-US" dirty="0"/>
              <a:t>elements considered separately and </a:t>
            </a:r>
            <a:r>
              <a:rPr lang="en-US" dirty="0" smtClean="0"/>
              <a:t>in order did </a:t>
            </a:r>
            <a:r>
              <a:rPr lang="en-US" dirty="0"/>
              <a:t>not “transform the nature of the claim” into “a patent-eligible application” of the judicial </a:t>
            </a:r>
            <a:r>
              <a:rPr lang="en-US" dirty="0" smtClean="0"/>
              <a:t>exception.</a:t>
            </a:r>
          </a:p>
        </p:txBody>
      </p:sp>
      <p:sp>
        <p:nvSpPr>
          <p:cNvPr id="4" name="Content Placeholder 7"/>
          <p:cNvSpPr txBox="1">
            <a:spLocks/>
          </p:cNvSpPr>
          <p:nvPr/>
        </p:nvSpPr>
        <p:spPr>
          <a:xfrm>
            <a:off x="338959" y="304800"/>
            <a:ext cx="8305800" cy="762000"/>
          </a:xfrm>
          <a:prstGeom prst="rect">
            <a:avLst/>
          </a:prstGeom>
        </p:spPr>
        <p:txBody>
          <a:bodyPr/>
          <a:lstStyle/>
          <a:p>
            <a:pPr marL="342900" marR="0" lvl="1"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en-US" sz="4400" b="1" i="0" u="none" strike="noStrike" kern="1200" cap="none" spc="0" normalizeH="0" baseline="0" noProof="0" dirty="0" smtClean="0">
                <a:ln>
                  <a:noFill/>
                </a:ln>
                <a:solidFill>
                  <a:srgbClr val="FFFF00"/>
                </a:solidFill>
                <a:effectLst/>
                <a:uLnTx/>
                <a:uFillTx/>
                <a:latin typeface="+mn-lt"/>
                <a:ea typeface="+mn-ea"/>
                <a:cs typeface="+mn-cs"/>
              </a:rPr>
              <a:t>Mayo</a:t>
            </a: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Contents</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History of patentability in the USA</a:t>
            </a:r>
          </a:p>
          <a:p>
            <a:r>
              <a:rPr lang="en-US" dirty="0" smtClean="0"/>
              <a:t>Four key SCOTUS cases</a:t>
            </a:r>
          </a:p>
          <a:p>
            <a:r>
              <a:rPr lang="en-US" dirty="0" smtClean="0"/>
              <a:t>Applications of these decisions in circuit courts</a:t>
            </a:r>
          </a:p>
          <a:p>
            <a:r>
              <a:rPr lang="en-US" dirty="0" smtClean="0"/>
              <a:t>Public comments</a:t>
            </a:r>
          </a:p>
          <a:p>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189037"/>
            <a:ext cx="8610600" cy="5516563"/>
          </a:xfrm>
        </p:spPr>
        <p:txBody>
          <a:bodyPr/>
          <a:lstStyle/>
          <a:p>
            <a:pPr indent="0" eaLnBrk="1" hangingPunct="1">
              <a:buNone/>
            </a:pPr>
            <a:r>
              <a:rPr lang="en-US" sz="3200" dirty="0" smtClean="0"/>
              <a:t>At issue: patent-eligibility </a:t>
            </a:r>
            <a:r>
              <a:rPr lang="en-US" sz="3200" dirty="0"/>
              <a:t>of claims to isolated DNA (genes) associated with an increased risk of breast cancer, and synthetic DNA created from RNA known as complementary DNA (cDNA</a:t>
            </a:r>
            <a:r>
              <a:rPr lang="en-US" sz="3200" dirty="0" smtClean="0"/>
              <a:t>).</a:t>
            </a:r>
          </a:p>
          <a:p>
            <a:pPr indent="0" eaLnBrk="1" hangingPunct="1">
              <a:buNone/>
            </a:pPr>
            <a:endParaRPr lang="en-US" sz="1800" dirty="0" smtClean="0"/>
          </a:p>
          <a:p>
            <a:pPr indent="0" eaLnBrk="1" hangingPunct="1">
              <a:buNone/>
            </a:pPr>
            <a:r>
              <a:rPr lang="en-US" sz="3200" dirty="0" smtClean="0"/>
              <a:t>SCOTUS </a:t>
            </a:r>
            <a:r>
              <a:rPr lang="en-US" sz="3200" dirty="0"/>
              <a:t>held that the isolated genes “fell squarely within the law of </a:t>
            </a:r>
            <a:r>
              <a:rPr lang="en-US" sz="3200" dirty="0" smtClean="0"/>
              <a:t>the nature </a:t>
            </a:r>
            <a:r>
              <a:rPr lang="en-US" sz="3200" dirty="0"/>
              <a:t>exception</a:t>
            </a:r>
            <a:r>
              <a:rPr lang="en-US" sz="3200" dirty="0" smtClean="0"/>
              <a:t>.” Discovering </a:t>
            </a:r>
            <a:r>
              <a:rPr lang="en-US" sz="3200" dirty="0"/>
              <a:t>the location of the genes </a:t>
            </a:r>
            <a:r>
              <a:rPr lang="en-US" sz="3200" dirty="0" smtClean="0"/>
              <a:t>did </a:t>
            </a:r>
            <a:r>
              <a:rPr lang="en-US" sz="3200" dirty="0"/>
              <a:t>not render the genes </a:t>
            </a:r>
            <a:r>
              <a:rPr lang="en-US" sz="3200" dirty="0" smtClean="0"/>
              <a:t>patent-eligible</a:t>
            </a:r>
            <a:r>
              <a:rPr lang="en-US" sz="3200" dirty="0"/>
              <a:t>, nor </a:t>
            </a:r>
            <a:r>
              <a:rPr lang="en-US" sz="3200" dirty="0" smtClean="0"/>
              <a:t>did </a:t>
            </a:r>
            <a:r>
              <a:rPr lang="en-US" sz="3200" dirty="0"/>
              <a:t>the act of separating them from their surrounding genetic </a:t>
            </a:r>
            <a:r>
              <a:rPr lang="en-US" sz="3200" dirty="0" smtClean="0"/>
              <a:t>material.</a:t>
            </a:r>
          </a:p>
        </p:txBody>
      </p:sp>
      <p:sp>
        <p:nvSpPr>
          <p:cNvPr id="5" name="Content Placeholder 7"/>
          <p:cNvSpPr txBox="1">
            <a:spLocks/>
          </p:cNvSpPr>
          <p:nvPr/>
        </p:nvSpPr>
        <p:spPr>
          <a:xfrm>
            <a:off x="338959" y="381000"/>
            <a:ext cx="8305800" cy="762000"/>
          </a:xfrm>
          <a:prstGeom prst="rect">
            <a:avLst/>
          </a:prstGeom>
        </p:spPr>
        <p:txBody>
          <a:bodyPr/>
          <a:lstStyle/>
          <a:p>
            <a:pPr marL="342900" marR="0" lvl="1"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en-US" sz="4400" b="1" i="0" u="none" strike="noStrike" kern="1200" cap="none" spc="0" normalizeH="0" baseline="0" noProof="0" dirty="0" smtClean="0">
                <a:ln>
                  <a:noFill/>
                </a:ln>
                <a:solidFill>
                  <a:srgbClr val="FFFF00"/>
                </a:solidFill>
                <a:effectLst/>
                <a:uLnTx/>
                <a:uFillTx/>
                <a:latin typeface="+mn-lt"/>
                <a:ea typeface="+mn-ea"/>
                <a:cs typeface="+mn-cs"/>
              </a:rPr>
              <a:t>Myriad</a:t>
            </a: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Myriad</a:t>
            </a:r>
            <a:endParaRPr lang="en-US" dirty="0"/>
          </a:p>
        </p:txBody>
      </p:sp>
      <p:sp>
        <p:nvSpPr>
          <p:cNvPr id="3" name="Content Placeholder 2"/>
          <p:cNvSpPr>
            <a:spLocks noGrp="1"/>
          </p:cNvSpPr>
          <p:nvPr>
            <p:ph sz="half" idx="1"/>
          </p:nvPr>
        </p:nvSpPr>
        <p:spPr>
          <a:xfrm>
            <a:off x="457200" y="1600200"/>
            <a:ext cx="7772400" cy="4525963"/>
          </a:xfrm>
        </p:spPr>
        <p:txBody>
          <a:bodyPr/>
          <a:lstStyle/>
          <a:p>
            <a:r>
              <a:rPr lang="en-US" sz="3200" dirty="0"/>
              <a:t>While acknowledging that claims to a product “with markedly different characteristics from any found in nature” may be patent </a:t>
            </a:r>
            <a:r>
              <a:rPr lang="en-US" sz="3200" dirty="0" smtClean="0"/>
              <a:t>eligible</a:t>
            </a:r>
          </a:p>
          <a:p>
            <a:r>
              <a:rPr lang="en-US" sz="3200" dirty="0" smtClean="0"/>
              <a:t>Myriad’s </a:t>
            </a:r>
            <a:r>
              <a:rPr lang="en-US" sz="3200" dirty="0"/>
              <a:t>claims to isolated genes lacked such characteristics because they do not rely on any chemical changes resulting from isolation, and are not even expressed in terms of chemical composition.</a:t>
            </a:r>
          </a:p>
        </p:txBody>
      </p:sp>
    </p:spTree>
    <p:extLst>
      <p:ext uri="{BB962C8B-B14F-4D97-AF65-F5344CB8AC3E}">
        <p14:creationId xmlns:p14="http://schemas.microsoft.com/office/powerpoint/2010/main" val="2599796791"/>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p:cNvSpPr>
          <p:nvPr>
            <p:ph type="body" idx="1"/>
          </p:nvPr>
        </p:nvSpPr>
        <p:spPr>
          <a:xfrm>
            <a:off x="457200" y="1417637"/>
            <a:ext cx="8229600" cy="4525963"/>
          </a:xfrm>
        </p:spPr>
        <p:txBody>
          <a:bodyPr/>
          <a:lstStyle/>
          <a:p>
            <a:pPr indent="0" eaLnBrk="1" hangingPunct="1">
              <a:buNone/>
            </a:pPr>
            <a:r>
              <a:rPr lang="en-US" dirty="0" smtClean="0"/>
              <a:t>Claims a </a:t>
            </a:r>
            <a:r>
              <a:rPr lang="en-US" dirty="0"/>
              <a:t>computer-implemented, electronic </a:t>
            </a:r>
            <a:r>
              <a:rPr lang="en-US" dirty="0" smtClean="0"/>
              <a:t>escrow service </a:t>
            </a:r>
            <a:r>
              <a:rPr lang="en-US" dirty="0"/>
              <a:t>for facilitating financial </a:t>
            </a:r>
            <a:r>
              <a:rPr lang="en-US" dirty="0" smtClean="0"/>
              <a:t>transactions</a:t>
            </a:r>
          </a:p>
          <a:p>
            <a:pPr indent="0" eaLnBrk="1" hangingPunct="1">
              <a:buNone/>
            </a:pPr>
            <a:r>
              <a:rPr lang="en-US" dirty="0" smtClean="0"/>
              <a:t>SCOTUS </a:t>
            </a:r>
            <a:r>
              <a:rPr lang="en-US" dirty="0"/>
              <a:t>reaffirmed the </a:t>
            </a:r>
            <a:r>
              <a:rPr lang="en-US" i="1" dirty="0" smtClean="0"/>
              <a:t>Mayo </a:t>
            </a:r>
            <a:r>
              <a:rPr lang="en-US" dirty="0" smtClean="0"/>
              <a:t>two-step </a:t>
            </a:r>
            <a:r>
              <a:rPr lang="en-US" dirty="0"/>
              <a:t>framework and applied it to claims reciting a computer-implemented process, computer system, and </a:t>
            </a:r>
            <a:r>
              <a:rPr lang="en-US" dirty="0" smtClean="0"/>
              <a:t>computer-readable </a:t>
            </a:r>
            <a:r>
              <a:rPr lang="en-US" dirty="0"/>
              <a:t>medium for mitigating settlement </a:t>
            </a:r>
            <a:r>
              <a:rPr lang="en-US" dirty="0" smtClean="0"/>
              <a:t>risk.</a:t>
            </a:r>
          </a:p>
          <a:p>
            <a:pPr eaLnBrk="1" hangingPunct="1"/>
            <a:endParaRPr lang="en-US" dirty="0" smtClean="0"/>
          </a:p>
        </p:txBody>
      </p:sp>
      <p:sp>
        <p:nvSpPr>
          <p:cNvPr id="5" name="Content Placeholder 7"/>
          <p:cNvSpPr txBox="1">
            <a:spLocks/>
          </p:cNvSpPr>
          <p:nvPr/>
        </p:nvSpPr>
        <p:spPr>
          <a:xfrm>
            <a:off x="491359" y="457200"/>
            <a:ext cx="8305800" cy="762000"/>
          </a:xfrm>
          <a:prstGeom prst="rect">
            <a:avLst/>
          </a:prstGeom>
        </p:spPr>
        <p:txBody>
          <a:bodyPr/>
          <a:lstStyle/>
          <a:p>
            <a:pPr marL="342900" marR="0" lvl="1"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en-US" sz="4400" b="1" i="0" u="none" strike="noStrike" kern="1200" cap="none" spc="0" normalizeH="0" baseline="0" noProof="0" dirty="0" smtClean="0">
                <a:ln>
                  <a:noFill/>
                </a:ln>
                <a:solidFill>
                  <a:srgbClr val="FFFF00"/>
                </a:solidFill>
                <a:effectLst/>
                <a:uLnTx/>
                <a:uFillTx/>
                <a:latin typeface="+mn-lt"/>
                <a:ea typeface="+mn-ea"/>
                <a:cs typeface="+mn-cs"/>
              </a:rPr>
              <a:t>Alice</a:t>
            </a: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68947" y="914400"/>
            <a:ext cx="8229600" cy="5364163"/>
          </a:xfrm>
        </p:spPr>
        <p:txBody>
          <a:bodyPr/>
          <a:lstStyle/>
          <a:p>
            <a:pPr indent="0" eaLnBrk="1" hangingPunct="1">
              <a:buNone/>
            </a:pPr>
            <a:r>
              <a:rPr lang="en-US" dirty="0" smtClean="0"/>
              <a:t>Under step one, SCOTUS concluded the claims were directed to the </a:t>
            </a:r>
            <a:r>
              <a:rPr lang="en-US" dirty="0"/>
              <a:t>abstract idea of intermediated </a:t>
            </a:r>
            <a:r>
              <a:rPr lang="en-US" dirty="0" smtClean="0"/>
              <a:t>settlement.</a:t>
            </a:r>
          </a:p>
          <a:p>
            <a:pPr indent="0" eaLnBrk="1" hangingPunct="1">
              <a:buNone/>
            </a:pPr>
            <a:endParaRPr lang="en-US" sz="1800" dirty="0" smtClean="0"/>
          </a:p>
          <a:p>
            <a:pPr indent="0" eaLnBrk="1" hangingPunct="1">
              <a:buNone/>
            </a:pPr>
            <a:r>
              <a:rPr lang="en-US" dirty="0" smtClean="0"/>
              <a:t>Under step </a:t>
            </a:r>
            <a:r>
              <a:rPr lang="en-US" dirty="0"/>
              <a:t>two, </a:t>
            </a:r>
            <a:r>
              <a:rPr lang="en-US" dirty="0" smtClean="0"/>
              <a:t>SCOTUS </a:t>
            </a:r>
            <a:r>
              <a:rPr lang="en-US" dirty="0"/>
              <a:t>considered </a:t>
            </a:r>
            <a:r>
              <a:rPr lang="en-US" dirty="0" smtClean="0"/>
              <a:t>the </a:t>
            </a:r>
            <a:r>
              <a:rPr lang="en-US" dirty="0"/>
              <a:t>claim elements, individually </a:t>
            </a:r>
            <a:r>
              <a:rPr lang="en-US" dirty="0" smtClean="0"/>
              <a:t>and in combination, do not transform </a:t>
            </a:r>
            <a:r>
              <a:rPr lang="en-US" dirty="0"/>
              <a:t>the nature of the </a:t>
            </a:r>
            <a:r>
              <a:rPr lang="en-US" dirty="0" smtClean="0"/>
              <a:t>claim </a:t>
            </a:r>
            <a:r>
              <a:rPr lang="en-US" dirty="0"/>
              <a:t>into a patent-eligible application</a:t>
            </a:r>
            <a:r>
              <a:rPr lang="en-US" dirty="0" smtClean="0"/>
              <a:t>.</a:t>
            </a:r>
          </a:p>
          <a:p>
            <a:pPr indent="0" eaLnBrk="1" hangingPunct="1">
              <a:buNone/>
            </a:pPr>
            <a:endParaRPr lang="en-US" sz="1800" dirty="0"/>
          </a:p>
          <a:p>
            <a:pPr indent="0" eaLnBrk="1" hangingPunct="1">
              <a:buNone/>
            </a:pPr>
            <a:r>
              <a:rPr lang="en-US" dirty="0" smtClean="0"/>
              <a:t>SCOTUS concluded that </a:t>
            </a:r>
            <a:r>
              <a:rPr lang="en-US" dirty="0"/>
              <a:t>mere </a:t>
            </a:r>
            <a:r>
              <a:rPr lang="en-US" dirty="0" smtClean="0"/>
              <a:t>computer </a:t>
            </a:r>
            <a:r>
              <a:rPr lang="en-US" dirty="0"/>
              <a:t>implementation does not transform </a:t>
            </a:r>
            <a:r>
              <a:rPr lang="en-US" dirty="0" smtClean="0"/>
              <a:t>an </a:t>
            </a:r>
            <a:r>
              <a:rPr lang="en-US" dirty="0"/>
              <a:t>abstract idea into a patent-eligible invention</a:t>
            </a:r>
            <a:endParaRPr lang="en-US" dirty="0" smtClean="0"/>
          </a:p>
        </p:txBody>
      </p:sp>
      <p:sp>
        <p:nvSpPr>
          <p:cNvPr id="4" name="Content Placeholder 7"/>
          <p:cNvSpPr txBox="1">
            <a:spLocks/>
          </p:cNvSpPr>
          <p:nvPr/>
        </p:nvSpPr>
        <p:spPr>
          <a:xfrm>
            <a:off x="468947" y="228600"/>
            <a:ext cx="8305800" cy="762000"/>
          </a:xfrm>
          <a:prstGeom prst="rect">
            <a:avLst/>
          </a:prstGeom>
        </p:spPr>
        <p:txBody>
          <a:bodyPr/>
          <a:lstStyle/>
          <a:p>
            <a:pPr marL="342900" marR="0" lvl="1"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en-US" sz="4400" b="1" i="0" u="none" strike="noStrike" kern="1200" cap="none" spc="0" normalizeH="0" baseline="0" noProof="0" dirty="0" smtClean="0">
                <a:ln>
                  <a:noFill/>
                </a:ln>
                <a:solidFill>
                  <a:srgbClr val="FFFF00"/>
                </a:solidFill>
                <a:effectLst/>
                <a:uLnTx/>
                <a:uFillTx/>
                <a:latin typeface="+mn-lt"/>
                <a:ea typeface="+mn-ea"/>
                <a:cs typeface="+mn-cs"/>
              </a:rPr>
              <a:t>Alice</a:t>
            </a: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229600" cy="4525962"/>
          </a:xfrm>
        </p:spPr>
        <p:txBody>
          <a:bodyPr/>
          <a:lstStyle/>
          <a:p>
            <a:pPr indent="0" eaLnBrk="1" hangingPunct="1">
              <a:buNone/>
            </a:pPr>
            <a:r>
              <a:rPr lang="en-US" dirty="0" smtClean="0"/>
              <a:t>Federal </a:t>
            </a:r>
            <a:r>
              <a:rPr lang="en-US" dirty="0"/>
              <a:t>Circuit </a:t>
            </a:r>
            <a:r>
              <a:rPr lang="en-US" dirty="0" smtClean="0"/>
              <a:t>Courts have applied the SCOTUS </a:t>
            </a:r>
            <a:r>
              <a:rPr lang="en-US" dirty="0"/>
              <a:t>framework to a broad spectrum of subject </a:t>
            </a:r>
            <a:r>
              <a:rPr lang="en-US" dirty="0" smtClean="0"/>
              <a:t>matter and rendered numerous precedent-setting decisions.</a:t>
            </a:r>
          </a:p>
          <a:p>
            <a:pPr indent="0" eaLnBrk="1" hangingPunct="1">
              <a:buNone/>
            </a:pPr>
            <a:endParaRPr lang="en-US" dirty="0" smtClean="0"/>
          </a:p>
          <a:p>
            <a:pPr indent="0" eaLnBrk="1" hangingPunct="1">
              <a:buNone/>
            </a:pPr>
            <a:r>
              <a:rPr lang="en-US" dirty="0" smtClean="0"/>
              <a:t>The </a:t>
            </a:r>
            <a:r>
              <a:rPr lang="en-US" dirty="0"/>
              <a:t>cases generally </a:t>
            </a:r>
            <a:r>
              <a:rPr lang="en-US" dirty="0" smtClean="0"/>
              <a:t>involve </a:t>
            </a:r>
            <a:r>
              <a:rPr lang="en-US" dirty="0" smtClean="0">
                <a:solidFill>
                  <a:srgbClr val="FFFF00"/>
                </a:solidFill>
              </a:rPr>
              <a:t>life sciences </a:t>
            </a:r>
            <a:r>
              <a:rPr lang="en-US" dirty="0" smtClean="0"/>
              <a:t>and </a:t>
            </a:r>
            <a:r>
              <a:rPr lang="en-US" dirty="0" smtClean="0">
                <a:solidFill>
                  <a:srgbClr val="FFFF00"/>
                </a:solidFill>
              </a:rPr>
              <a:t>c</a:t>
            </a:r>
            <a:r>
              <a:rPr lang="en-US" sz="3200" dirty="0" smtClean="0">
                <a:solidFill>
                  <a:srgbClr val="FFFF00"/>
                </a:solidFill>
              </a:rPr>
              <a:t>omputer-related</a:t>
            </a:r>
            <a:r>
              <a:rPr lang="en-US" sz="3200" dirty="0" smtClean="0"/>
              <a:t> </a:t>
            </a:r>
            <a:r>
              <a:rPr lang="en-US" sz="3200" dirty="0"/>
              <a:t>technologies.</a:t>
            </a:r>
            <a:endParaRPr lang="en-US" sz="3200" dirty="0" smtClean="0"/>
          </a:p>
        </p:txBody>
      </p:sp>
      <p:sp>
        <p:nvSpPr>
          <p:cNvPr id="2" name="Rectangle 1"/>
          <p:cNvSpPr/>
          <p:nvPr/>
        </p:nvSpPr>
        <p:spPr>
          <a:xfrm>
            <a:off x="533400" y="306050"/>
            <a:ext cx="8229600" cy="1446550"/>
          </a:xfrm>
          <a:prstGeom prst="rect">
            <a:avLst/>
          </a:prstGeom>
        </p:spPr>
        <p:txBody>
          <a:bodyPr wrap="square">
            <a:spAutoFit/>
          </a:bodyPr>
          <a:lstStyle/>
          <a:p>
            <a:pPr algn="ctr"/>
            <a:r>
              <a:rPr lang="en-US" sz="4400" b="1" dirty="0" smtClean="0">
                <a:solidFill>
                  <a:srgbClr val="FFFF00"/>
                </a:solidFill>
                <a:latin typeface="+mj-lt"/>
              </a:rPr>
              <a:t>Federal </a:t>
            </a:r>
            <a:r>
              <a:rPr lang="en-US" sz="4400" b="1" dirty="0">
                <a:solidFill>
                  <a:srgbClr val="FFFF00"/>
                </a:solidFill>
                <a:latin typeface="+mj-lt"/>
              </a:rPr>
              <a:t>Circuit’s Application </a:t>
            </a:r>
            <a:endParaRPr lang="en-US" sz="4400" b="1" dirty="0" smtClean="0">
              <a:solidFill>
                <a:srgbClr val="FFFF00"/>
              </a:solidFill>
              <a:latin typeface="+mj-lt"/>
            </a:endParaRPr>
          </a:p>
          <a:p>
            <a:pPr algn="ctr"/>
            <a:r>
              <a:rPr lang="en-US" sz="4400" b="1" dirty="0" smtClean="0">
                <a:solidFill>
                  <a:srgbClr val="FFFF00"/>
                </a:solidFill>
                <a:latin typeface="+mj-lt"/>
              </a:rPr>
              <a:t>of </a:t>
            </a:r>
            <a:r>
              <a:rPr lang="en-US" sz="4400" b="1" dirty="0">
                <a:solidFill>
                  <a:srgbClr val="FFFF00"/>
                </a:solidFill>
                <a:latin typeface="+mj-lt"/>
              </a:rPr>
              <a:t>the </a:t>
            </a:r>
            <a:r>
              <a:rPr lang="en-US" sz="4400" b="1" dirty="0" smtClean="0">
                <a:solidFill>
                  <a:srgbClr val="FFFF00"/>
                </a:solidFill>
                <a:latin typeface="+mj-lt"/>
              </a:rPr>
              <a:t>SCOTUS </a:t>
            </a:r>
            <a:r>
              <a:rPr lang="en-US" sz="4400" b="1" dirty="0">
                <a:solidFill>
                  <a:srgbClr val="FFFF00"/>
                </a:solidFill>
                <a:latin typeface="+mj-lt"/>
              </a:rPr>
              <a:t>Framework </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indent="0">
              <a:buNone/>
            </a:pPr>
            <a:r>
              <a:rPr lang="en-US" dirty="0"/>
              <a:t>Federal Circuit </a:t>
            </a:r>
            <a:r>
              <a:rPr lang="en-US" dirty="0" smtClean="0"/>
              <a:t>Courts have found many </a:t>
            </a:r>
            <a:r>
              <a:rPr lang="en-US" dirty="0"/>
              <a:t>life science inventions to be </a:t>
            </a:r>
            <a:r>
              <a:rPr lang="en-US" dirty="0" smtClean="0"/>
              <a:t>patent-ineligible</a:t>
            </a:r>
          </a:p>
          <a:p>
            <a:endParaRPr lang="en-US" dirty="0"/>
          </a:p>
        </p:txBody>
      </p:sp>
      <p:sp>
        <p:nvSpPr>
          <p:cNvPr id="4" name="Content Placeholder 7"/>
          <p:cNvSpPr txBox="1">
            <a:spLocks/>
          </p:cNvSpPr>
          <p:nvPr/>
        </p:nvSpPr>
        <p:spPr>
          <a:xfrm>
            <a:off x="491359" y="457200"/>
            <a:ext cx="8305800" cy="762000"/>
          </a:xfrm>
          <a:prstGeom prst="rect">
            <a:avLst/>
          </a:prstGeom>
        </p:spPr>
        <p:txBody>
          <a:bodyPr/>
          <a:lstStyle/>
          <a:p>
            <a:pPr marL="342900" marR="0" lvl="1"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en-US" sz="4400" b="0" i="0" u="none" strike="noStrike" kern="1200" cap="none" spc="0" normalizeH="0" baseline="0" noProof="0" dirty="0" smtClean="0">
                <a:ln>
                  <a:noFill/>
                </a:ln>
                <a:solidFill>
                  <a:srgbClr val="FFFF00"/>
                </a:solidFill>
                <a:effectLst/>
                <a:uLnTx/>
                <a:uFillTx/>
                <a:latin typeface="+mn-lt"/>
                <a:ea typeface="+mn-ea"/>
                <a:cs typeface="+mn-cs"/>
              </a:rPr>
              <a:t> </a:t>
            </a:r>
            <a:r>
              <a:rPr lang="en-US" sz="4400" b="1" dirty="0" smtClean="0">
                <a:solidFill>
                  <a:srgbClr val="FFFF00"/>
                </a:solidFill>
                <a:latin typeface="+mn-lt"/>
              </a:rPr>
              <a:t>Life Science Technologies</a:t>
            </a:r>
            <a:endParaRPr kumimoji="0" lang="en-US" sz="4400" b="1" i="0" u="none" strike="noStrike" kern="1200" cap="none" spc="0" normalizeH="0" baseline="0" noProof="0" dirty="0" smtClean="0">
              <a:ln>
                <a:noFill/>
              </a:ln>
              <a:solidFill>
                <a:srgbClr val="FFFF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95400"/>
            <a:ext cx="7696200" cy="2985433"/>
          </a:xfrm>
          <a:prstGeom prst="rect">
            <a:avLst/>
          </a:prstGeom>
        </p:spPr>
        <p:txBody>
          <a:bodyPr wrap="square">
            <a:spAutoFit/>
          </a:bodyPr>
          <a:lstStyle/>
          <a:p>
            <a:endParaRPr lang="en-US" sz="2800" dirty="0" smtClean="0">
              <a:latin typeface="Times New Roman" panose="02020603050405020304" pitchFamily="18" charset="0"/>
            </a:endParaRPr>
          </a:p>
          <a:p>
            <a:r>
              <a:rPr lang="en-US" sz="3200" dirty="0" smtClean="0">
                <a:latin typeface="+mn-lt"/>
              </a:rPr>
              <a:t>Claimed invention: </a:t>
            </a:r>
            <a:r>
              <a:rPr lang="en-US" sz="3200" dirty="0">
                <a:latin typeface="+mn-lt"/>
              </a:rPr>
              <a:t>method </a:t>
            </a:r>
            <a:r>
              <a:rPr lang="en-US" sz="3200" dirty="0" smtClean="0">
                <a:latin typeface="+mn-lt"/>
              </a:rPr>
              <a:t>of </a:t>
            </a:r>
            <a:r>
              <a:rPr lang="en-US" sz="3200" dirty="0">
                <a:latin typeface="+mn-lt"/>
              </a:rPr>
              <a:t>detecting cell-free fetal </a:t>
            </a:r>
            <a:r>
              <a:rPr lang="en-US" sz="3200" dirty="0" smtClean="0">
                <a:latin typeface="+mn-lt"/>
              </a:rPr>
              <a:t>DNA (</a:t>
            </a:r>
            <a:r>
              <a:rPr lang="en-US" sz="3200" dirty="0" err="1" smtClean="0">
                <a:latin typeface="+mn-lt"/>
              </a:rPr>
              <a:t>cff</a:t>
            </a:r>
            <a:r>
              <a:rPr lang="en-US" sz="3200" dirty="0" smtClean="0">
                <a:latin typeface="+mn-lt"/>
              </a:rPr>
              <a:t> DNA) in </a:t>
            </a:r>
            <a:r>
              <a:rPr lang="en-US" sz="3200" dirty="0">
                <a:latin typeface="+mn-lt"/>
              </a:rPr>
              <a:t>maternal </a:t>
            </a:r>
            <a:r>
              <a:rPr lang="en-US" sz="3200" dirty="0" smtClean="0">
                <a:latin typeface="+mn-lt"/>
              </a:rPr>
              <a:t>blood, diagnosing </a:t>
            </a:r>
            <a:r>
              <a:rPr lang="en-US" sz="3200" dirty="0">
                <a:latin typeface="+mn-lt"/>
              </a:rPr>
              <a:t>a </a:t>
            </a:r>
            <a:r>
              <a:rPr lang="en-US" sz="3200" dirty="0" smtClean="0">
                <a:latin typeface="+mn-lt"/>
              </a:rPr>
              <a:t>prenatal </a:t>
            </a:r>
            <a:r>
              <a:rPr lang="en-US" sz="3200" dirty="0">
                <a:latin typeface="+mn-lt"/>
              </a:rPr>
              <a:t>condition based </a:t>
            </a:r>
            <a:r>
              <a:rPr lang="en-US" sz="3200" dirty="0" smtClean="0">
                <a:latin typeface="+mn-lt"/>
              </a:rPr>
              <a:t>thereon and thus avoiding the risks of more invasive techniques.</a:t>
            </a:r>
          </a:p>
        </p:txBody>
      </p:sp>
      <p:sp>
        <p:nvSpPr>
          <p:cNvPr id="5" name="Content Placeholder 7"/>
          <p:cNvSpPr txBox="1">
            <a:spLocks/>
          </p:cNvSpPr>
          <p:nvPr/>
        </p:nvSpPr>
        <p:spPr>
          <a:xfrm>
            <a:off x="491359" y="457200"/>
            <a:ext cx="8305800" cy="762000"/>
          </a:xfrm>
          <a:prstGeom prst="rect">
            <a:avLst/>
          </a:prstGeom>
        </p:spPr>
        <p:txBody>
          <a:bodyPr/>
          <a:lstStyle/>
          <a:p>
            <a:pPr marL="342900" lvl="1" indent="-342900">
              <a:spcBef>
                <a:spcPct val="20000"/>
              </a:spcBef>
              <a:defRPr/>
            </a:pPr>
            <a:r>
              <a:rPr kumimoji="0" lang="en-US" sz="4400" b="0" i="0" u="none" strike="noStrike" kern="1200" cap="none" spc="0" normalizeH="0" baseline="0" noProof="0" dirty="0" smtClean="0">
                <a:ln>
                  <a:noFill/>
                </a:ln>
                <a:solidFill>
                  <a:srgbClr val="FFFF00"/>
                </a:solidFill>
                <a:effectLst/>
                <a:uLnTx/>
                <a:uFillTx/>
                <a:latin typeface="+mn-lt"/>
                <a:ea typeface="+mn-ea"/>
                <a:cs typeface="+mn-cs"/>
              </a:rPr>
              <a:t>  </a:t>
            </a:r>
            <a:r>
              <a:rPr kumimoji="0" lang="en-US" sz="4400" b="0" i="1" u="none" strike="noStrike" kern="1200" cap="none" spc="0" normalizeH="0" baseline="0" noProof="0" dirty="0" smtClean="0">
                <a:ln>
                  <a:noFill/>
                </a:ln>
                <a:solidFill>
                  <a:srgbClr val="FFFF00"/>
                </a:solidFill>
                <a:effectLst/>
                <a:uLnTx/>
                <a:uFillTx/>
                <a:latin typeface="+mn-lt"/>
                <a:ea typeface="+mn-ea"/>
                <a:cs typeface="+mn-cs"/>
              </a:rPr>
              <a:t>	</a:t>
            </a:r>
            <a:r>
              <a:rPr lang="en-US" sz="4400" b="1" dirty="0" err="1" smtClean="0">
                <a:solidFill>
                  <a:srgbClr val="FFFF00"/>
                </a:solidFill>
                <a:latin typeface="+mn-lt"/>
              </a:rPr>
              <a:t>Ariosa</a:t>
            </a:r>
            <a:r>
              <a:rPr lang="en-US" sz="4400" b="1" dirty="0" smtClean="0">
                <a:solidFill>
                  <a:srgbClr val="FFFF00"/>
                </a:solidFill>
                <a:latin typeface="+mn-lt"/>
              </a:rPr>
              <a:t> Diagnostics v. </a:t>
            </a:r>
            <a:r>
              <a:rPr lang="en-US" sz="4400" b="1" dirty="0" err="1" smtClean="0">
                <a:solidFill>
                  <a:srgbClr val="FFFF00"/>
                </a:solidFill>
                <a:latin typeface="+mn-lt"/>
              </a:rPr>
              <a:t>Sequenom</a:t>
            </a:r>
            <a:endParaRPr kumimoji="0" lang="en-US" sz="4400" b="1" u="none" strike="noStrike" kern="1200" cap="none" spc="0" normalizeH="0" baseline="0" noProof="0" dirty="0" smtClean="0">
              <a:ln>
                <a:noFill/>
              </a:ln>
              <a:solidFill>
                <a:srgbClr val="FFFF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773972"/>
            <a:ext cx="7848600" cy="4093428"/>
          </a:xfrm>
          <a:prstGeom prst="rect">
            <a:avLst/>
          </a:prstGeom>
        </p:spPr>
        <p:txBody>
          <a:bodyPr wrap="square">
            <a:spAutoFit/>
          </a:bodyPr>
          <a:lstStyle/>
          <a:p>
            <a:r>
              <a:rPr lang="en-US" sz="3200" dirty="0" smtClean="0">
                <a:latin typeface="+mn-lt"/>
                <a:cs typeface="Arial" panose="020B0604020202020204" pitchFamily="34" charset="0"/>
              </a:rPr>
              <a:t>Federal Circuit Court found claimed methods were patent-ineligible.</a:t>
            </a:r>
          </a:p>
          <a:p>
            <a:endParaRPr lang="en-US" dirty="0" smtClean="0">
              <a:latin typeface="+mn-lt"/>
              <a:cs typeface="Arial" panose="020B0604020202020204" pitchFamily="34" charset="0"/>
            </a:endParaRPr>
          </a:p>
          <a:p>
            <a:r>
              <a:rPr lang="en-US" sz="3200" dirty="0" smtClean="0">
                <a:latin typeface="+mn-lt"/>
                <a:cs typeface="Arial" panose="020B0604020202020204" pitchFamily="34" charset="0"/>
              </a:rPr>
              <a:t>Methods begin and end with a natural phenomenon, DNA.</a:t>
            </a:r>
          </a:p>
          <a:p>
            <a:endParaRPr lang="en-US" dirty="0" smtClean="0">
              <a:latin typeface="+mn-lt"/>
              <a:cs typeface="Arial" panose="020B0604020202020204" pitchFamily="34" charset="0"/>
            </a:endParaRPr>
          </a:p>
          <a:p>
            <a:r>
              <a:rPr lang="en-US" sz="3200" dirty="0" smtClean="0">
                <a:latin typeface="+mn-lt"/>
                <a:cs typeface="Arial" panose="020B0604020202020204" pitchFamily="34" charset="0"/>
              </a:rPr>
              <a:t>Each step of method was well-understood, routine, and conventional </a:t>
            </a:r>
            <a:r>
              <a:rPr lang="en-US" sz="3200" dirty="0" smtClean="0">
                <a:latin typeface="+mn-lt"/>
              </a:rPr>
              <a:t>- even though no one was doing precisely what was claimed.</a:t>
            </a:r>
            <a:endParaRPr lang="en-US" sz="3200" dirty="0">
              <a:latin typeface="+mn-lt"/>
            </a:endParaRPr>
          </a:p>
        </p:txBody>
      </p:sp>
      <p:sp>
        <p:nvSpPr>
          <p:cNvPr id="4" name="Content Placeholder 7"/>
          <p:cNvSpPr txBox="1">
            <a:spLocks/>
          </p:cNvSpPr>
          <p:nvPr/>
        </p:nvSpPr>
        <p:spPr>
          <a:xfrm>
            <a:off x="491359" y="457200"/>
            <a:ext cx="8305800" cy="762000"/>
          </a:xfrm>
          <a:prstGeom prst="rect">
            <a:avLst/>
          </a:prstGeom>
        </p:spPr>
        <p:txBody>
          <a:bodyPr/>
          <a:lstStyle/>
          <a:p>
            <a:pPr marL="342900" lvl="1" indent="-342900">
              <a:spcBef>
                <a:spcPct val="20000"/>
              </a:spcBef>
              <a:defRPr/>
            </a:pPr>
            <a:r>
              <a:rPr kumimoji="0" lang="en-US" sz="4400" b="0" i="0" u="none" strike="noStrike" kern="1200" cap="none" spc="0" normalizeH="0" baseline="0" noProof="0" dirty="0" smtClean="0">
                <a:ln>
                  <a:noFill/>
                </a:ln>
                <a:solidFill>
                  <a:srgbClr val="FFFF00"/>
                </a:solidFill>
                <a:effectLst/>
                <a:uLnTx/>
                <a:uFillTx/>
                <a:latin typeface="+mn-lt"/>
                <a:ea typeface="+mn-ea"/>
                <a:cs typeface="+mn-cs"/>
              </a:rPr>
              <a:t>  </a:t>
            </a:r>
            <a:r>
              <a:rPr kumimoji="0" lang="en-US" sz="4400" b="0" i="1" u="none" strike="noStrike" kern="1200" cap="none" spc="0" normalizeH="0" baseline="0" noProof="0" dirty="0" smtClean="0">
                <a:ln>
                  <a:noFill/>
                </a:ln>
                <a:solidFill>
                  <a:srgbClr val="FFFF00"/>
                </a:solidFill>
                <a:effectLst/>
                <a:uLnTx/>
                <a:uFillTx/>
                <a:latin typeface="+mn-lt"/>
                <a:ea typeface="+mn-ea"/>
                <a:cs typeface="+mn-cs"/>
              </a:rPr>
              <a:t>	</a:t>
            </a:r>
            <a:r>
              <a:rPr lang="en-US" sz="4400" b="1" dirty="0" err="1" smtClean="0">
                <a:solidFill>
                  <a:srgbClr val="FFFF00"/>
                </a:solidFill>
                <a:latin typeface="+mn-lt"/>
              </a:rPr>
              <a:t>Ariosa</a:t>
            </a:r>
            <a:r>
              <a:rPr lang="en-US" sz="4400" b="1" dirty="0" smtClean="0">
                <a:solidFill>
                  <a:srgbClr val="FFFF00"/>
                </a:solidFill>
                <a:latin typeface="+mn-lt"/>
              </a:rPr>
              <a:t> Diagnostics v. </a:t>
            </a:r>
            <a:r>
              <a:rPr lang="en-US" sz="4400" b="1" dirty="0" err="1" smtClean="0">
                <a:solidFill>
                  <a:srgbClr val="FFFF00"/>
                </a:solidFill>
                <a:latin typeface="+mn-lt"/>
              </a:rPr>
              <a:t>Sequenom</a:t>
            </a:r>
            <a:endParaRPr kumimoji="0" lang="en-US" sz="4400" b="1" u="none" strike="noStrike" kern="1200" cap="none" spc="0" normalizeH="0" baseline="0" noProof="0" dirty="0" smtClean="0">
              <a:ln>
                <a:noFill/>
              </a:ln>
              <a:solidFill>
                <a:srgbClr val="FFFF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104467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008529"/>
            <a:ext cx="7543800" cy="3046988"/>
          </a:xfrm>
          <a:prstGeom prst="rect">
            <a:avLst/>
          </a:prstGeom>
        </p:spPr>
        <p:txBody>
          <a:bodyPr wrap="square">
            <a:spAutoFit/>
          </a:bodyPr>
          <a:lstStyle/>
          <a:p>
            <a:r>
              <a:rPr lang="en-US" sz="3200" dirty="0"/>
              <a:t>claims </a:t>
            </a:r>
            <a:r>
              <a:rPr lang="en-US" sz="3200" dirty="0" smtClean="0"/>
              <a:t>a </a:t>
            </a:r>
            <a:r>
              <a:rPr lang="en-US" sz="3200" dirty="0"/>
              <a:t>specific improvement to the way computers operate, embodied in the claimed "self-referential table" for a database, which the relevant prior art did not contain</a:t>
            </a:r>
            <a:r>
              <a:rPr lang="en-US" sz="3200" dirty="0" smtClean="0"/>
              <a:t>.</a:t>
            </a:r>
          </a:p>
          <a:p>
            <a:endParaRPr lang="en-US" sz="3200" dirty="0" smtClean="0">
              <a:solidFill>
                <a:schemeClr val="tx1">
                  <a:lumMod val="95000"/>
                </a:schemeClr>
              </a:solidFill>
              <a:latin typeface="+mj-lt"/>
              <a:cs typeface="Arial" panose="020B0604020202020204" pitchFamily="34" charset="0"/>
            </a:endParaRPr>
          </a:p>
        </p:txBody>
      </p:sp>
      <p:sp>
        <p:nvSpPr>
          <p:cNvPr id="6" name="Content Placeholder 7"/>
          <p:cNvSpPr txBox="1">
            <a:spLocks/>
          </p:cNvSpPr>
          <p:nvPr/>
        </p:nvSpPr>
        <p:spPr>
          <a:xfrm>
            <a:off x="457200" y="228600"/>
            <a:ext cx="8305800" cy="762000"/>
          </a:xfrm>
          <a:prstGeom prst="rect">
            <a:avLst/>
          </a:prstGeom>
        </p:spPr>
        <p:txBody>
          <a:bodyPr/>
          <a:lstStyle/>
          <a:p>
            <a:pPr marL="342900" lvl="1" indent="-342900" algn="ctr">
              <a:spcBef>
                <a:spcPct val="20000"/>
              </a:spcBef>
              <a:defRPr/>
            </a:pPr>
            <a:r>
              <a:rPr lang="en-US" sz="4400" b="1" dirty="0" err="1" smtClean="0">
                <a:solidFill>
                  <a:srgbClr val="FFFF00"/>
                </a:solidFill>
                <a:latin typeface="+mn-lt"/>
              </a:rPr>
              <a:t>Enfish</a:t>
            </a:r>
            <a:r>
              <a:rPr lang="en-US" sz="4400" b="1" dirty="0" smtClean="0">
                <a:solidFill>
                  <a:srgbClr val="FFFF00"/>
                </a:solidFill>
                <a:latin typeface="+mn-lt"/>
              </a:rPr>
              <a:t> v. Microsoft</a:t>
            </a:r>
            <a:endParaRPr kumimoji="0" lang="en-US" sz="4400" b="1" u="none" strike="noStrike" kern="1200" cap="none" spc="0" normalizeH="0" baseline="0" noProof="0" dirty="0" smtClean="0">
              <a:ln>
                <a:noFill/>
              </a:ln>
              <a:solidFill>
                <a:srgbClr val="FFFF00"/>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066800"/>
            <a:ext cx="7162800" cy="5170646"/>
          </a:xfrm>
          <a:prstGeom prst="rect">
            <a:avLst/>
          </a:prstGeom>
        </p:spPr>
        <p:txBody>
          <a:bodyPr wrap="square">
            <a:spAutoFit/>
          </a:bodyPr>
          <a:lstStyle/>
          <a:p>
            <a:r>
              <a:rPr lang="en-US" sz="3000" dirty="0">
                <a:solidFill>
                  <a:schemeClr val="tx1">
                    <a:lumMod val="95000"/>
                  </a:schemeClr>
                </a:solidFill>
                <a:latin typeface="+mn-lt"/>
                <a:cs typeface="Arial" panose="020B0604020202020204" pitchFamily="34" charset="0"/>
              </a:rPr>
              <a:t>Under first step of </a:t>
            </a:r>
            <a:r>
              <a:rPr lang="en-US" sz="3000" i="1" dirty="0">
                <a:solidFill>
                  <a:schemeClr val="tx1">
                    <a:lumMod val="95000"/>
                  </a:schemeClr>
                </a:solidFill>
                <a:latin typeface="+mn-lt"/>
                <a:cs typeface="Arial" panose="020B0604020202020204" pitchFamily="34" charset="0"/>
              </a:rPr>
              <a:t>Alice</a:t>
            </a:r>
            <a:r>
              <a:rPr lang="en-US" sz="3000" dirty="0">
                <a:solidFill>
                  <a:schemeClr val="tx1">
                    <a:lumMod val="95000"/>
                  </a:schemeClr>
                </a:solidFill>
                <a:latin typeface="+mn-lt"/>
                <a:cs typeface="Arial" panose="020B0604020202020204" pitchFamily="34" charset="0"/>
              </a:rPr>
              <a:t>, Federal Circuit Court found claimed data storage and retrieval system for computer memory are not directed to an abstract idea but “to a specific improvement to the way computers operate, embodied in the self-referential table</a:t>
            </a:r>
            <a:r>
              <a:rPr lang="en-US" sz="3000" dirty="0" smtClean="0">
                <a:solidFill>
                  <a:schemeClr val="tx1">
                    <a:lumMod val="95000"/>
                  </a:schemeClr>
                </a:solidFill>
                <a:latin typeface="+mn-lt"/>
                <a:cs typeface="Arial" panose="020B0604020202020204" pitchFamily="34" charset="0"/>
              </a:rPr>
              <a:t>.”</a:t>
            </a:r>
          </a:p>
          <a:p>
            <a:endParaRPr lang="en-US" sz="3000" dirty="0" smtClean="0">
              <a:solidFill>
                <a:schemeClr val="tx1">
                  <a:lumMod val="95000"/>
                </a:schemeClr>
              </a:solidFill>
              <a:latin typeface="+mn-lt"/>
              <a:cs typeface="Arial" panose="020B0604020202020204" pitchFamily="34" charset="0"/>
            </a:endParaRPr>
          </a:p>
          <a:p>
            <a:r>
              <a:rPr lang="en-US" sz="3000" dirty="0">
                <a:latin typeface="+mn-lt"/>
              </a:rPr>
              <a:t>Because the claims were not directed to an abstract idea under step one, the court did not proceed to step two of the analysis and concluded </a:t>
            </a:r>
            <a:r>
              <a:rPr lang="en-US" sz="3000" dirty="0" smtClean="0">
                <a:latin typeface="+mn-lt"/>
              </a:rPr>
              <a:t>the </a:t>
            </a:r>
            <a:r>
              <a:rPr lang="en-US" sz="3000" dirty="0">
                <a:latin typeface="+mn-lt"/>
              </a:rPr>
              <a:t>claims were patent-eligible.</a:t>
            </a:r>
            <a:endParaRPr lang="en-US" sz="3000" dirty="0">
              <a:solidFill>
                <a:schemeClr val="tx1">
                  <a:lumMod val="95000"/>
                </a:schemeClr>
              </a:solidFill>
              <a:latin typeface="+mn-lt"/>
              <a:cs typeface="Arial" panose="020B0604020202020204" pitchFamily="34" charset="0"/>
            </a:endParaRPr>
          </a:p>
        </p:txBody>
      </p:sp>
      <p:sp>
        <p:nvSpPr>
          <p:cNvPr id="3" name="Content Placeholder 7"/>
          <p:cNvSpPr txBox="1">
            <a:spLocks/>
          </p:cNvSpPr>
          <p:nvPr/>
        </p:nvSpPr>
        <p:spPr>
          <a:xfrm>
            <a:off x="457200" y="228600"/>
            <a:ext cx="8305800" cy="762000"/>
          </a:xfrm>
          <a:prstGeom prst="rect">
            <a:avLst/>
          </a:prstGeom>
        </p:spPr>
        <p:txBody>
          <a:bodyPr/>
          <a:lstStyle/>
          <a:p>
            <a:pPr marL="342900" lvl="1" indent="-342900" algn="ctr">
              <a:spcBef>
                <a:spcPct val="20000"/>
              </a:spcBef>
              <a:defRPr/>
            </a:pPr>
            <a:r>
              <a:rPr lang="en-US" sz="4400" b="1" dirty="0" err="1" smtClean="0">
                <a:solidFill>
                  <a:srgbClr val="FFFF00"/>
                </a:solidFill>
                <a:latin typeface="+mn-lt"/>
              </a:rPr>
              <a:t>Enfish</a:t>
            </a:r>
            <a:r>
              <a:rPr lang="en-US" sz="4400" b="1" dirty="0" smtClean="0">
                <a:solidFill>
                  <a:srgbClr val="FFFF00"/>
                </a:solidFill>
                <a:latin typeface="+mn-lt"/>
              </a:rPr>
              <a:t> v. Microsoft</a:t>
            </a:r>
            <a:endParaRPr kumimoji="0" lang="en-US" sz="4400" b="1" u="none" strike="noStrike" kern="1200" cap="none" spc="0" normalizeH="0" baseline="0" noProof="0" dirty="0" smtClean="0">
              <a:ln>
                <a:noFill/>
              </a:ln>
              <a:solidFill>
                <a:srgbClr val="FFFF0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8663461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4"/>
          <p:cNvSpPr>
            <a:spLocks noGrp="1"/>
          </p:cNvSpPr>
          <p:nvPr>
            <p:ph idx="1"/>
          </p:nvPr>
        </p:nvSpPr>
        <p:spPr>
          <a:xfrm>
            <a:off x="457200" y="1600200"/>
            <a:ext cx="8229600" cy="1676400"/>
          </a:xfrm>
        </p:spPr>
        <p:txBody>
          <a:bodyPr/>
          <a:lstStyle/>
          <a:p>
            <a:pPr eaLnBrk="1" hangingPunct="1">
              <a:buFont typeface="Arial" charset="0"/>
              <a:buNone/>
            </a:pPr>
            <a:r>
              <a:rPr lang="en-US" dirty="0" smtClean="0"/>
              <a:t>			</a:t>
            </a:r>
          </a:p>
          <a:p>
            <a:pPr eaLnBrk="1" hangingPunct="1">
              <a:buFont typeface="Arial" charset="0"/>
              <a:buNone/>
            </a:pPr>
            <a:r>
              <a:rPr lang="en-US" sz="2400" dirty="0" smtClean="0"/>
              <a:t>			</a:t>
            </a:r>
            <a:endParaRPr lang="en-US" sz="2800" dirty="0" smtClean="0"/>
          </a:p>
          <a:p>
            <a:pPr eaLnBrk="1" hangingPunct="1"/>
            <a:endParaRPr lang="en-US" dirty="0" smtClean="0"/>
          </a:p>
        </p:txBody>
      </p:sp>
      <p:sp>
        <p:nvSpPr>
          <p:cNvPr id="4" name="Rectangle 3"/>
          <p:cNvSpPr/>
          <p:nvPr/>
        </p:nvSpPr>
        <p:spPr>
          <a:xfrm>
            <a:off x="685800" y="341503"/>
            <a:ext cx="7543800" cy="6494085"/>
          </a:xfrm>
          <a:prstGeom prst="rect">
            <a:avLst/>
          </a:prstGeom>
        </p:spPr>
        <p:txBody>
          <a:bodyPr wrap="square">
            <a:spAutoFit/>
          </a:bodyPr>
          <a:lstStyle/>
          <a:p>
            <a:r>
              <a:rPr lang="en-US" sz="3200" dirty="0" smtClean="0">
                <a:latin typeface="+mj-lt"/>
              </a:rPr>
              <a:t>Between 2010 and 2014,  SCOTUS issued four decisions (</a:t>
            </a:r>
            <a:r>
              <a:rPr lang="en-US" sz="3200" dirty="0" err="1" smtClean="0">
                <a:latin typeface="+mj-lt"/>
              </a:rPr>
              <a:t>Bilski</a:t>
            </a:r>
            <a:r>
              <a:rPr lang="en-US" sz="3200" dirty="0" smtClean="0">
                <a:latin typeface="+mj-lt"/>
              </a:rPr>
              <a:t>, Mayo, Myriad, Alice) that shifted the dividing line of eligible and ineligible subject matter.</a:t>
            </a:r>
          </a:p>
          <a:p>
            <a:endParaRPr lang="en-US" sz="3200" dirty="0" smtClean="0">
              <a:latin typeface="+mj-lt"/>
            </a:endParaRPr>
          </a:p>
          <a:p>
            <a:r>
              <a:rPr lang="en-US" sz="3200" dirty="0" smtClean="0">
                <a:latin typeface="+mj-lt"/>
              </a:rPr>
              <a:t>In October 2016, the USPTO issued a notice seeking</a:t>
            </a:r>
            <a:r>
              <a:rPr lang="en-US" sz="3200" dirty="0" smtClean="0">
                <a:latin typeface="+mn-lt"/>
              </a:rPr>
              <a:t> </a:t>
            </a:r>
            <a:r>
              <a:rPr lang="en-US" sz="3200" dirty="0">
                <a:latin typeface="+mn-lt"/>
              </a:rPr>
              <a:t>input on </a:t>
            </a:r>
            <a:r>
              <a:rPr lang="en-US" sz="3200" dirty="0" smtClean="0">
                <a:latin typeface="+mn-lt"/>
              </a:rPr>
              <a:t>patent-eligibility of </a:t>
            </a:r>
            <a:r>
              <a:rPr lang="en-US" sz="3200" dirty="0">
                <a:latin typeface="+mn-lt"/>
              </a:rPr>
              <a:t>subject matter in the wake of the </a:t>
            </a:r>
            <a:r>
              <a:rPr lang="en-US" sz="3200" dirty="0" smtClean="0">
                <a:latin typeface="+mn-lt"/>
              </a:rPr>
              <a:t>noted SCOTUS decisions.</a:t>
            </a:r>
          </a:p>
          <a:p>
            <a:endParaRPr lang="en-US" sz="3200" dirty="0" smtClean="0">
              <a:latin typeface="+mn-lt"/>
            </a:endParaRPr>
          </a:p>
          <a:p>
            <a:r>
              <a:rPr lang="en-US" sz="3200" dirty="0" smtClean="0">
                <a:latin typeface="+mn-lt"/>
              </a:rPr>
              <a:t>The focus was on two technology areas affected by recent patent law: life sciences and computer-related technologies.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1000" fill="hold"/>
                                        <p:tgtEl>
                                          <p:spTgt spid="3075"/>
                                        </p:tgtEl>
                                        <p:attrNameLst>
                                          <p:attrName>ppt_x</p:attrName>
                                        </p:attrNameLst>
                                      </p:cBhvr>
                                      <p:tavLst>
                                        <p:tav tm="0">
                                          <p:val>
                                            <p:strVal val="#ppt_x"/>
                                          </p:val>
                                        </p:tav>
                                        <p:tav tm="100000">
                                          <p:val>
                                            <p:strVal val="#ppt_x"/>
                                          </p:val>
                                        </p:tav>
                                      </p:tavLst>
                                    </p:anim>
                                    <p:anim calcmode="lin" valueType="num">
                                      <p:cBhvr additive="base">
                                        <p:cTn id="8" dur="10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189028"/>
            <a:ext cx="7924800" cy="5355312"/>
          </a:xfrm>
          <a:prstGeom prst="rect">
            <a:avLst/>
          </a:prstGeom>
        </p:spPr>
        <p:txBody>
          <a:bodyPr wrap="square">
            <a:spAutoFit/>
          </a:bodyPr>
          <a:lstStyle/>
          <a:p>
            <a:r>
              <a:rPr lang="en-US" sz="3200" dirty="0" smtClean="0">
                <a:latin typeface="+mn-lt"/>
              </a:rPr>
              <a:t>Claimed system </a:t>
            </a:r>
            <a:r>
              <a:rPr lang="en-US" sz="3200" dirty="0">
                <a:latin typeface="+mn-lt"/>
              </a:rPr>
              <a:t>for filtering Internet content</a:t>
            </a:r>
            <a:r>
              <a:rPr lang="en-US" sz="3200" dirty="0" smtClean="0">
                <a:latin typeface="+mn-lt"/>
              </a:rPr>
              <a:t>.</a:t>
            </a:r>
          </a:p>
          <a:p>
            <a:endParaRPr lang="en-US" dirty="0" smtClean="0">
              <a:latin typeface="+mn-lt"/>
            </a:endParaRPr>
          </a:p>
          <a:p>
            <a:r>
              <a:rPr lang="en-US" sz="3200" dirty="0" smtClean="0">
                <a:latin typeface="+mn-lt"/>
              </a:rPr>
              <a:t>Under </a:t>
            </a:r>
            <a:r>
              <a:rPr lang="en-US" sz="3200" dirty="0">
                <a:latin typeface="+mn-lt"/>
              </a:rPr>
              <a:t>step </a:t>
            </a:r>
            <a:r>
              <a:rPr lang="en-US" sz="3200" dirty="0" smtClean="0">
                <a:latin typeface="+mn-lt"/>
              </a:rPr>
              <a:t>one of </a:t>
            </a:r>
            <a:r>
              <a:rPr lang="en-US" sz="3200" i="1" dirty="0" smtClean="0">
                <a:latin typeface="+mn-lt"/>
              </a:rPr>
              <a:t>Alice</a:t>
            </a:r>
            <a:r>
              <a:rPr lang="en-US" sz="3200" dirty="0" smtClean="0">
                <a:latin typeface="+mn-lt"/>
              </a:rPr>
              <a:t>, Court </a:t>
            </a:r>
            <a:r>
              <a:rPr lang="en-US" sz="3200" dirty="0">
                <a:latin typeface="+mn-lt"/>
              </a:rPr>
              <a:t>found </a:t>
            </a:r>
            <a:r>
              <a:rPr lang="en-US" sz="3200" dirty="0" smtClean="0">
                <a:latin typeface="+mn-lt"/>
              </a:rPr>
              <a:t>claims </a:t>
            </a:r>
            <a:r>
              <a:rPr lang="en-US" sz="3200" dirty="0">
                <a:latin typeface="+mn-lt"/>
              </a:rPr>
              <a:t>to be directed to an abstract </a:t>
            </a:r>
            <a:r>
              <a:rPr lang="en-US" sz="3200" dirty="0" smtClean="0">
                <a:latin typeface="+mn-lt"/>
              </a:rPr>
              <a:t>idea.</a:t>
            </a:r>
          </a:p>
          <a:p>
            <a:endParaRPr lang="en-US" dirty="0" smtClean="0">
              <a:latin typeface="+mn-lt"/>
            </a:endParaRPr>
          </a:p>
          <a:p>
            <a:r>
              <a:rPr lang="en-US" sz="3200" dirty="0" smtClean="0">
                <a:latin typeface="+mn-lt"/>
              </a:rPr>
              <a:t>“Filtering </a:t>
            </a:r>
            <a:r>
              <a:rPr lang="en-US" sz="3200" dirty="0">
                <a:latin typeface="+mn-lt"/>
              </a:rPr>
              <a:t>content is . . . a longstanding, well-known method of organizing human behavior, similar to concepts previously found to be abstract</a:t>
            </a:r>
            <a:r>
              <a:rPr lang="en-US" sz="3200" dirty="0" smtClean="0">
                <a:latin typeface="+mn-lt"/>
              </a:rPr>
              <a:t>.”</a:t>
            </a:r>
          </a:p>
          <a:p>
            <a:endParaRPr lang="en-US" dirty="0" smtClean="0">
              <a:latin typeface="+mn-lt"/>
            </a:endParaRPr>
          </a:p>
          <a:p>
            <a:r>
              <a:rPr lang="en-US" sz="3200" dirty="0" smtClean="0">
                <a:latin typeface="+mn-lt"/>
              </a:rPr>
              <a:t>Unlike </a:t>
            </a:r>
            <a:r>
              <a:rPr lang="en-US" sz="3200" i="1" dirty="0" err="1" smtClean="0">
                <a:latin typeface="+mn-lt"/>
              </a:rPr>
              <a:t>Enfish</a:t>
            </a:r>
            <a:r>
              <a:rPr lang="en-US" sz="3200" dirty="0" smtClean="0">
                <a:latin typeface="+mn-lt"/>
              </a:rPr>
              <a:t>, Court went to step two of </a:t>
            </a:r>
            <a:r>
              <a:rPr lang="en-US" sz="3200" i="1" dirty="0" smtClean="0">
                <a:latin typeface="+mn-lt"/>
              </a:rPr>
              <a:t>Alice</a:t>
            </a:r>
            <a:r>
              <a:rPr lang="en-US" sz="3200" dirty="0" smtClean="0">
                <a:latin typeface="+mn-lt"/>
              </a:rPr>
              <a:t>.</a:t>
            </a:r>
            <a:endParaRPr lang="en-US" sz="3200" i="1" dirty="0" smtClean="0">
              <a:latin typeface="+mn-lt"/>
            </a:endParaRPr>
          </a:p>
          <a:p>
            <a:endParaRPr lang="en-US" sz="3200" dirty="0" smtClean="0"/>
          </a:p>
        </p:txBody>
      </p:sp>
      <p:sp>
        <p:nvSpPr>
          <p:cNvPr id="4" name="Rectangle 3"/>
          <p:cNvSpPr/>
          <p:nvPr/>
        </p:nvSpPr>
        <p:spPr>
          <a:xfrm>
            <a:off x="266700" y="304800"/>
            <a:ext cx="8610600" cy="769441"/>
          </a:xfrm>
          <a:prstGeom prst="rect">
            <a:avLst/>
          </a:prstGeom>
        </p:spPr>
        <p:txBody>
          <a:bodyPr wrap="square">
            <a:spAutoFit/>
          </a:bodyPr>
          <a:lstStyle/>
          <a:p>
            <a:pPr algn="ctr"/>
            <a:r>
              <a:rPr lang="en-US" sz="4400" b="1" dirty="0" err="1">
                <a:solidFill>
                  <a:srgbClr val="FFFF00"/>
                </a:solidFill>
                <a:latin typeface="+mj-lt"/>
              </a:rPr>
              <a:t>Bascom</a:t>
            </a:r>
            <a:r>
              <a:rPr lang="en-US" sz="4400" b="1" dirty="0">
                <a:solidFill>
                  <a:srgbClr val="FFFF00"/>
                </a:solidFill>
                <a:latin typeface="+mj-lt"/>
              </a:rPr>
              <a:t> </a:t>
            </a:r>
            <a:r>
              <a:rPr lang="en-US" sz="4400" b="1" dirty="0" smtClean="0">
                <a:solidFill>
                  <a:srgbClr val="FFFF00"/>
                </a:solidFill>
                <a:latin typeface="+mj-lt"/>
              </a:rPr>
              <a:t>Global </a:t>
            </a:r>
            <a:r>
              <a:rPr lang="en-US" sz="4400" b="1" dirty="0">
                <a:solidFill>
                  <a:srgbClr val="FFFF00"/>
                </a:solidFill>
                <a:latin typeface="+mj-lt"/>
              </a:rPr>
              <a:t>v. AT&amp;T </a:t>
            </a:r>
            <a:r>
              <a:rPr lang="en-US" sz="4400" b="1" dirty="0" smtClean="0">
                <a:solidFill>
                  <a:srgbClr val="FFFF00"/>
                </a:solidFill>
                <a:latin typeface="+mj-lt"/>
              </a:rPr>
              <a:t>Mobility </a:t>
            </a:r>
            <a:endParaRPr lang="en-US" sz="4400" b="1" dirty="0">
              <a:solidFill>
                <a:srgbClr val="FFFF00"/>
              </a:solidFill>
              <a:latin typeface="+mj-lt"/>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143000"/>
            <a:ext cx="8458200" cy="5570756"/>
          </a:xfrm>
          <a:prstGeom prst="rect">
            <a:avLst/>
          </a:prstGeom>
        </p:spPr>
        <p:txBody>
          <a:bodyPr wrap="square">
            <a:spAutoFit/>
          </a:bodyPr>
          <a:lstStyle/>
          <a:p>
            <a:r>
              <a:rPr lang="en-US" sz="3200" dirty="0" smtClean="0">
                <a:latin typeface="+mn-lt"/>
              </a:rPr>
              <a:t>Court </a:t>
            </a:r>
            <a:r>
              <a:rPr lang="en-US" sz="3200" dirty="0">
                <a:latin typeface="+mn-lt"/>
              </a:rPr>
              <a:t>found </a:t>
            </a:r>
            <a:r>
              <a:rPr lang="en-US" sz="3200" dirty="0" smtClean="0">
                <a:latin typeface="+mn-lt"/>
              </a:rPr>
              <a:t>“the </a:t>
            </a:r>
            <a:r>
              <a:rPr lang="en-US" sz="3200" dirty="0">
                <a:latin typeface="+mn-lt"/>
              </a:rPr>
              <a:t>ordered combination of limitations” </a:t>
            </a:r>
            <a:r>
              <a:rPr lang="en-US" sz="3200" dirty="0" smtClean="0">
                <a:latin typeface="+mn-lt"/>
              </a:rPr>
              <a:t>to recite more</a:t>
            </a:r>
            <a:r>
              <a:rPr lang="en-US" sz="3200" dirty="0">
                <a:latin typeface="+mn-lt"/>
              </a:rPr>
              <a:t> </a:t>
            </a:r>
            <a:r>
              <a:rPr lang="en-US" sz="3200" dirty="0" smtClean="0">
                <a:latin typeface="+mn-lt"/>
              </a:rPr>
              <a:t>than an abstract idea, “the </a:t>
            </a:r>
            <a:r>
              <a:rPr lang="en-US" sz="3200" dirty="0">
                <a:latin typeface="+mn-lt"/>
              </a:rPr>
              <a:t>installation of a filtering tool at a specific location, remote from the end-users, with customizable filtering </a:t>
            </a:r>
            <a:r>
              <a:rPr lang="en-US" sz="3200" dirty="0" smtClean="0">
                <a:latin typeface="+mn-lt"/>
              </a:rPr>
              <a:t>features...”</a:t>
            </a:r>
            <a:endParaRPr lang="en-US" sz="3200" dirty="0">
              <a:latin typeface="+mn-lt"/>
            </a:endParaRPr>
          </a:p>
          <a:p>
            <a:endParaRPr lang="en-US" dirty="0" smtClean="0">
              <a:latin typeface="+mn-lt"/>
            </a:endParaRPr>
          </a:p>
          <a:p>
            <a:r>
              <a:rPr lang="en-US" sz="3200" dirty="0" smtClean="0">
                <a:latin typeface="+mn-lt"/>
              </a:rPr>
              <a:t>The </a:t>
            </a:r>
            <a:r>
              <a:rPr lang="en-US" sz="3200" dirty="0">
                <a:latin typeface="+mn-lt"/>
              </a:rPr>
              <a:t>claims do not “preempt all ways of filtering content on the </a:t>
            </a:r>
            <a:r>
              <a:rPr lang="en-US" sz="3200" dirty="0" smtClean="0">
                <a:latin typeface="+mn-lt"/>
              </a:rPr>
              <a:t>Internet” but “recite </a:t>
            </a:r>
            <a:r>
              <a:rPr lang="en-US" sz="3200" dirty="0">
                <a:latin typeface="+mn-lt"/>
              </a:rPr>
              <a:t>a specific, discrete implementation of the abstract idea of filtering content</a:t>
            </a:r>
            <a:r>
              <a:rPr lang="en-US" sz="3200" dirty="0" smtClean="0">
                <a:latin typeface="+mn-lt"/>
              </a:rPr>
              <a:t>.”</a:t>
            </a:r>
          </a:p>
          <a:p>
            <a:endParaRPr lang="en-US" dirty="0" smtClean="0">
              <a:latin typeface="+mn-lt"/>
            </a:endParaRPr>
          </a:p>
          <a:p>
            <a:r>
              <a:rPr lang="en-US" sz="3200" dirty="0" smtClean="0">
                <a:latin typeface="+mn-lt"/>
              </a:rPr>
              <a:t>Conclusion: </a:t>
            </a:r>
            <a:r>
              <a:rPr lang="en-US" sz="3200" dirty="0">
                <a:latin typeface="+mn-lt"/>
              </a:rPr>
              <a:t>claims pass step two of </a:t>
            </a:r>
            <a:r>
              <a:rPr lang="en-US" sz="3200" i="1" dirty="0" smtClean="0">
                <a:latin typeface="+mn-lt"/>
              </a:rPr>
              <a:t>Alice</a:t>
            </a:r>
            <a:endParaRPr lang="en-US" sz="3200" dirty="0">
              <a:latin typeface="+mn-lt"/>
            </a:endParaRPr>
          </a:p>
        </p:txBody>
      </p:sp>
      <p:sp>
        <p:nvSpPr>
          <p:cNvPr id="5" name="Rectangle 4"/>
          <p:cNvSpPr/>
          <p:nvPr/>
        </p:nvSpPr>
        <p:spPr>
          <a:xfrm>
            <a:off x="266700" y="304800"/>
            <a:ext cx="8610600" cy="769441"/>
          </a:xfrm>
          <a:prstGeom prst="rect">
            <a:avLst/>
          </a:prstGeom>
        </p:spPr>
        <p:txBody>
          <a:bodyPr wrap="square">
            <a:spAutoFit/>
          </a:bodyPr>
          <a:lstStyle/>
          <a:p>
            <a:pPr algn="ctr"/>
            <a:r>
              <a:rPr lang="en-US" sz="4400" b="1" dirty="0" err="1">
                <a:solidFill>
                  <a:srgbClr val="FFFF00"/>
                </a:solidFill>
                <a:latin typeface="+mj-lt"/>
              </a:rPr>
              <a:t>Bascom</a:t>
            </a:r>
            <a:r>
              <a:rPr lang="en-US" sz="4400" b="1" dirty="0">
                <a:solidFill>
                  <a:srgbClr val="FFFF00"/>
                </a:solidFill>
                <a:latin typeface="+mj-lt"/>
              </a:rPr>
              <a:t> </a:t>
            </a:r>
            <a:r>
              <a:rPr lang="en-US" sz="4400" b="1" dirty="0" smtClean="0">
                <a:solidFill>
                  <a:srgbClr val="FFFF00"/>
                </a:solidFill>
                <a:latin typeface="+mj-lt"/>
              </a:rPr>
              <a:t>Global </a:t>
            </a:r>
            <a:r>
              <a:rPr lang="en-US" sz="4400" b="1" dirty="0">
                <a:solidFill>
                  <a:srgbClr val="FFFF00"/>
                </a:solidFill>
                <a:latin typeface="+mj-lt"/>
              </a:rPr>
              <a:t>v. AT&amp;T </a:t>
            </a:r>
            <a:r>
              <a:rPr lang="en-US" sz="4400" b="1" dirty="0" smtClean="0">
                <a:solidFill>
                  <a:srgbClr val="FFFF00"/>
                </a:solidFill>
                <a:latin typeface="+mj-lt"/>
              </a:rPr>
              <a:t>Mobility </a:t>
            </a:r>
            <a:endParaRPr lang="en-US" sz="4400" b="1" dirty="0">
              <a:solidFill>
                <a:srgbClr val="FFFF00"/>
              </a:solidFill>
              <a:latin typeface="+mj-lt"/>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5237"/>
            <a:ext cx="8229600" cy="5440363"/>
          </a:xfrm>
        </p:spPr>
        <p:txBody>
          <a:bodyPr/>
          <a:lstStyle/>
          <a:p>
            <a:pPr indent="0">
              <a:buNone/>
            </a:pPr>
            <a:r>
              <a:rPr lang="en-US" dirty="0" smtClean="0"/>
              <a:t>Federal </a:t>
            </a:r>
            <a:r>
              <a:rPr lang="en-US" dirty="0"/>
              <a:t>Circuit </a:t>
            </a:r>
            <a:r>
              <a:rPr lang="en-US" dirty="0" smtClean="0"/>
              <a:t>Court found </a:t>
            </a:r>
            <a:r>
              <a:rPr lang="en-US" dirty="0"/>
              <a:t>that </a:t>
            </a:r>
            <a:r>
              <a:rPr lang="en-US" dirty="0" smtClean="0"/>
              <a:t>a method </a:t>
            </a:r>
            <a:r>
              <a:rPr lang="en-US" dirty="0"/>
              <a:t>for </a:t>
            </a:r>
            <a:r>
              <a:rPr lang="en-US" dirty="0" smtClean="0"/>
              <a:t>automated animation of </a:t>
            </a:r>
            <a:r>
              <a:rPr lang="en-US" dirty="0"/>
              <a:t>lip synchronization and facial expression of 3-D characters was </a:t>
            </a:r>
            <a:r>
              <a:rPr lang="en-US" dirty="0" smtClean="0"/>
              <a:t>patent-eligible </a:t>
            </a:r>
            <a:r>
              <a:rPr lang="en-US" dirty="0"/>
              <a:t>subject </a:t>
            </a:r>
            <a:r>
              <a:rPr lang="en-US" dirty="0" smtClean="0"/>
              <a:t>matter.</a:t>
            </a:r>
          </a:p>
          <a:p>
            <a:pPr indent="0">
              <a:buNone/>
            </a:pPr>
            <a:endParaRPr lang="en-US" sz="1800" dirty="0" smtClean="0"/>
          </a:p>
          <a:p>
            <a:pPr indent="0">
              <a:buNone/>
            </a:pPr>
            <a:r>
              <a:rPr lang="en-US" dirty="0" smtClean="0"/>
              <a:t>Court </a:t>
            </a:r>
            <a:r>
              <a:rPr lang="en-US" dirty="0"/>
              <a:t>concluded that </a:t>
            </a:r>
            <a:r>
              <a:rPr lang="en-US" dirty="0" smtClean="0"/>
              <a:t>claimed </a:t>
            </a:r>
            <a:r>
              <a:rPr lang="en-US" dirty="0"/>
              <a:t>invention was not drawn to an abstract idea, </a:t>
            </a:r>
            <a:r>
              <a:rPr lang="en-US" dirty="0" smtClean="0"/>
              <a:t>because </a:t>
            </a:r>
            <a:r>
              <a:rPr lang="en-US" dirty="0"/>
              <a:t>“[w]</a:t>
            </a:r>
            <a:r>
              <a:rPr lang="en-US" dirty="0" err="1"/>
              <a:t>hether</a:t>
            </a:r>
            <a:r>
              <a:rPr lang="en-US" dirty="0"/>
              <a:t> at step one or step two of the </a:t>
            </a:r>
            <a:r>
              <a:rPr lang="en-US" i="1" dirty="0"/>
              <a:t>Alice </a:t>
            </a:r>
            <a:r>
              <a:rPr lang="en-US" dirty="0"/>
              <a:t>test . . . a court must look to the claims as an ordered combination, without ignoring the requirements of the individual steps</a:t>
            </a:r>
            <a:r>
              <a:rPr lang="en-US" dirty="0" smtClean="0"/>
              <a:t>.”</a:t>
            </a:r>
            <a:endParaRPr lang="en-US" dirty="0"/>
          </a:p>
        </p:txBody>
      </p:sp>
      <p:sp>
        <p:nvSpPr>
          <p:cNvPr id="4" name="Rectangle 3"/>
          <p:cNvSpPr/>
          <p:nvPr/>
        </p:nvSpPr>
        <p:spPr>
          <a:xfrm>
            <a:off x="152400" y="297359"/>
            <a:ext cx="8991600" cy="769441"/>
          </a:xfrm>
          <a:prstGeom prst="rect">
            <a:avLst/>
          </a:prstGeom>
        </p:spPr>
        <p:txBody>
          <a:bodyPr wrap="square">
            <a:spAutoFit/>
          </a:bodyPr>
          <a:lstStyle/>
          <a:p>
            <a:pPr algn="ctr"/>
            <a:r>
              <a:rPr lang="en-US" sz="4400" b="1" dirty="0" err="1" smtClean="0">
                <a:solidFill>
                  <a:srgbClr val="FFFF00"/>
                </a:solidFill>
                <a:latin typeface="+mj-lt"/>
              </a:rPr>
              <a:t>McRO</a:t>
            </a:r>
            <a:r>
              <a:rPr lang="en-US" sz="4400" b="1" dirty="0" smtClean="0">
                <a:solidFill>
                  <a:srgbClr val="FFFF00"/>
                </a:solidFill>
                <a:latin typeface="+mj-lt"/>
              </a:rPr>
              <a:t> </a:t>
            </a:r>
            <a:r>
              <a:rPr lang="en-US" sz="4400" b="1" dirty="0">
                <a:solidFill>
                  <a:srgbClr val="FFFF00"/>
                </a:solidFill>
                <a:latin typeface="+mj-lt"/>
              </a:rPr>
              <a:t>v. Bandai Namco </a:t>
            </a:r>
            <a:r>
              <a:rPr lang="en-US" sz="4400" b="1" dirty="0" smtClean="0">
                <a:solidFill>
                  <a:srgbClr val="FFFF00"/>
                </a:solidFill>
                <a:latin typeface="+mj-lt"/>
              </a:rPr>
              <a:t>Games</a:t>
            </a:r>
            <a:endParaRPr lang="en-US" sz="4400" b="1" dirty="0">
              <a:solidFill>
                <a:srgbClr val="FFFF00"/>
              </a:solidFill>
              <a:latin typeface="+mj-lt"/>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229600" cy="5509200"/>
          </a:xfrm>
          <a:prstGeom prst="rect">
            <a:avLst/>
          </a:prstGeom>
        </p:spPr>
        <p:txBody>
          <a:bodyPr wrap="square">
            <a:spAutoFit/>
          </a:bodyPr>
          <a:lstStyle/>
          <a:p>
            <a:pPr marL="457200"/>
            <a:r>
              <a:rPr lang="en-US" sz="3200" dirty="0" smtClean="0">
                <a:latin typeface="+mn-lt"/>
              </a:rPr>
              <a:t>Court determined that </a:t>
            </a:r>
            <a:r>
              <a:rPr lang="en-US" sz="3200" dirty="0">
                <a:latin typeface="+mn-lt"/>
              </a:rPr>
              <a:t>computer readable medium and method for collecting and processing network accounting records over a network is </a:t>
            </a:r>
            <a:r>
              <a:rPr lang="en-US" sz="3200" dirty="0" smtClean="0">
                <a:latin typeface="+mn-lt"/>
              </a:rPr>
              <a:t>patent-eligible. </a:t>
            </a:r>
          </a:p>
          <a:p>
            <a:pPr marL="457200"/>
            <a:endParaRPr lang="en-US" sz="3200" dirty="0" smtClean="0">
              <a:latin typeface="+mn-lt"/>
            </a:endParaRPr>
          </a:p>
          <a:p>
            <a:pPr marL="457200"/>
            <a:r>
              <a:rPr lang="en-US" sz="3200" dirty="0" smtClean="0">
                <a:latin typeface="+mn-lt"/>
              </a:rPr>
              <a:t>The claimed </a:t>
            </a:r>
            <a:r>
              <a:rPr lang="en-US" sz="3200" dirty="0">
                <a:latin typeface="+mn-lt"/>
              </a:rPr>
              <a:t>invention “is directed to an ineligible abstract idea under step one</a:t>
            </a:r>
            <a:r>
              <a:rPr lang="en-US" sz="3200" dirty="0" smtClean="0">
                <a:latin typeface="+mn-lt"/>
              </a:rPr>
              <a:t>,” but it “is </a:t>
            </a:r>
            <a:r>
              <a:rPr lang="en-US" sz="3200" dirty="0">
                <a:latin typeface="+mn-lt"/>
              </a:rPr>
              <a:t>eligible under step two because it contains a sufficient ‘inventive concept’” by </a:t>
            </a:r>
            <a:r>
              <a:rPr lang="en-US" sz="3200" dirty="0" smtClean="0">
                <a:latin typeface="+mn-lt"/>
              </a:rPr>
              <a:t>requiring computer </a:t>
            </a:r>
            <a:r>
              <a:rPr lang="en-US" sz="3200" dirty="0">
                <a:latin typeface="+mn-lt"/>
              </a:rPr>
              <a:t>code </a:t>
            </a:r>
            <a:r>
              <a:rPr lang="en-US" sz="3200" dirty="0" smtClean="0">
                <a:latin typeface="+mn-lt"/>
              </a:rPr>
              <a:t>to </a:t>
            </a:r>
            <a:r>
              <a:rPr lang="en-US" sz="3200" dirty="0">
                <a:latin typeface="+mn-lt"/>
              </a:rPr>
              <a:t>enhance </a:t>
            </a:r>
            <a:r>
              <a:rPr lang="en-US" sz="3200" dirty="0" smtClean="0">
                <a:latin typeface="+mn-lt"/>
              </a:rPr>
              <a:t>an accounting </a:t>
            </a:r>
            <a:r>
              <a:rPr lang="en-US" sz="3200" dirty="0">
                <a:latin typeface="+mn-lt"/>
              </a:rPr>
              <a:t>record</a:t>
            </a:r>
            <a:r>
              <a:rPr lang="en-US" sz="3200" dirty="0" smtClean="0">
                <a:latin typeface="+mn-lt"/>
              </a:rPr>
              <a:t>.</a:t>
            </a:r>
            <a:endParaRPr lang="en-US" sz="3200" dirty="0">
              <a:latin typeface="+mn-lt"/>
            </a:endParaRPr>
          </a:p>
        </p:txBody>
      </p:sp>
      <p:sp>
        <p:nvSpPr>
          <p:cNvPr id="3" name="Rectangle 2"/>
          <p:cNvSpPr/>
          <p:nvPr/>
        </p:nvSpPr>
        <p:spPr>
          <a:xfrm>
            <a:off x="290349" y="297359"/>
            <a:ext cx="8563303" cy="769441"/>
          </a:xfrm>
          <a:prstGeom prst="rect">
            <a:avLst/>
          </a:prstGeom>
        </p:spPr>
        <p:txBody>
          <a:bodyPr wrap="square">
            <a:spAutoFit/>
          </a:bodyPr>
          <a:lstStyle/>
          <a:p>
            <a:pPr algn="ctr"/>
            <a:r>
              <a:rPr lang="en-US" sz="4400" b="1" dirty="0">
                <a:solidFill>
                  <a:srgbClr val="FFFF00"/>
                </a:solidFill>
                <a:latin typeface="+mj-lt"/>
              </a:rPr>
              <a:t>Amdocs (Israel</a:t>
            </a:r>
            <a:r>
              <a:rPr lang="en-US" sz="4400" b="1" dirty="0" smtClean="0">
                <a:solidFill>
                  <a:srgbClr val="FFFF00"/>
                </a:solidFill>
                <a:latin typeface="+mj-lt"/>
              </a:rPr>
              <a:t>) </a:t>
            </a:r>
            <a:r>
              <a:rPr lang="en-US" sz="4400" b="1" dirty="0">
                <a:solidFill>
                  <a:srgbClr val="FFFF00"/>
                </a:solidFill>
                <a:latin typeface="+mj-lt"/>
              </a:rPr>
              <a:t>v. </a:t>
            </a:r>
            <a:r>
              <a:rPr lang="en-US" sz="4400" b="1" dirty="0" err="1">
                <a:solidFill>
                  <a:srgbClr val="FFFF00"/>
                </a:solidFill>
                <a:latin typeface="+mj-lt"/>
              </a:rPr>
              <a:t>Openet</a:t>
            </a:r>
            <a:r>
              <a:rPr lang="en-US" sz="4400" b="1" dirty="0">
                <a:solidFill>
                  <a:srgbClr val="FFFF00"/>
                </a:solidFill>
                <a:latin typeface="+mj-lt"/>
              </a:rPr>
              <a:t> </a:t>
            </a:r>
            <a:r>
              <a:rPr lang="en-US" sz="4400" b="1" dirty="0" smtClean="0">
                <a:solidFill>
                  <a:srgbClr val="FFFF00"/>
                </a:solidFill>
                <a:latin typeface="+mj-lt"/>
              </a:rPr>
              <a:t>Telecom</a:t>
            </a:r>
            <a:endParaRPr lang="en-US" sz="4400" b="1" dirty="0">
              <a:solidFill>
                <a:srgbClr val="FFFF00"/>
              </a:solidFill>
              <a:latin typeface="+mj-lt"/>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Public Views of Patent-Eligibility</a:t>
            </a:r>
            <a:endParaRPr lang="en-US" dirty="0">
              <a:solidFill>
                <a:srgbClr val="FFFF00"/>
              </a:solidFill>
            </a:endParaRPr>
          </a:p>
        </p:txBody>
      </p:sp>
      <p:sp>
        <p:nvSpPr>
          <p:cNvPr id="3" name="Content Placeholder 2"/>
          <p:cNvSpPr>
            <a:spLocks noGrp="1"/>
          </p:cNvSpPr>
          <p:nvPr>
            <p:ph idx="1"/>
          </p:nvPr>
        </p:nvSpPr>
        <p:spPr/>
        <p:txBody>
          <a:bodyPr/>
          <a:lstStyle/>
          <a:p>
            <a:pPr indent="0">
              <a:buNone/>
            </a:pPr>
            <a:r>
              <a:rPr lang="en-US" dirty="0" smtClean="0"/>
              <a:t>Commentators generally agreed </a:t>
            </a:r>
            <a:r>
              <a:rPr lang="en-US" dirty="0"/>
              <a:t>that </a:t>
            </a:r>
            <a:r>
              <a:rPr lang="en-US" i="1" dirty="0" err="1" smtClean="0"/>
              <a:t>Bilski</a:t>
            </a:r>
            <a:r>
              <a:rPr lang="en-US" dirty="0"/>
              <a:t>, </a:t>
            </a:r>
            <a:r>
              <a:rPr lang="en-US" i="1" dirty="0"/>
              <a:t>Mayo</a:t>
            </a:r>
            <a:r>
              <a:rPr lang="en-US" dirty="0"/>
              <a:t>, </a:t>
            </a:r>
            <a:r>
              <a:rPr lang="en-US" i="1" dirty="0" smtClean="0"/>
              <a:t>Myriad</a:t>
            </a:r>
            <a:r>
              <a:rPr lang="en-US" dirty="0" smtClean="0"/>
              <a:t> </a:t>
            </a:r>
            <a:r>
              <a:rPr lang="en-US" dirty="0"/>
              <a:t>and </a:t>
            </a:r>
            <a:r>
              <a:rPr lang="en-US" i="1" dirty="0"/>
              <a:t>Alice </a:t>
            </a:r>
            <a:r>
              <a:rPr lang="en-US" dirty="0"/>
              <a:t>have had a significant impact on the scope of </a:t>
            </a:r>
            <a:r>
              <a:rPr lang="en-US" dirty="0" smtClean="0"/>
              <a:t>patent-eligibility.</a:t>
            </a:r>
          </a:p>
          <a:p>
            <a:pPr indent="0">
              <a:buNone/>
            </a:pPr>
            <a:endParaRPr lang="en-US" dirty="0" smtClean="0"/>
          </a:p>
          <a:p>
            <a:pPr indent="0">
              <a:buNone/>
            </a:pPr>
            <a:r>
              <a:rPr lang="en-US" dirty="0" smtClean="0"/>
              <a:t>Commentators generally disagreed on whether </a:t>
            </a:r>
            <a:r>
              <a:rPr lang="en-US" dirty="0"/>
              <a:t>the impact was positive or negative.</a:t>
            </a:r>
          </a:p>
        </p:txBody>
      </p:sp>
    </p:spTree>
    <p:extLst>
      <p:ext uri="{BB962C8B-B14F-4D97-AF65-F5344CB8AC3E}">
        <p14:creationId xmlns:p14="http://schemas.microsoft.com/office/powerpoint/2010/main" val="125024670"/>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FFFF00"/>
                </a:solidFill>
              </a:rPr>
              <a:t>Positives</a:t>
            </a:r>
            <a:endParaRPr lang="en-US" b="1" dirty="0">
              <a:solidFill>
                <a:srgbClr val="FFFF00"/>
              </a:solidFill>
            </a:endParaRPr>
          </a:p>
        </p:txBody>
      </p:sp>
      <p:sp>
        <p:nvSpPr>
          <p:cNvPr id="3" name="Content Placeholder 2"/>
          <p:cNvSpPr>
            <a:spLocks noGrp="1"/>
          </p:cNvSpPr>
          <p:nvPr>
            <p:ph idx="1"/>
          </p:nvPr>
        </p:nvSpPr>
        <p:spPr>
          <a:xfrm>
            <a:off x="457200" y="1295400"/>
            <a:ext cx="8229600" cy="5029200"/>
          </a:xfrm>
        </p:spPr>
        <p:txBody>
          <a:bodyPr/>
          <a:lstStyle/>
          <a:p>
            <a:pPr indent="0">
              <a:buNone/>
            </a:pPr>
            <a:r>
              <a:rPr lang="en-US" dirty="0" smtClean="0"/>
              <a:t>SCOTUS </a:t>
            </a:r>
            <a:r>
              <a:rPr lang="en-US" dirty="0"/>
              <a:t>two-part eligibility test </a:t>
            </a:r>
            <a:r>
              <a:rPr lang="en-US" dirty="0" smtClean="0"/>
              <a:t>leads </a:t>
            </a:r>
            <a:r>
              <a:rPr lang="en-US" dirty="0"/>
              <a:t>to sound outcomes when properly </a:t>
            </a:r>
            <a:r>
              <a:rPr lang="en-US" dirty="0" smtClean="0"/>
              <a:t>employed.</a:t>
            </a:r>
          </a:p>
          <a:p>
            <a:pPr indent="0">
              <a:buNone/>
            </a:pPr>
            <a:endParaRPr lang="en-US" sz="1800" dirty="0" smtClean="0"/>
          </a:p>
          <a:p>
            <a:pPr indent="0">
              <a:buNone/>
            </a:pPr>
            <a:r>
              <a:rPr lang="en-US" dirty="0" smtClean="0"/>
              <a:t>Case </a:t>
            </a:r>
            <a:r>
              <a:rPr lang="en-US" dirty="0"/>
              <a:t>law </a:t>
            </a:r>
            <a:r>
              <a:rPr lang="en-US" dirty="0" smtClean="0"/>
              <a:t>developed in Federal Circuit Courts since </a:t>
            </a:r>
            <a:r>
              <a:rPr lang="en-US" i="1" dirty="0"/>
              <a:t>Alice </a:t>
            </a:r>
            <a:r>
              <a:rPr lang="en-US" dirty="0" smtClean="0"/>
              <a:t>is </a:t>
            </a:r>
            <a:r>
              <a:rPr lang="en-US" dirty="0"/>
              <a:t>“sensible approach to weeding out vague, low-quality </a:t>
            </a:r>
            <a:r>
              <a:rPr lang="en-US" dirty="0" smtClean="0"/>
              <a:t>patents.”</a:t>
            </a:r>
          </a:p>
          <a:p>
            <a:pPr indent="0">
              <a:buNone/>
            </a:pPr>
            <a:endParaRPr lang="en-US" sz="1800" dirty="0" smtClean="0"/>
          </a:p>
          <a:p>
            <a:pPr indent="0">
              <a:buNone/>
            </a:pPr>
            <a:r>
              <a:rPr lang="en-US" i="1" dirty="0" smtClean="0"/>
              <a:t>Alice </a:t>
            </a:r>
            <a:r>
              <a:rPr lang="en-US" dirty="0" smtClean="0"/>
              <a:t>corrects sense of patent-eligibility and avoids unduly </a:t>
            </a:r>
            <a:r>
              <a:rPr lang="en-US" dirty="0"/>
              <a:t>broad </a:t>
            </a:r>
            <a:r>
              <a:rPr lang="en-US" dirty="0" smtClean="0"/>
              <a:t>claims, e.g., in software and electronic commerce. </a:t>
            </a:r>
          </a:p>
        </p:txBody>
      </p:sp>
    </p:spTree>
    <p:extLst>
      <p:ext uri="{BB962C8B-B14F-4D97-AF65-F5344CB8AC3E}">
        <p14:creationId xmlns:p14="http://schemas.microsoft.com/office/powerpoint/2010/main" val="3608002424"/>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458200" cy="5440363"/>
          </a:xfrm>
        </p:spPr>
        <p:txBody>
          <a:bodyPr/>
          <a:lstStyle/>
          <a:p>
            <a:pPr marL="800100" indent="-457200"/>
            <a:r>
              <a:rPr lang="en-US" dirty="0" smtClean="0"/>
              <a:t>Supreme Court decision emphasized a distinction between claiming only results, which should not be patent eligible.</a:t>
            </a:r>
          </a:p>
          <a:p>
            <a:pPr marL="800100" indent="-457200"/>
            <a:r>
              <a:rPr lang="en-US" dirty="0" smtClean="0"/>
              <a:t>A </a:t>
            </a:r>
            <a:r>
              <a:rPr lang="en-US" dirty="0"/>
              <a:t>s</a:t>
            </a:r>
            <a:r>
              <a:rPr lang="en-US" dirty="0" smtClean="0"/>
              <a:t>pecific way of achieving a result maybe patent eligible</a:t>
            </a:r>
            <a:r>
              <a:rPr lang="en-US" dirty="0"/>
              <a:t>. </a:t>
            </a:r>
            <a:endParaRPr lang="en-US" dirty="0" smtClean="0"/>
          </a:p>
          <a:p>
            <a:pPr marL="800100" indent="-457200"/>
            <a:r>
              <a:rPr lang="en-US" dirty="0" smtClean="0"/>
              <a:t>A </a:t>
            </a:r>
            <a:r>
              <a:rPr lang="en-US" dirty="0"/>
              <a:t>patent </a:t>
            </a:r>
            <a:r>
              <a:rPr lang="en-US" dirty="0" smtClean="0"/>
              <a:t>should be awarded only </a:t>
            </a:r>
            <a:r>
              <a:rPr lang="en-US" dirty="0"/>
              <a:t>for the particular </a:t>
            </a:r>
            <a:r>
              <a:rPr lang="en-US" dirty="0" smtClean="0"/>
              <a:t>way invented.</a:t>
            </a:r>
          </a:p>
          <a:p>
            <a:pPr marL="800100" indent="-457200"/>
            <a:r>
              <a:rPr lang="en-US" dirty="0" smtClean="0"/>
              <a:t>The public should </a:t>
            </a:r>
            <a:r>
              <a:rPr lang="en-US" dirty="0"/>
              <a:t>have the </a:t>
            </a:r>
            <a:r>
              <a:rPr lang="en-US" dirty="0" smtClean="0"/>
              <a:t>right </a:t>
            </a:r>
            <a:r>
              <a:rPr lang="en-US" dirty="0"/>
              <a:t>to achieve the </a:t>
            </a:r>
            <a:r>
              <a:rPr lang="en-US" dirty="0" smtClean="0"/>
              <a:t>same </a:t>
            </a:r>
            <a:r>
              <a:rPr lang="en-US" dirty="0"/>
              <a:t>utility and result in a different </a:t>
            </a:r>
            <a:r>
              <a:rPr lang="en-US" dirty="0" smtClean="0"/>
              <a:t>way.</a:t>
            </a:r>
          </a:p>
        </p:txBody>
      </p:sp>
      <p:sp>
        <p:nvSpPr>
          <p:cNvPr id="5" name="Title 1"/>
          <p:cNvSpPr>
            <a:spLocks noGrp="1"/>
          </p:cNvSpPr>
          <p:nvPr>
            <p:ph type="title"/>
          </p:nvPr>
        </p:nvSpPr>
        <p:spPr>
          <a:xfrm>
            <a:off x="457200" y="122238"/>
            <a:ext cx="8229600" cy="792162"/>
          </a:xfrm>
        </p:spPr>
        <p:txBody>
          <a:bodyPr/>
          <a:lstStyle/>
          <a:p>
            <a:r>
              <a:rPr lang="en-US" b="1" dirty="0" smtClean="0">
                <a:solidFill>
                  <a:srgbClr val="FFFF00"/>
                </a:solidFill>
              </a:rPr>
              <a:t>Positives</a:t>
            </a:r>
            <a:endParaRPr lang="en-US" b="1" dirty="0">
              <a:solidFill>
                <a:srgbClr val="FFFF00"/>
              </a:solidFill>
            </a:endParaRPr>
          </a:p>
        </p:txBody>
      </p:sp>
    </p:spTree>
    <p:extLst>
      <p:ext uri="{BB962C8B-B14F-4D97-AF65-F5344CB8AC3E}">
        <p14:creationId xmlns:p14="http://schemas.microsoft.com/office/powerpoint/2010/main" val="3027064610"/>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415455"/>
          </a:xfrm>
        </p:spPr>
        <p:txBody>
          <a:bodyPr/>
          <a:lstStyle/>
          <a:p>
            <a:pPr indent="0">
              <a:buNone/>
            </a:pPr>
            <a:r>
              <a:rPr lang="en-US" dirty="0" smtClean="0"/>
              <a:t>Claims </a:t>
            </a:r>
            <a:r>
              <a:rPr lang="en-US" dirty="0"/>
              <a:t>that </a:t>
            </a:r>
            <a:r>
              <a:rPr lang="en-US" dirty="0" smtClean="0"/>
              <a:t>“solve” </a:t>
            </a:r>
            <a:r>
              <a:rPr lang="en-US" dirty="0"/>
              <a:t>a </a:t>
            </a:r>
            <a:r>
              <a:rPr lang="en-US" dirty="0" smtClean="0"/>
              <a:t>problem with an </a:t>
            </a:r>
            <a:r>
              <a:rPr lang="en-US" dirty="0"/>
              <a:t>abstract idea </a:t>
            </a:r>
            <a:r>
              <a:rPr lang="en-US" dirty="0" smtClean="0"/>
              <a:t>could </a:t>
            </a:r>
            <a:r>
              <a:rPr lang="en-US" dirty="0"/>
              <a:t>preempt particular solutions that </a:t>
            </a:r>
            <a:r>
              <a:rPr lang="en-US" dirty="0" smtClean="0"/>
              <a:t>the inventors may never </a:t>
            </a:r>
            <a:r>
              <a:rPr lang="en-US" dirty="0"/>
              <a:t>have contemplated</a:t>
            </a:r>
            <a:r>
              <a:rPr lang="en-US" dirty="0" smtClean="0"/>
              <a:t>.</a:t>
            </a:r>
          </a:p>
          <a:p>
            <a:pPr indent="0">
              <a:buNone/>
            </a:pPr>
            <a:endParaRPr lang="en-US" sz="1800" dirty="0" smtClean="0"/>
          </a:p>
          <a:p>
            <a:pPr indent="0">
              <a:buNone/>
            </a:pPr>
            <a:r>
              <a:rPr lang="en-US" dirty="0" smtClean="0"/>
              <a:t>The “abstract </a:t>
            </a:r>
            <a:r>
              <a:rPr lang="en-US" dirty="0"/>
              <a:t>idea” exception </a:t>
            </a:r>
            <a:r>
              <a:rPr lang="en-US" dirty="0" smtClean="0"/>
              <a:t>is useful for </a:t>
            </a:r>
            <a:r>
              <a:rPr lang="en-US" dirty="0"/>
              <a:t>policing </a:t>
            </a:r>
            <a:r>
              <a:rPr lang="en-US" dirty="0" smtClean="0"/>
              <a:t>patentability </a:t>
            </a:r>
            <a:r>
              <a:rPr lang="en-US" dirty="0"/>
              <a:t>and preventing </a:t>
            </a:r>
            <a:r>
              <a:rPr lang="en-US" dirty="0" smtClean="0"/>
              <a:t>preemption.</a:t>
            </a:r>
          </a:p>
          <a:p>
            <a:pPr indent="0">
              <a:buNone/>
            </a:pPr>
            <a:endParaRPr lang="en-US" sz="1800" dirty="0" smtClean="0"/>
          </a:p>
          <a:p>
            <a:pPr indent="0">
              <a:buNone/>
            </a:pPr>
            <a:r>
              <a:rPr lang="en-US" i="1" dirty="0" smtClean="0"/>
              <a:t>Alice </a:t>
            </a:r>
            <a:r>
              <a:rPr lang="en-US" dirty="0" smtClean="0"/>
              <a:t>could create incentives </a:t>
            </a:r>
            <a:r>
              <a:rPr lang="en-US" dirty="0"/>
              <a:t>for applicants to improve both the disclosure in their specifications and the specificity of the </a:t>
            </a:r>
            <a:r>
              <a:rPr lang="en-US" dirty="0" smtClean="0"/>
              <a:t>claims.</a:t>
            </a:r>
            <a:endParaRPr lang="en-US" dirty="0"/>
          </a:p>
          <a:p>
            <a:endParaRPr lang="en-US" sz="2800" dirty="0" smtClean="0"/>
          </a:p>
        </p:txBody>
      </p:sp>
      <p:sp>
        <p:nvSpPr>
          <p:cNvPr id="6" name="Title 1"/>
          <p:cNvSpPr txBox="1">
            <a:spLocks/>
          </p:cNvSpPr>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mj-lt"/>
                <a:ea typeface="+mj-ea"/>
                <a:cs typeface="+mj-cs"/>
              </a:rPr>
              <a:t>Positives</a:t>
            </a:r>
            <a:endParaRPr kumimoji="0" lang="en-US" sz="4400" b="1"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1910199778"/>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indent="0">
              <a:buNone/>
            </a:pPr>
            <a:r>
              <a:rPr lang="en-US" dirty="0"/>
              <a:t>Litigation </a:t>
            </a:r>
            <a:r>
              <a:rPr lang="en-US" dirty="0" smtClean="0"/>
              <a:t>tool </a:t>
            </a:r>
            <a:r>
              <a:rPr lang="en-US" dirty="0"/>
              <a:t>a</a:t>
            </a:r>
            <a:r>
              <a:rPr lang="en-US" dirty="0" smtClean="0"/>
              <a:t>gainst </a:t>
            </a:r>
            <a:r>
              <a:rPr lang="en-US" dirty="0"/>
              <a:t>p</a:t>
            </a:r>
            <a:r>
              <a:rPr lang="en-US" dirty="0" smtClean="0"/>
              <a:t>atent </a:t>
            </a:r>
            <a:r>
              <a:rPr lang="en-US" dirty="0"/>
              <a:t>a</a:t>
            </a:r>
            <a:r>
              <a:rPr lang="en-US" dirty="0" smtClean="0"/>
              <a:t>ssertion entities, which acquire </a:t>
            </a:r>
            <a:r>
              <a:rPr lang="en-US" dirty="0"/>
              <a:t>patents for the purpose of </a:t>
            </a:r>
            <a:r>
              <a:rPr lang="en-US" dirty="0" smtClean="0"/>
              <a:t>aggressive enforcement and often employ </a:t>
            </a:r>
            <a:r>
              <a:rPr lang="en-US" dirty="0"/>
              <a:t>abusive </a:t>
            </a:r>
            <a:r>
              <a:rPr lang="en-US" dirty="0" smtClean="0"/>
              <a:t>litigation practices.</a:t>
            </a:r>
          </a:p>
          <a:p>
            <a:pPr indent="0">
              <a:buNone/>
            </a:pPr>
            <a:endParaRPr lang="en-US" sz="1800" dirty="0" smtClean="0"/>
          </a:p>
          <a:p>
            <a:pPr indent="0">
              <a:buNone/>
            </a:pPr>
            <a:r>
              <a:rPr lang="en-US" dirty="0" smtClean="0"/>
              <a:t>Means of having </a:t>
            </a:r>
            <a:r>
              <a:rPr lang="en-US" dirty="0"/>
              <a:t>a </a:t>
            </a:r>
            <a:r>
              <a:rPr lang="en-US" dirty="0" smtClean="0"/>
              <a:t>suit dismissed </a:t>
            </a:r>
            <a:r>
              <a:rPr lang="en-US" dirty="0"/>
              <a:t>at the pleading stage rather than </a:t>
            </a:r>
            <a:r>
              <a:rPr lang="en-US" dirty="0" smtClean="0"/>
              <a:t>litigating.</a:t>
            </a:r>
          </a:p>
        </p:txBody>
      </p:sp>
      <p:sp>
        <p:nvSpPr>
          <p:cNvPr id="5" name="Title 1"/>
          <p:cNvSpPr txBox="1">
            <a:spLocks/>
          </p:cNvSpPr>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mj-lt"/>
                <a:ea typeface="+mj-ea"/>
                <a:cs typeface="+mj-cs"/>
              </a:rPr>
              <a:t>Positives</a:t>
            </a:r>
            <a:endParaRPr kumimoji="0" lang="en-US" sz="4400" b="1"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1466949147"/>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indent="0">
              <a:buNone/>
            </a:pPr>
            <a:r>
              <a:rPr lang="en-US" dirty="0" smtClean="0"/>
              <a:t>A patent ineligibility tool could be especially useful defense for </a:t>
            </a:r>
            <a:r>
              <a:rPr lang="en-US" dirty="0"/>
              <a:t>small </a:t>
            </a:r>
            <a:r>
              <a:rPr lang="en-US" dirty="0" smtClean="0"/>
              <a:t>companies, </a:t>
            </a:r>
            <a:r>
              <a:rPr lang="en-US" dirty="0"/>
              <a:t>because </a:t>
            </a:r>
            <a:r>
              <a:rPr lang="en-US" dirty="0" smtClean="0"/>
              <a:t>over 80 </a:t>
            </a:r>
            <a:r>
              <a:rPr lang="en-US" dirty="0"/>
              <a:t>percent of patent assertion entity activity targets small- and medium-sized </a:t>
            </a:r>
            <a:r>
              <a:rPr lang="en-US" dirty="0" smtClean="0"/>
              <a:t>businesses, and over 50 percent </a:t>
            </a:r>
            <a:r>
              <a:rPr lang="en-US" dirty="0"/>
              <a:t>of patent assertion entity suits are filed against </a:t>
            </a:r>
            <a:r>
              <a:rPr lang="en-US" dirty="0" smtClean="0"/>
              <a:t>startups</a:t>
            </a:r>
            <a:r>
              <a:rPr lang="en-US" dirty="0"/>
              <a:t>.</a:t>
            </a:r>
          </a:p>
        </p:txBody>
      </p:sp>
      <p:sp>
        <p:nvSpPr>
          <p:cNvPr id="5" name="Title 1"/>
          <p:cNvSpPr txBox="1">
            <a:spLocks/>
          </p:cNvSpPr>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mj-lt"/>
                <a:ea typeface="+mj-ea"/>
                <a:cs typeface="+mj-cs"/>
              </a:rPr>
              <a:t>Positives</a:t>
            </a:r>
            <a:endParaRPr kumimoji="0" lang="en-US" sz="4400" b="1"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14351129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Participants</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Over 250 participants from across the country representing a broad cross-section of the patent community, including industry, private practice, academia, associations, inventors, and small businesses</a:t>
            </a:r>
            <a:endParaRPr lang="en-US" dirty="0"/>
          </a:p>
        </p:txBody>
      </p:sp>
    </p:spTree>
    <p:extLst>
      <p:ext uri="{BB962C8B-B14F-4D97-AF65-F5344CB8AC3E}">
        <p14:creationId xmlns:p14="http://schemas.microsoft.com/office/powerpoint/2010/main" val="3017574894"/>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indent="0">
              <a:buNone/>
            </a:pPr>
            <a:r>
              <a:rPr lang="en-US" dirty="0" smtClean="0"/>
              <a:t>R&amp;D spending </a:t>
            </a:r>
            <a:r>
              <a:rPr lang="en-US" dirty="0"/>
              <a:t>on software and the </a:t>
            </a:r>
            <a:r>
              <a:rPr lang="en-US" dirty="0" smtClean="0"/>
              <a:t>internet was over 16% in </a:t>
            </a:r>
            <a:r>
              <a:rPr lang="en-US" dirty="0"/>
              <a:t>the 12 months prior to </a:t>
            </a:r>
            <a:r>
              <a:rPr lang="en-US" i="1" dirty="0" smtClean="0"/>
              <a:t>Alice</a:t>
            </a:r>
            <a:r>
              <a:rPr lang="en-US" dirty="0" smtClean="0"/>
              <a:t> but rose to over 27% in </a:t>
            </a:r>
            <a:r>
              <a:rPr lang="en-US" dirty="0"/>
              <a:t>the 12 months after </a:t>
            </a:r>
            <a:r>
              <a:rPr lang="en-US" i="1" dirty="0" smtClean="0"/>
              <a:t>Alice</a:t>
            </a:r>
            <a:r>
              <a:rPr lang="en-US" dirty="0" smtClean="0"/>
              <a:t>.</a:t>
            </a:r>
          </a:p>
          <a:p>
            <a:pPr indent="0">
              <a:buNone/>
            </a:pPr>
            <a:endParaRPr lang="en-US" sz="1800" dirty="0" smtClean="0"/>
          </a:p>
          <a:p>
            <a:pPr indent="0">
              <a:buNone/>
            </a:pPr>
            <a:r>
              <a:rPr lang="en-US" dirty="0" smtClean="0"/>
              <a:t>No </a:t>
            </a:r>
            <a:r>
              <a:rPr lang="en-US" dirty="0"/>
              <a:t>decline in innovation in the wake of </a:t>
            </a:r>
            <a:r>
              <a:rPr lang="en-US" i="1" dirty="0" smtClean="0"/>
              <a:t>Alice</a:t>
            </a:r>
            <a:r>
              <a:rPr lang="en-US" dirty="0" smtClean="0"/>
              <a:t>.</a:t>
            </a:r>
            <a:endParaRPr lang="en-US" dirty="0"/>
          </a:p>
        </p:txBody>
      </p:sp>
      <p:sp>
        <p:nvSpPr>
          <p:cNvPr id="5" name="Title 1"/>
          <p:cNvSpPr txBox="1">
            <a:spLocks/>
          </p:cNvSpPr>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mj-lt"/>
                <a:ea typeface="+mj-ea"/>
                <a:cs typeface="+mj-cs"/>
              </a:rPr>
              <a:t>Positives</a:t>
            </a:r>
            <a:endParaRPr kumimoji="0" lang="en-US" sz="4400" b="1"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594456876"/>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59363"/>
          </a:xfrm>
        </p:spPr>
        <p:txBody>
          <a:bodyPr/>
          <a:lstStyle/>
          <a:p>
            <a:pPr indent="0">
              <a:buNone/>
            </a:pPr>
            <a:r>
              <a:rPr lang="en-US" dirty="0" smtClean="0"/>
              <a:t>The new SCOTUS eligibility </a:t>
            </a:r>
            <a:r>
              <a:rPr lang="en-US" dirty="0"/>
              <a:t>standard </a:t>
            </a:r>
            <a:r>
              <a:rPr lang="en-US" dirty="0" smtClean="0"/>
              <a:t>differs </a:t>
            </a:r>
            <a:r>
              <a:rPr lang="en-US" dirty="0"/>
              <a:t>from standards </a:t>
            </a:r>
            <a:r>
              <a:rPr lang="en-US" dirty="0" smtClean="0"/>
              <a:t>abroad, but some </a:t>
            </a:r>
            <a:r>
              <a:rPr lang="en-US" dirty="0"/>
              <a:t>commentators </a:t>
            </a:r>
            <a:r>
              <a:rPr lang="en-US" dirty="0" smtClean="0"/>
              <a:t>project </a:t>
            </a:r>
            <a:r>
              <a:rPr lang="en-US" dirty="0"/>
              <a:t>that </a:t>
            </a:r>
            <a:r>
              <a:rPr lang="en-US" dirty="0" smtClean="0"/>
              <a:t>this could benefit the USA.</a:t>
            </a:r>
          </a:p>
          <a:p>
            <a:pPr indent="0">
              <a:buNone/>
            </a:pPr>
            <a:endParaRPr lang="en-US" sz="1800" dirty="0" smtClean="0"/>
          </a:p>
          <a:p>
            <a:pPr indent="0">
              <a:buNone/>
            </a:pPr>
            <a:r>
              <a:rPr lang="en-US" dirty="0" smtClean="0"/>
              <a:t>If </a:t>
            </a:r>
            <a:r>
              <a:rPr lang="en-US" dirty="0"/>
              <a:t>a company is innovating because it can get </a:t>
            </a:r>
            <a:r>
              <a:rPr lang="en-US" dirty="0" smtClean="0"/>
              <a:t>patents </a:t>
            </a:r>
            <a:r>
              <a:rPr lang="en-US" dirty="0"/>
              <a:t>in </a:t>
            </a:r>
            <a:r>
              <a:rPr lang="en-US" dirty="0" smtClean="0"/>
              <a:t>Europe </a:t>
            </a:r>
            <a:r>
              <a:rPr lang="en-US" dirty="0"/>
              <a:t>but </a:t>
            </a:r>
            <a:r>
              <a:rPr lang="en-US" dirty="0" smtClean="0"/>
              <a:t>not as </a:t>
            </a:r>
            <a:r>
              <a:rPr lang="en-US" dirty="0"/>
              <a:t>much protection in the </a:t>
            </a:r>
            <a:r>
              <a:rPr lang="en-US" dirty="0" smtClean="0"/>
              <a:t>USA, what is important is that the company is still innovating. </a:t>
            </a:r>
            <a:endParaRPr lang="en-US" dirty="0"/>
          </a:p>
        </p:txBody>
      </p:sp>
      <p:sp>
        <p:nvSpPr>
          <p:cNvPr id="5" name="Title 1"/>
          <p:cNvSpPr txBox="1">
            <a:spLocks/>
          </p:cNvSpPr>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mj-lt"/>
                <a:ea typeface="+mj-ea"/>
                <a:cs typeface="+mj-cs"/>
              </a:rPr>
              <a:t>Positives</a:t>
            </a:r>
            <a:endParaRPr kumimoji="0" lang="en-US" sz="4400" b="1"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3311725345"/>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indent="0">
              <a:buNone/>
            </a:pPr>
            <a:r>
              <a:rPr lang="en-US" dirty="0"/>
              <a:t>I</a:t>
            </a:r>
            <a:r>
              <a:rPr lang="en-US" dirty="0" smtClean="0"/>
              <a:t>f US </a:t>
            </a:r>
            <a:r>
              <a:rPr lang="en-US" dirty="0"/>
              <a:t>consumers can benefit from the additional competition that </a:t>
            </a:r>
            <a:r>
              <a:rPr lang="en-US" dirty="0" smtClean="0"/>
              <a:t>will result from a </a:t>
            </a:r>
            <a:r>
              <a:rPr lang="en-US" dirty="0"/>
              <a:t>lack of patent </a:t>
            </a:r>
            <a:r>
              <a:rPr lang="en-US" dirty="0" smtClean="0"/>
              <a:t>protection and thus pay </a:t>
            </a:r>
            <a:r>
              <a:rPr lang="en-US" dirty="0"/>
              <a:t>lower </a:t>
            </a:r>
            <a:r>
              <a:rPr lang="en-US" dirty="0" smtClean="0"/>
              <a:t>prices, </a:t>
            </a:r>
            <a:r>
              <a:rPr lang="en-US" dirty="0"/>
              <a:t>and </a:t>
            </a:r>
            <a:r>
              <a:rPr lang="en-US" dirty="0" smtClean="0"/>
              <a:t>the </a:t>
            </a:r>
            <a:r>
              <a:rPr lang="en-US" dirty="0"/>
              <a:t>innovator can still </a:t>
            </a:r>
            <a:r>
              <a:rPr lang="en-US" dirty="0" smtClean="0"/>
              <a:t>recover investment by way of </a:t>
            </a:r>
            <a:r>
              <a:rPr lang="en-US" dirty="0"/>
              <a:t>monopoly profits </a:t>
            </a:r>
            <a:r>
              <a:rPr lang="en-US" dirty="0" smtClean="0"/>
              <a:t>elsewhere, that is potentially a net positive.</a:t>
            </a:r>
            <a:endParaRPr lang="en-US" dirty="0"/>
          </a:p>
        </p:txBody>
      </p:sp>
      <p:sp>
        <p:nvSpPr>
          <p:cNvPr id="5" name="Title 1"/>
          <p:cNvSpPr txBox="1">
            <a:spLocks/>
          </p:cNvSpPr>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mj-lt"/>
                <a:ea typeface="+mj-ea"/>
                <a:cs typeface="+mj-cs"/>
              </a:rPr>
              <a:t>Positives</a:t>
            </a:r>
            <a:endParaRPr kumimoji="0" lang="en-US" sz="4400" b="1"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565067635"/>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47800"/>
            <a:ext cx="8001000" cy="4953000"/>
          </a:xfrm>
        </p:spPr>
        <p:txBody>
          <a:bodyPr/>
          <a:lstStyle/>
          <a:p>
            <a:pPr marL="0" indent="0">
              <a:buNone/>
            </a:pPr>
            <a:r>
              <a:rPr lang="en-US" dirty="0" smtClean="0"/>
              <a:t>The legal foundation of the SCOTUS decisions on patent eligibility seem debatable.</a:t>
            </a:r>
          </a:p>
          <a:p>
            <a:pPr marL="0" indent="0">
              <a:buNone/>
            </a:pPr>
            <a:endParaRPr lang="en-US" sz="1800" dirty="0" smtClean="0"/>
          </a:p>
          <a:p>
            <a:pPr marL="0" indent="0">
              <a:buNone/>
            </a:pPr>
            <a:r>
              <a:rPr lang="en-US" dirty="0" smtClean="0"/>
              <a:t>SCOTUS </a:t>
            </a:r>
            <a:r>
              <a:rPr lang="en-US" dirty="0"/>
              <a:t>failed to appreciate the statutory history </a:t>
            </a:r>
            <a:r>
              <a:rPr lang="en-US" dirty="0" smtClean="0"/>
              <a:t>of </a:t>
            </a:r>
            <a:r>
              <a:rPr lang="en-US" dirty="0"/>
              <a:t>the term </a:t>
            </a:r>
            <a:r>
              <a:rPr lang="en-US" dirty="0" smtClean="0"/>
              <a:t>‘discover’, including </a:t>
            </a:r>
            <a:r>
              <a:rPr lang="en-US" dirty="0"/>
              <a:t>the legislative history </a:t>
            </a:r>
            <a:r>
              <a:rPr lang="en-US" dirty="0" smtClean="0"/>
              <a:t>of the 1836 </a:t>
            </a:r>
            <a:r>
              <a:rPr lang="en-US" dirty="0"/>
              <a:t>Act, which expressly </a:t>
            </a:r>
            <a:r>
              <a:rPr lang="en-US" dirty="0" smtClean="0"/>
              <a:t>states </a:t>
            </a:r>
            <a:r>
              <a:rPr lang="en-US" dirty="0"/>
              <a:t>“that the purpose of the patent system is to reveal the mysteries of nature,” and the Plant Patent Act, which </a:t>
            </a:r>
            <a:r>
              <a:rPr lang="en-US" dirty="0" smtClean="0"/>
              <a:t>permits </a:t>
            </a:r>
            <a:r>
              <a:rPr lang="en-US" dirty="0"/>
              <a:t>patents on </a:t>
            </a:r>
            <a:r>
              <a:rPr lang="en-US" dirty="0" smtClean="0"/>
              <a:t>discoveries.</a:t>
            </a:r>
          </a:p>
        </p:txBody>
      </p:sp>
      <p:sp>
        <p:nvSpPr>
          <p:cNvPr id="4" name="Title 1"/>
          <p:cNvSpPr txBox="1">
            <a:spLocks/>
          </p:cNvSpPr>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dirty="0" err="1" smtClean="0">
                <a:solidFill>
                  <a:srgbClr val="FFFF00"/>
                </a:solidFill>
                <a:latin typeface="+mj-lt"/>
                <a:ea typeface="+mj-ea"/>
                <a:cs typeface="+mj-cs"/>
              </a:rPr>
              <a:t>Nega</a:t>
            </a:r>
            <a:r>
              <a:rPr kumimoji="0" lang="en-US" sz="4400" b="1" i="0" u="none" strike="noStrike" kern="1200" cap="none" spc="0" normalizeH="0" baseline="0" noProof="0" dirty="0" err="1" smtClean="0">
                <a:ln>
                  <a:noFill/>
                </a:ln>
                <a:solidFill>
                  <a:srgbClr val="FFFF00"/>
                </a:solidFill>
                <a:effectLst/>
                <a:uLnTx/>
                <a:uFillTx/>
                <a:latin typeface="+mj-lt"/>
                <a:ea typeface="+mj-ea"/>
                <a:cs typeface="+mj-cs"/>
              </a:rPr>
              <a:t>tives</a:t>
            </a:r>
            <a:endParaRPr kumimoji="0" lang="en-US" sz="4400" b="1"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2139927211"/>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3200400"/>
          </a:xfrm>
        </p:spPr>
        <p:txBody>
          <a:bodyPr/>
          <a:lstStyle/>
          <a:p>
            <a:pPr indent="0">
              <a:buNone/>
            </a:pPr>
            <a:r>
              <a:rPr lang="en-US" dirty="0" smtClean="0"/>
              <a:t>“[M]any </a:t>
            </a:r>
            <a:r>
              <a:rPr lang="en-US" dirty="0"/>
              <a:t>in the patent </a:t>
            </a:r>
            <a:r>
              <a:rPr lang="en-US" dirty="0" smtClean="0"/>
              <a:t>profession...have </a:t>
            </a:r>
            <a:r>
              <a:rPr lang="en-US" dirty="0"/>
              <a:t>come to the conclusion that there is no constitutional or policy justification” for the </a:t>
            </a:r>
            <a:r>
              <a:rPr lang="en-US" i="1" dirty="0"/>
              <a:t>Mayo/Alice </a:t>
            </a:r>
            <a:r>
              <a:rPr lang="en-US" dirty="0" smtClean="0"/>
              <a:t>test </a:t>
            </a:r>
            <a:r>
              <a:rPr lang="en-US" dirty="0"/>
              <a:t>and that the Supreme Court’s holdings in at least some cases are “arguably unconstitutional.”</a:t>
            </a:r>
          </a:p>
        </p:txBody>
      </p:sp>
      <p:sp>
        <p:nvSpPr>
          <p:cNvPr id="5" name="Title 1"/>
          <p:cNvSpPr txBox="1">
            <a:spLocks/>
          </p:cNvSpPr>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dirty="0" err="1" smtClean="0">
                <a:solidFill>
                  <a:srgbClr val="FFFF00"/>
                </a:solidFill>
                <a:latin typeface="+mj-lt"/>
                <a:ea typeface="+mj-ea"/>
                <a:cs typeface="+mj-cs"/>
              </a:rPr>
              <a:t>Nega</a:t>
            </a:r>
            <a:r>
              <a:rPr kumimoji="0" lang="en-US" sz="4400" b="1" i="0" u="none" strike="noStrike" kern="1200" cap="none" spc="0" normalizeH="0" baseline="0" noProof="0" dirty="0" err="1" smtClean="0">
                <a:ln>
                  <a:noFill/>
                </a:ln>
                <a:solidFill>
                  <a:srgbClr val="FFFF00"/>
                </a:solidFill>
                <a:effectLst/>
                <a:uLnTx/>
                <a:uFillTx/>
                <a:latin typeface="+mj-lt"/>
                <a:ea typeface="+mj-ea"/>
                <a:cs typeface="+mj-cs"/>
              </a:rPr>
              <a:t>tives</a:t>
            </a:r>
            <a:endParaRPr kumimoji="0" lang="en-US" sz="4400" b="1"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76710215"/>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p:spPr>
        <p:txBody>
          <a:bodyPr/>
          <a:lstStyle/>
          <a:p>
            <a:pPr indent="0">
              <a:buNone/>
            </a:pPr>
            <a:r>
              <a:rPr lang="en-US" dirty="0"/>
              <a:t>Others </a:t>
            </a:r>
            <a:r>
              <a:rPr lang="en-US" dirty="0" smtClean="0"/>
              <a:t>assert </a:t>
            </a:r>
            <a:r>
              <a:rPr lang="en-US" dirty="0"/>
              <a:t>that the Court has imposed improper limitations on the full scope of </a:t>
            </a:r>
            <a:r>
              <a:rPr lang="en-US" dirty="0" smtClean="0"/>
              <a:t>Congressional </a:t>
            </a:r>
            <a:r>
              <a:rPr lang="en-US" dirty="0"/>
              <a:t>authority under the Constitution to promote progress in science and the useful </a:t>
            </a:r>
            <a:r>
              <a:rPr lang="en-US" dirty="0" smtClean="0"/>
              <a:t>arts</a:t>
            </a:r>
          </a:p>
          <a:p>
            <a:pPr indent="0">
              <a:buNone/>
            </a:pPr>
            <a:endParaRPr lang="en-US" sz="1800" dirty="0" smtClean="0"/>
          </a:p>
          <a:p>
            <a:pPr indent="0">
              <a:buNone/>
            </a:pPr>
            <a:r>
              <a:rPr lang="en-US" dirty="0" smtClean="0"/>
              <a:t>Accused </a:t>
            </a:r>
            <a:r>
              <a:rPr lang="en-US" dirty="0"/>
              <a:t>the Court of having invented extra-statutory eligibility </a:t>
            </a:r>
            <a:r>
              <a:rPr lang="en-US" dirty="0" smtClean="0"/>
              <a:t>criteria.</a:t>
            </a:r>
            <a:endParaRPr lang="en-US" dirty="0"/>
          </a:p>
        </p:txBody>
      </p:sp>
      <p:sp>
        <p:nvSpPr>
          <p:cNvPr id="5" name="Title 1"/>
          <p:cNvSpPr txBox="1">
            <a:spLocks/>
          </p:cNvSpPr>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dirty="0" err="1" smtClean="0">
                <a:solidFill>
                  <a:srgbClr val="FFFF00"/>
                </a:solidFill>
                <a:latin typeface="+mj-lt"/>
                <a:ea typeface="+mj-ea"/>
                <a:cs typeface="+mj-cs"/>
              </a:rPr>
              <a:t>Nega</a:t>
            </a:r>
            <a:r>
              <a:rPr kumimoji="0" lang="en-US" sz="4400" b="1" i="0" u="none" strike="noStrike" kern="1200" cap="none" spc="0" normalizeH="0" baseline="0" noProof="0" dirty="0" err="1" smtClean="0">
                <a:ln>
                  <a:noFill/>
                </a:ln>
                <a:solidFill>
                  <a:srgbClr val="FFFF00"/>
                </a:solidFill>
                <a:effectLst/>
                <a:uLnTx/>
                <a:uFillTx/>
                <a:latin typeface="+mj-lt"/>
                <a:ea typeface="+mj-ea"/>
                <a:cs typeface="+mj-cs"/>
              </a:rPr>
              <a:t>tives</a:t>
            </a:r>
            <a:endParaRPr kumimoji="0" lang="en-US" sz="4400" b="1"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3388564910"/>
      </p:ext>
    </p:extLst>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7"/>
            <a:ext cx="8229600" cy="5135563"/>
          </a:xfrm>
        </p:spPr>
        <p:txBody>
          <a:bodyPr/>
          <a:lstStyle/>
          <a:p>
            <a:pPr indent="0">
              <a:buNone/>
            </a:pPr>
            <a:r>
              <a:rPr lang="en-US" dirty="0" smtClean="0"/>
              <a:t>Contends </a:t>
            </a:r>
            <a:r>
              <a:rPr lang="en-US" dirty="0"/>
              <a:t>that </a:t>
            </a:r>
            <a:r>
              <a:rPr lang="en-US" dirty="0" smtClean="0"/>
              <a:t>“abstract </a:t>
            </a:r>
            <a:r>
              <a:rPr lang="en-US" dirty="0"/>
              <a:t>idea” has become in effect “a euphemism for broad claims,” which is not fair to those that saw a void in the marketplace and created a product to fill that </a:t>
            </a:r>
            <a:r>
              <a:rPr lang="en-US" dirty="0" smtClean="0"/>
              <a:t>void.</a:t>
            </a:r>
          </a:p>
          <a:p>
            <a:pPr indent="0">
              <a:buNone/>
            </a:pPr>
            <a:endParaRPr lang="en-US" sz="1800" dirty="0" smtClean="0"/>
          </a:p>
          <a:p>
            <a:pPr indent="0">
              <a:buNone/>
            </a:pPr>
            <a:r>
              <a:rPr lang="en-US" dirty="0" smtClean="0"/>
              <a:t>Complains of </a:t>
            </a:r>
            <a:r>
              <a:rPr lang="en-US" dirty="0"/>
              <a:t>the impact of </a:t>
            </a:r>
            <a:r>
              <a:rPr lang="en-US" i="1" dirty="0" smtClean="0"/>
              <a:t>Alice </a:t>
            </a:r>
            <a:r>
              <a:rPr lang="en-US" dirty="0" smtClean="0"/>
              <a:t>on </a:t>
            </a:r>
            <a:r>
              <a:rPr lang="en-US" dirty="0"/>
              <a:t>business and financial-related inventions, arguing that </a:t>
            </a:r>
            <a:r>
              <a:rPr lang="en-US" dirty="0" smtClean="0"/>
              <a:t>the decision </a:t>
            </a:r>
            <a:r>
              <a:rPr lang="en-US" dirty="0"/>
              <a:t>“devalued entire patent </a:t>
            </a:r>
            <a:r>
              <a:rPr lang="en-US" dirty="0" smtClean="0"/>
              <a:t>portfolios.”</a:t>
            </a:r>
            <a:endParaRPr lang="en-US" dirty="0"/>
          </a:p>
        </p:txBody>
      </p:sp>
      <p:sp>
        <p:nvSpPr>
          <p:cNvPr id="5" name="Title 1"/>
          <p:cNvSpPr txBox="1">
            <a:spLocks/>
          </p:cNvSpPr>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dirty="0" err="1" smtClean="0">
                <a:solidFill>
                  <a:srgbClr val="FFFF00"/>
                </a:solidFill>
                <a:latin typeface="+mj-lt"/>
                <a:ea typeface="+mj-ea"/>
                <a:cs typeface="+mj-cs"/>
              </a:rPr>
              <a:t>Nega</a:t>
            </a:r>
            <a:r>
              <a:rPr kumimoji="0" lang="en-US" sz="4400" b="1" i="0" u="none" strike="noStrike" kern="1200" cap="none" spc="0" normalizeH="0" baseline="0" noProof="0" dirty="0" err="1" smtClean="0">
                <a:ln>
                  <a:noFill/>
                </a:ln>
                <a:solidFill>
                  <a:srgbClr val="FFFF00"/>
                </a:solidFill>
                <a:effectLst/>
                <a:uLnTx/>
                <a:uFillTx/>
                <a:latin typeface="+mj-lt"/>
                <a:ea typeface="+mj-ea"/>
                <a:cs typeface="+mj-cs"/>
              </a:rPr>
              <a:t>tives</a:t>
            </a:r>
            <a:endParaRPr kumimoji="0" lang="en-US" sz="4400" b="1"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3137559351"/>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429000"/>
          </a:xfrm>
        </p:spPr>
        <p:txBody>
          <a:bodyPr/>
          <a:lstStyle/>
          <a:p>
            <a:pPr indent="0">
              <a:buNone/>
            </a:pPr>
            <a:r>
              <a:rPr lang="en-US" dirty="0" smtClean="0"/>
              <a:t>The “law </a:t>
            </a:r>
            <a:r>
              <a:rPr lang="en-US" dirty="0"/>
              <a:t>of nature” and “natural phenomena” </a:t>
            </a:r>
            <a:r>
              <a:rPr lang="en-US" dirty="0" smtClean="0"/>
              <a:t>exceptions are overly broad.</a:t>
            </a:r>
          </a:p>
          <a:p>
            <a:pPr indent="0">
              <a:buNone/>
            </a:pPr>
            <a:endParaRPr lang="en-US" sz="1800" dirty="0" smtClean="0"/>
          </a:p>
          <a:p>
            <a:pPr indent="0">
              <a:buNone/>
            </a:pPr>
            <a:r>
              <a:rPr lang="en-US" dirty="0" smtClean="0"/>
              <a:t>Most </a:t>
            </a:r>
            <a:r>
              <a:rPr lang="en-US" dirty="0"/>
              <a:t>biopharmaceutical </a:t>
            </a:r>
            <a:r>
              <a:rPr lang="en-US" dirty="0" smtClean="0"/>
              <a:t>innovation relates </a:t>
            </a:r>
            <a:r>
              <a:rPr lang="en-US" dirty="0"/>
              <a:t>to laws of nature and natural phenomena in some </a:t>
            </a:r>
            <a:r>
              <a:rPr lang="en-US" dirty="0" smtClean="0"/>
              <a:t>way.</a:t>
            </a:r>
          </a:p>
        </p:txBody>
      </p:sp>
      <p:sp>
        <p:nvSpPr>
          <p:cNvPr id="5" name="Title 1"/>
          <p:cNvSpPr txBox="1">
            <a:spLocks/>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dirty="0" smtClean="0">
                <a:solidFill>
                  <a:srgbClr val="FFFF00"/>
                </a:solidFill>
                <a:latin typeface="+mj-lt"/>
                <a:ea typeface="+mj-ea"/>
                <a:cs typeface="+mj-cs"/>
              </a:rPr>
              <a:t>Life Science Industry</a:t>
            </a:r>
            <a:r>
              <a:rPr kumimoji="0" lang="en-US" sz="4400" b="1" i="0" u="none" strike="noStrike" kern="1200" cap="none" spc="0" normalizeH="0" baseline="0" noProof="0" dirty="0" smtClean="0">
                <a:ln>
                  <a:noFill/>
                </a:ln>
                <a:solidFill>
                  <a:srgbClr val="FFFF00"/>
                </a:solidFill>
                <a:effectLst/>
                <a:uLnTx/>
                <a:uFillTx/>
                <a:latin typeface="+mj-lt"/>
                <a:ea typeface="+mj-ea"/>
                <a:cs typeface="+mj-cs"/>
              </a:rPr>
              <a: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mj-lt"/>
                <a:ea typeface="+mj-ea"/>
                <a:cs typeface="+mj-cs"/>
              </a:rPr>
              <a:t>Views of Patent-Eligibility</a:t>
            </a:r>
            <a:endParaRPr kumimoji="0" lang="en-US" sz="4400" b="0"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260309988"/>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lstStyle/>
          <a:p>
            <a:pPr indent="0">
              <a:buNone/>
            </a:pPr>
            <a:r>
              <a:rPr lang="en-US" dirty="0"/>
              <a:t>I</a:t>
            </a:r>
            <a:r>
              <a:rPr lang="en-US" dirty="0" smtClean="0"/>
              <a:t>nventive </a:t>
            </a:r>
            <a:r>
              <a:rPr lang="en-US" dirty="0"/>
              <a:t>preparations based on naturally-occurring substances have historically been of great importance in </a:t>
            </a:r>
            <a:r>
              <a:rPr lang="en-US" dirty="0" smtClean="0"/>
              <a:t>biotechnology.</a:t>
            </a:r>
          </a:p>
          <a:p>
            <a:pPr indent="0">
              <a:buNone/>
            </a:pPr>
            <a:endParaRPr lang="en-US" sz="1800" dirty="0" smtClean="0"/>
          </a:p>
          <a:p>
            <a:pPr indent="0">
              <a:buNone/>
            </a:pPr>
            <a:r>
              <a:rPr lang="en-US" dirty="0" smtClean="0"/>
              <a:t>After </a:t>
            </a:r>
            <a:r>
              <a:rPr lang="en-US" dirty="0"/>
              <a:t>large investments </a:t>
            </a:r>
            <a:r>
              <a:rPr lang="en-US" dirty="0" smtClean="0"/>
              <a:t>made </a:t>
            </a:r>
            <a:r>
              <a:rPr lang="en-US" dirty="0"/>
              <a:t>over </a:t>
            </a:r>
            <a:r>
              <a:rPr lang="en-US" dirty="0" smtClean="0"/>
              <a:t>decades, thousands of existing patents have come under a cloud of </a:t>
            </a:r>
            <a:r>
              <a:rPr lang="en-US" dirty="0" err="1" smtClean="0"/>
              <a:t>unpatentability</a:t>
            </a:r>
            <a:r>
              <a:rPr lang="en-US" dirty="0" smtClean="0"/>
              <a:t> and invalidity. </a:t>
            </a:r>
            <a:endParaRPr lang="en-US" dirty="0"/>
          </a:p>
        </p:txBody>
      </p:sp>
      <p:sp>
        <p:nvSpPr>
          <p:cNvPr id="5" name="Title 1"/>
          <p:cNvSpPr txBox="1">
            <a:spLocks/>
          </p:cNvSpPr>
          <p:nvPr/>
        </p:nvSpPr>
        <p:spPr bwMode="auto">
          <a:xfrm>
            <a:off x="609600" y="4270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dirty="0" smtClean="0">
                <a:solidFill>
                  <a:srgbClr val="FFFF00"/>
                </a:solidFill>
                <a:latin typeface="+mj-lt"/>
                <a:ea typeface="+mj-ea"/>
                <a:cs typeface="+mj-cs"/>
              </a:rPr>
              <a:t>Life Science Industry</a:t>
            </a:r>
            <a:r>
              <a:rPr kumimoji="0" lang="en-US" sz="4400" b="1" i="0" u="none" strike="noStrike" kern="1200" cap="none" spc="0" normalizeH="0" baseline="0" noProof="0" dirty="0" smtClean="0">
                <a:ln>
                  <a:noFill/>
                </a:ln>
                <a:solidFill>
                  <a:srgbClr val="FFFF00"/>
                </a:solidFill>
                <a:effectLst/>
                <a:uLnTx/>
                <a:uFillTx/>
                <a:latin typeface="+mj-lt"/>
                <a:ea typeface="+mj-ea"/>
                <a:cs typeface="+mj-cs"/>
              </a:rPr>
              <a: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FFFF00"/>
                </a:solidFill>
                <a:effectLst/>
                <a:uLnTx/>
                <a:uFillTx/>
                <a:latin typeface="+mj-lt"/>
                <a:ea typeface="+mj-ea"/>
                <a:cs typeface="+mj-cs"/>
              </a:rPr>
              <a:t>Views of Patent-Eligibility</a:t>
            </a:r>
            <a:endParaRPr kumimoji="0" lang="en-US" sz="4400" b="0" i="0" u="none" strike="noStrike" kern="1200" cap="none" spc="0" normalizeH="0" baseline="0" noProof="0" dirty="0">
              <a:ln>
                <a:noFill/>
              </a:ln>
              <a:solidFill>
                <a:srgbClr val="FFFF00"/>
              </a:solidFill>
              <a:effectLst/>
              <a:uLnTx/>
              <a:uFillTx/>
              <a:latin typeface="+mj-lt"/>
              <a:ea typeface="+mj-ea"/>
              <a:cs typeface="+mj-cs"/>
            </a:endParaRPr>
          </a:p>
        </p:txBody>
      </p:sp>
    </p:spTree>
    <p:extLst>
      <p:ext uri="{BB962C8B-B14F-4D97-AF65-F5344CB8AC3E}">
        <p14:creationId xmlns:p14="http://schemas.microsoft.com/office/powerpoint/2010/main" val="1871918476"/>
      </p:ext>
    </p:extLst>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03" y="533400"/>
            <a:ext cx="8991600" cy="750121"/>
          </a:xfrm>
        </p:spPr>
        <p:txBody>
          <a:bodyPr/>
          <a:lstStyle/>
          <a:p>
            <a:r>
              <a:rPr lang="en-US" b="1" dirty="0">
                <a:solidFill>
                  <a:srgbClr val="FFFF00"/>
                </a:solidFill>
              </a:rPr>
              <a:t>Two-Step </a:t>
            </a:r>
            <a:r>
              <a:rPr lang="en-US" b="1" dirty="0" smtClean="0">
                <a:solidFill>
                  <a:srgbClr val="FFFF00"/>
                </a:solidFill>
              </a:rPr>
              <a:t>Test Lacks Clarity </a:t>
            </a:r>
            <a:r>
              <a:rPr lang="en-US" b="1" dirty="0">
                <a:solidFill>
                  <a:srgbClr val="FFFF00"/>
                </a:solidFill>
              </a:rPr>
              <a:t>and </a:t>
            </a:r>
            <a:r>
              <a:rPr lang="en-US" b="1" dirty="0" smtClean="0">
                <a:solidFill>
                  <a:srgbClr val="FFFF00"/>
                </a:solidFill>
              </a:rPr>
              <a:t>Increases </a:t>
            </a:r>
            <a:r>
              <a:rPr lang="en-US" b="1" dirty="0">
                <a:solidFill>
                  <a:srgbClr val="FFFF00"/>
                </a:solidFill>
              </a:rPr>
              <a:t>Unpredictability </a:t>
            </a:r>
          </a:p>
        </p:txBody>
      </p:sp>
      <p:sp>
        <p:nvSpPr>
          <p:cNvPr id="3" name="Content Placeholder 2"/>
          <p:cNvSpPr>
            <a:spLocks noGrp="1"/>
          </p:cNvSpPr>
          <p:nvPr>
            <p:ph idx="1"/>
          </p:nvPr>
        </p:nvSpPr>
        <p:spPr>
          <a:xfrm>
            <a:off x="457200" y="1752600"/>
            <a:ext cx="8229600" cy="4876801"/>
          </a:xfrm>
        </p:spPr>
        <p:txBody>
          <a:bodyPr/>
          <a:lstStyle/>
          <a:p>
            <a:pPr indent="0">
              <a:buNone/>
            </a:pPr>
            <a:r>
              <a:rPr lang="en-US" dirty="0" smtClean="0"/>
              <a:t>Two-step test is highly subjective, impractical, and unpredictable </a:t>
            </a:r>
            <a:r>
              <a:rPr lang="en-US" dirty="0"/>
              <a:t>in the issuance and enforcement of </a:t>
            </a:r>
            <a:r>
              <a:rPr lang="en-US" dirty="0" smtClean="0"/>
              <a:t>patents.</a:t>
            </a:r>
          </a:p>
          <a:p>
            <a:pPr indent="0">
              <a:buNone/>
            </a:pPr>
            <a:endParaRPr lang="en-US" sz="1800" dirty="0" smtClean="0"/>
          </a:p>
          <a:p>
            <a:pPr indent="0">
              <a:buNone/>
            </a:pPr>
            <a:r>
              <a:rPr lang="en-US" dirty="0" smtClean="0"/>
              <a:t>“[It] </a:t>
            </a:r>
            <a:r>
              <a:rPr lang="en-US" dirty="0"/>
              <a:t>is impossible to define ‘abstract idea’ with sufficient certainty to serve as a legal standard for anything, let alone the important determination of whether an invention is patent eligible</a:t>
            </a:r>
            <a:r>
              <a:rPr lang="en-US" dirty="0" smtClean="0"/>
              <a:t>.”</a:t>
            </a:r>
            <a:endParaRPr lang="en-US" dirty="0"/>
          </a:p>
        </p:txBody>
      </p:sp>
    </p:spTree>
    <p:extLst>
      <p:ext uri="{BB962C8B-B14F-4D97-AF65-F5344CB8AC3E}">
        <p14:creationId xmlns:p14="http://schemas.microsoft.com/office/powerpoint/2010/main" val="76081771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FFFF00"/>
                </a:solidFill>
              </a:rPr>
              <a:t>Introduction</a:t>
            </a:r>
            <a:r>
              <a:rPr lang="en-US" b="1" dirty="0" smtClean="0"/>
              <a:t> </a:t>
            </a:r>
            <a:endParaRPr lang="en-US" dirty="0"/>
          </a:p>
        </p:txBody>
      </p:sp>
      <p:sp>
        <p:nvSpPr>
          <p:cNvPr id="3" name="Content Placeholder 2"/>
          <p:cNvSpPr>
            <a:spLocks noGrp="1"/>
          </p:cNvSpPr>
          <p:nvPr>
            <p:ph idx="1"/>
          </p:nvPr>
        </p:nvSpPr>
        <p:spPr>
          <a:xfrm>
            <a:off x="457200" y="990600"/>
            <a:ext cx="8229600" cy="4708525"/>
          </a:xfrm>
        </p:spPr>
        <p:txBody>
          <a:bodyPr/>
          <a:lstStyle/>
          <a:p>
            <a:pPr indent="0">
              <a:buNone/>
            </a:pPr>
            <a:r>
              <a:rPr lang="en-US" dirty="0" smtClean="0"/>
              <a:t>To entitle a patent, a claimed invention must satisfy certain patentability requirements.</a:t>
            </a:r>
          </a:p>
          <a:p>
            <a:pPr indent="0">
              <a:buNone/>
            </a:pPr>
            <a:endParaRPr lang="en-US" dirty="0" smtClean="0"/>
          </a:p>
          <a:p>
            <a:pPr indent="0">
              <a:buNone/>
            </a:pPr>
            <a:r>
              <a:rPr lang="en-US" dirty="0" smtClean="0"/>
              <a:t>The </a:t>
            </a:r>
            <a:r>
              <a:rPr lang="en-US" dirty="0"/>
              <a:t>subject matter </a:t>
            </a:r>
            <a:r>
              <a:rPr lang="en-US" dirty="0" smtClean="0"/>
              <a:t>for which a patent is sought must be eligible </a:t>
            </a:r>
            <a:r>
              <a:rPr lang="en-US" dirty="0"/>
              <a:t>for patent </a:t>
            </a:r>
            <a:r>
              <a:rPr lang="en-US" dirty="0" smtClean="0"/>
              <a:t>protection (35 </a:t>
            </a:r>
            <a:r>
              <a:rPr lang="en-US" dirty="0"/>
              <a:t>U.S.C. § </a:t>
            </a:r>
            <a:r>
              <a:rPr lang="en-US" dirty="0" smtClean="0"/>
              <a:t>101)</a:t>
            </a:r>
          </a:p>
          <a:p>
            <a:pPr>
              <a:buNone/>
            </a:pPr>
            <a:endParaRPr lang="en-US" dirty="0" smtClean="0"/>
          </a:p>
          <a:p>
            <a:pPr indent="0">
              <a:buNone/>
            </a:pPr>
            <a:r>
              <a:rPr lang="en-US" dirty="0" smtClean="0"/>
              <a:t>There are additional </a:t>
            </a:r>
            <a:r>
              <a:rPr lang="en-US" dirty="0"/>
              <a:t>patentability </a:t>
            </a:r>
            <a:r>
              <a:rPr lang="en-US" dirty="0" smtClean="0"/>
              <a:t>requirements: novelty, non-obviousness, </a:t>
            </a:r>
            <a:r>
              <a:rPr lang="en-US" dirty="0"/>
              <a:t>written description, and </a:t>
            </a:r>
            <a:r>
              <a:rPr lang="en-US" dirty="0" smtClean="0"/>
              <a:t>enablement</a:t>
            </a:r>
            <a:endParaRPr lang="en-US" dirty="0"/>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082" y="381000"/>
            <a:ext cx="8229600" cy="1143000"/>
          </a:xfrm>
        </p:spPr>
        <p:txBody>
          <a:bodyPr/>
          <a:lstStyle/>
          <a:p>
            <a:r>
              <a:rPr lang="en-US" b="1" dirty="0">
                <a:solidFill>
                  <a:srgbClr val="FFFF00"/>
                </a:solidFill>
              </a:rPr>
              <a:t>Preemption Conflates § 101 </a:t>
            </a:r>
            <a:r>
              <a:rPr lang="en-US" b="1" dirty="0" smtClean="0">
                <a:solidFill>
                  <a:srgbClr val="FFFF00"/>
                </a:solidFill>
              </a:rPr>
              <a:t>and </a:t>
            </a:r>
            <a:r>
              <a:rPr lang="en-US" b="1" dirty="0">
                <a:solidFill>
                  <a:srgbClr val="FFFF00"/>
                </a:solidFill>
              </a:rPr>
              <a:t>Other Patentability Provisions </a:t>
            </a:r>
          </a:p>
        </p:txBody>
      </p:sp>
      <p:sp>
        <p:nvSpPr>
          <p:cNvPr id="3" name="Content Placeholder 2"/>
          <p:cNvSpPr>
            <a:spLocks noGrp="1"/>
          </p:cNvSpPr>
          <p:nvPr>
            <p:ph idx="1"/>
          </p:nvPr>
        </p:nvSpPr>
        <p:spPr>
          <a:xfrm>
            <a:off x="298230" y="1981200"/>
            <a:ext cx="8563303" cy="4525963"/>
          </a:xfrm>
        </p:spPr>
        <p:txBody>
          <a:bodyPr/>
          <a:lstStyle/>
          <a:p>
            <a:pPr indent="0">
              <a:buNone/>
            </a:pPr>
            <a:r>
              <a:rPr lang="en-US" dirty="0" smtClean="0"/>
              <a:t>SCOTUS </a:t>
            </a:r>
            <a:r>
              <a:rPr lang="en-US" dirty="0"/>
              <a:t>has conflated eligibility with the more rigorous patentability requirements set forth in 35 U.S.C. §§ 102 and 103</a:t>
            </a:r>
            <a:r>
              <a:rPr lang="en-US" dirty="0" smtClean="0"/>
              <a:t>.</a:t>
            </a:r>
          </a:p>
          <a:p>
            <a:pPr indent="0">
              <a:buNone/>
            </a:pPr>
            <a:endParaRPr lang="en-US" sz="1800" dirty="0" smtClean="0"/>
          </a:p>
          <a:p>
            <a:pPr indent="0">
              <a:buNone/>
            </a:pPr>
            <a:r>
              <a:rPr lang="en-US" dirty="0" smtClean="0"/>
              <a:t>Importing </a:t>
            </a:r>
            <a:r>
              <a:rPr lang="en-US" dirty="0"/>
              <a:t>considerations of novelty and </a:t>
            </a:r>
            <a:r>
              <a:rPr lang="en-US" dirty="0" smtClean="0"/>
              <a:t>non-obviousness </a:t>
            </a:r>
            <a:r>
              <a:rPr lang="en-US" dirty="0"/>
              <a:t>into the eligibility analysis creates systemic problems because eligibility becomes a blunt instrument for denying patent rights</a:t>
            </a:r>
            <a:r>
              <a:rPr lang="en-US" dirty="0" smtClean="0"/>
              <a:t>.</a:t>
            </a:r>
          </a:p>
        </p:txBody>
      </p:sp>
    </p:spTree>
    <p:extLst>
      <p:ext uri="{BB962C8B-B14F-4D97-AF65-F5344CB8AC3E}">
        <p14:creationId xmlns:p14="http://schemas.microsoft.com/office/powerpoint/2010/main" val="222055822"/>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Negatives</a:t>
            </a:r>
            <a:endParaRPr lang="en-US" b="1" dirty="0">
              <a:solidFill>
                <a:srgbClr val="FFFF00"/>
              </a:solidFill>
            </a:endParaRPr>
          </a:p>
        </p:txBody>
      </p:sp>
      <p:sp>
        <p:nvSpPr>
          <p:cNvPr id="3" name="Content Placeholder 2"/>
          <p:cNvSpPr>
            <a:spLocks noGrp="1"/>
          </p:cNvSpPr>
          <p:nvPr>
            <p:ph idx="1"/>
          </p:nvPr>
        </p:nvSpPr>
        <p:spPr>
          <a:xfrm>
            <a:off x="457200" y="1600200"/>
            <a:ext cx="8229600" cy="4800600"/>
          </a:xfrm>
        </p:spPr>
        <p:txBody>
          <a:bodyPr/>
          <a:lstStyle/>
          <a:p>
            <a:pPr indent="0">
              <a:buNone/>
            </a:pPr>
            <a:r>
              <a:rPr lang="en-US" dirty="0" smtClean="0"/>
              <a:t>There </a:t>
            </a:r>
            <a:r>
              <a:rPr lang="en-US" dirty="0"/>
              <a:t>are other more robust statutory grounds to address broad claims that “might preempt or prevent access to any underlying concept,” namely, lack of adequate written description, enablement, and definiteness</a:t>
            </a:r>
            <a:r>
              <a:rPr lang="en-US" dirty="0" smtClean="0"/>
              <a:t>.</a:t>
            </a:r>
          </a:p>
          <a:p>
            <a:pPr indent="0">
              <a:buNone/>
            </a:pPr>
            <a:endParaRPr lang="en-US" dirty="0" smtClean="0"/>
          </a:p>
          <a:p>
            <a:pPr indent="0">
              <a:buNone/>
            </a:pPr>
            <a:r>
              <a:rPr lang="en-US" dirty="0" smtClean="0"/>
              <a:t>§§ </a:t>
            </a:r>
            <a:r>
              <a:rPr lang="en-US" dirty="0"/>
              <a:t>102, 103, and 112 are </a:t>
            </a:r>
            <a:r>
              <a:rPr lang="en-US" dirty="0" smtClean="0"/>
              <a:t>more </a:t>
            </a:r>
            <a:r>
              <a:rPr lang="en-US" dirty="0"/>
              <a:t>appropriate tools to </a:t>
            </a:r>
            <a:r>
              <a:rPr lang="en-US" dirty="0" smtClean="0"/>
              <a:t>deal </a:t>
            </a:r>
            <a:r>
              <a:rPr lang="en-US" dirty="0"/>
              <a:t>with overly broad patent </a:t>
            </a:r>
            <a:r>
              <a:rPr lang="en-US" dirty="0" smtClean="0"/>
              <a:t>claims.</a:t>
            </a:r>
            <a:endParaRPr lang="en-US" dirty="0"/>
          </a:p>
        </p:txBody>
      </p:sp>
    </p:spTree>
    <p:extLst>
      <p:ext uri="{BB962C8B-B14F-4D97-AF65-F5344CB8AC3E}">
        <p14:creationId xmlns:p14="http://schemas.microsoft.com/office/powerpoint/2010/main" val="3874104144"/>
      </p:ext>
    </p:extLst>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indent="0">
              <a:buNone/>
            </a:pPr>
            <a:r>
              <a:rPr lang="en-US" dirty="0"/>
              <a:t>Subject matter eligibility does not address the matters that </a:t>
            </a:r>
            <a:r>
              <a:rPr lang="en-US" dirty="0" smtClean="0"/>
              <a:t>many critics </a:t>
            </a:r>
            <a:r>
              <a:rPr lang="en-US" dirty="0"/>
              <a:t>of the patent system complain about </a:t>
            </a:r>
            <a:r>
              <a:rPr lang="en-US" dirty="0" smtClean="0"/>
              <a:t>- vague</a:t>
            </a:r>
            <a:r>
              <a:rPr lang="en-US" dirty="0"/>
              <a:t>, old or </a:t>
            </a:r>
            <a:r>
              <a:rPr lang="en-US" dirty="0" smtClean="0"/>
              <a:t>overbroad patents.</a:t>
            </a:r>
          </a:p>
          <a:p>
            <a:pPr indent="0">
              <a:buNone/>
            </a:pPr>
            <a:endParaRPr lang="en-US" sz="1800" dirty="0" smtClean="0"/>
          </a:p>
          <a:p>
            <a:pPr indent="0">
              <a:buNone/>
            </a:pPr>
            <a:r>
              <a:rPr lang="en-US" dirty="0" smtClean="0"/>
              <a:t>This </a:t>
            </a:r>
            <a:r>
              <a:rPr lang="en-US" dirty="0"/>
              <a:t>is the </a:t>
            </a:r>
            <a:r>
              <a:rPr lang="en-US" dirty="0" smtClean="0"/>
              <a:t>purpose </a:t>
            </a:r>
            <a:r>
              <a:rPr lang="en-US" dirty="0"/>
              <a:t>of the other statutory </a:t>
            </a:r>
            <a:r>
              <a:rPr lang="en-US" dirty="0" smtClean="0"/>
              <a:t>requirements, </a:t>
            </a:r>
            <a:r>
              <a:rPr lang="en-US" dirty="0"/>
              <a:t>Sections 102, 103 and 112</a:t>
            </a:r>
            <a:r>
              <a:rPr lang="en-US" dirty="0" smtClean="0"/>
              <a:t>.</a:t>
            </a:r>
            <a:endParaRPr lang="en-US" dirty="0"/>
          </a:p>
        </p:txBody>
      </p:sp>
      <p:sp>
        <p:nvSpPr>
          <p:cNvPr id="5" name="Title 1"/>
          <p:cNvSpPr>
            <a:spLocks noGrp="1"/>
          </p:cNvSpPr>
          <p:nvPr>
            <p:ph type="title"/>
          </p:nvPr>
        </p:nvSpPr>
        <p:spPr>
          <a:xfrm>
            <a:off x="457200" y="274638"/>
            <a:ext cx="8229600" cy="1143000"/>
          </a:xfrm>
        </p:spPr>
        <p:txBody>
          <a:bodyPr/>
          <a:lstStyle/>
          <a:p>
            <a:r>
              <a:rPr lang="en-US" b="1" dirty="0" smtClean="0">
                <a:solidFill>
                  <a:srgbClr val="FFFF00"/>
                </a:solidFill>
              </a:rPr>
              <a:t>Negatives</a:t>
            </a:r>
            <a:endParaRPr lang="en-US" b="1" dirty="0">
              <a:solidFill>
                <a:srgbClr val="FFFF00"/>
              </a:solidFill>
            </a:endParaRPr>
          </a:p>
        </p:txBody>
      </p:sp>
    </p:spTree>
    <p:extLst>
      <p:ext uri="{BB962C8B-B14F-4D97-AF65-F5344CB8AC3E}">
        <p14:creationId xmlns:p14="http://schemas.microsoft.com/office/powerpoint/2010/main" val="2000116139"/>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solidFill>
                  <a:srgbClr val="FFFF00"/>
                </a:solidFill>
              </a:rPr>
              <a:t>Key SCOTUS Decisions Will Stifle </a:t>
            </a:r>
            <a:r>
              <a:rPr lang="en-US" b="1" dirty="0">
                <a:solidFill>
                  <a:srgbClr val="FFFF00"/>
                </a:solidFill>
              </a:rPr>
              <a:t>Innovation and </a:t>
            </a:r>
            <a:r>
              <a:rPr lang="en-US" b="1" dirty="0" smtClean="0">
                <a:solidFill>
                  <a:srgbClr val="FFFF00"/>
                </a:solidFill>
              </a:rPr>
              <a:t>Hurt </a:t>
            </a:r>
            <a:r>
              <a:rPr lang="en-US" b="1" dirty="0">
                <a:solidFill>
                  <a:srgbClr val="FFFF00"/>
                </a:solidFill>
              </a:rPr>
              <a:t>Businesses </a:t>
            </a:r>
          </a:p>
        </p:txBody>
      </p:sp>
      <p:sp>
        <p:nvSpPr>
          <p:cNvPr id="3" name="Content Placeholder 2"/>
          <p:cNvSpPr>
            <a:spLocks noGrp="1"/>
          </p:cNvSpPr>
          <p:nvPr>
            <p:ph idx="1"/>
          </p:nvPr>
        </p:nvSpPr>
        <p:spPr>
          <a:xfrm>
            <a:off x="457200" y="2286000"/>
            <a:ext cx="8229600" cy="3840163"/>
          </a:xfrm>
        </p:spPr>
        <p:txBody>
          <a:bodyPr/>
          <a:lstStyle/>
          <a:p>
            <a:pPr indent="0">
              <a:buNone/>
            </a:pPr>
            <a:r>
              <a:rPr lang="en-US" dirty="0" smtClean="0"/>
              <a:t>An </a:t>
            </a:r>
            <a:r>
              <a:rPr lang="en-US" dirty="0"/>
              <a:t>expansive scope of subject matter eligibility has allowed the </a:t>
            </a:r>
            <a:r>
              <a:rPr lang="en-US" dirty="0" smtClean="0"/>
              <a:t>USA </a:t>
            </a:r>
            <a:r>
              <a:rPr lang="en-US" dirty="0"/>
              <a:t>to serve as an incubator for groundbreaking innovations ahead of other </a:t>
            </a:r>
            <a:r>
              <a:rPr lang="en-US" dirty="0" smtClean="0"/>
              <a:t>developed nations.</a:t>
            </a:r>
          </a:p>
        </p:txBody>
      </p:sp>
    </p:spTree>
    <p:extLst>
      <p:ext uri="{BB962C8B-B14F-4D97-AF65-F5344CB8AC3E}">
        <p14:creationId xmlns:p14="http://schemas.microsoft.com/office/powerpoint/2010/main" val="1586708104"/>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743200"/>
          </a:xfrm>
        </p:spPr>
        <p:txBody>
          <a:bodyPr/>
          <a:lstStyle/>
          <a:p>
            <a:pPr indent="0">
              <a:buNone/>
            </a:pPr>
            <a:r>
              <a:rPr lang="en-US" i="1" dirty="0" smtClean="0"/>
              <a:t>Alice </a:t>
            </a:r>
            <a:r>
              <a:rPr lang="en-US" dirty="0" smtClean="0"/>
              <a:t>seems to tilt “the </a:t>
            </a:r>
            <a:r>
              <a:rPr lang="en-US" dirty="0"/>
              <a:t>playing field toward large, incumbent entities and </a:t>
            </a:r>
            <a:r>
              <a:rPr lang="en-US" dirty="0" smtClean="0"/>
              <a:t>restrict </a:t>
            </a:r>
            <a:r>
              <a:rPr lang="en-US" dirty="0"/>
              <a:t>the ability of new innovators in technologies reliant on software to receive patent protection</a:t>
            </a:r>
            <a:r>
              <a:rPr lang="en-US" dirty="0" smtClean="0"/>
              <a:t>.”</a:t>
            </a:r>
            <a:endParaRPr lang="en-US" dirty="0"/>
          </a:p>
        </p:txBody>
      </p:sp>
      <p:sp>
        <p:nvSpPr>
          <p:cNvPr id="7" name="Title 1"/>
          <p:cNvSpPr>
            <a:spLocks noGrp="1"/>
          </p:cNvSpPr>
          <p:nvPr>
            <p:ph type="title"/>
          </p:nvPr>
        </p:nvSpPr>
        <p:spPr>
          <a:xfrm>
            <a:off x="457200" y="274638"/>
            <a:ext cx="8229600" cy="1143000"/>
          </a:xfrm>
        </p:spPr>
        <p:txBody>
          <a:bodyPr/>
          <a:lstStyle/>
          <a:p>
            <a:r>
              <a:rPr lang="en-US" b="1" dirty="0" smtClean="0">
                <a:solidFill>
                  <a:srgbClr val="FFFF00"/>
                </a:solidFill>
              </a:rPr>
              <a:t>Negatives</a:t>
            </a:r>
            <a:endParaRPr lang="en-US" b="1" dirty="0">
              <a:solidFill>
                <a:srgbClr val="FFFF00"/>
              </a:solidFill>
            </a:endParaRPr>
          </a:p>
        </p:txBody>
      </p:sp>
    </p:spTree>
    <p:extLst>
      <p:ext uri="{BB962C8B-B14F-4D97-AF65-F5344CB8AC3E}">
        <p14:creationId xmlns:p14="http://schemas.microsoft.com/office/powerpoint/2010/main" val="1156209207"/>
      </p:ext>
    </p:extLst>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indent="0">
              <a:buNone/>
            </a:pPr>
            <a:r>
              <a:rPr lang="en-US" dirty="0" smtClean="0"/>
              <a:t>The recent SCOTUS decisions concerning patentability will undermine US </a:t>
            </a:r>
            <a:r>
              <a:rPr lang="en-US" dirty="0"/>
              <a:t>global leadership, especially in </a:t>
            </a:r>
            <a:r>
              <a:rPr lang="en-US" dirty="0" smtClean="0"/>
              <a:t>high </a:t>
            </a:r>
            <a:r>
              <a:rPr lang="en-US" dirty="0"/>
              <a:t>technology and </a:t>
            </a:r>
            <a:r>
              <a:rPr lang="en-US" dirty="0" smtClean="0"/>
              <a:t>the </a:t>
            </a:r>
            <a:r>
              <a:rPr lang="en-US" dirty="0" err="1" smtClean="0"/>
              <a:t>biopharma</a:t>
            </a:r>
            <a:r>
              <a:rPr lang="en-US" dirty="0" smtClean="0"/>
              <a:t> </a:t>
            </a:r>
            <a:r>
              <a:rPr lang="en-US" dirty="0"/>
              <a:t>industry </a:t>
            </a:r>
            <a:r>
              <a:rPr lang="en-US" dirty="0" smtClean="0"/>
              <a:t>sectors.</a:t>
            </a:r>
          </a:p>
          <a:p>
            <a:pPr indent="0">
              <a:buNone/>
            </a:pPr>
            <a:endParaRPr lang="en-US" sz="1800" dirty="0" smtClean="0"/>
          </a:p>
          <a:p>
            <a:pPr indent="0">
              <a:buNone/>
            </a:pPr>
            <a:r>
              <a:rPr lang="en-US" dirty="0" smtClean="0"/>
              <a:t>A </a:t>
            </a:r>
            <a:r>
              <a:rPr lang="en-US" dirty="0"/>
              <a:t>shift towards trade secret protection </a:t>
            </a:r>
            <a:r>
              <a:rPr lang="en-US" dirty="0" smtClean="0"/>
              <a:t>could </a:t>
            </a:r>
            <a:r>
              <a:rPr lang="en-US" dirty="0"/>
              <a:t>lead to less public disclosure of </a:t>
            </a:r>
            <a:r>
              <a:rPr lang="en-US" dirty="0" smtClean="0"/>
              <a:t>innovation </a:t>
            </a:r>
            <a:r>
              <a:rPr lang="en-US" dirty="0"/>
              <a:t>and consequently </a:t>
            </a:r>
            <a:r>
              <a:rPr lang="en-US" dirty="0" smtClean="0"/>
              <a:t>diminish the downstream </a:t>
            </a:r>
            <a:r>
              <a:rPr lang="en-US" dirty="0"/>
              <a:t>benefit to the </a:t>
            </a:r>
            <a:r>
              <a:rPr lang="en-US" dirty="0" smtClean="0"/>
              <a:t>public.</a:t>
            </a:r>
            <a:endParaRPr lang="en-US" dirty="0"/>
          </a:p>
        </p:txBody>
      </p:sp>
      <p:sp>
        <p:nvSpPr>
          <p:cNvPr id="5" name="Title 1"/>
          <p:cNvSpPr>
            <a:spLocks noGrp="1"/>
          </p:cNvSpPr>
          <p:nvPr>
            <p:ph type="title"/>
          </p:nvPr>
        </p:nvSpPr>
        <p:spPr>
          <a:xfrm>
            <a:off x="457200" y="274638"/>
            <a:ext cx="8229600" cy="1143000"/>
          </a:xfrm>
        </p:spPr>
        <p:txBody>
          <a:bodyPr/>
          <a:lstStyle/>
          <a:p>
            <a:r>
              <a:rPr lang="en-US" b="1" dirty="0" smtClean="0">
                <a:solidFill>
                  <a:srgbClr val="FFFF00"/>
                </a:solidFill>
              </a:rPr>
              <a:t>Negatives</a:t>
            </a:r>
            <a:endParaRPr lang="en-US" b="1" dirty="0">
              <a:solidFill>
                <a:srgbClr val="FFFF00"/>
              </a:solidFill>
            </a:endParaRPr>
          </a:p>
        </p:txBody>
      </p:sp>
    </p:spTree>
    <p:extLst>
      <p:ext uri="{BB962C8B-B14F-4D97-AF65-F5344CB8AC3E}">
        <p14:creationId xmlns:p14="http://schemas.microsoft.com/office/powerpoint/2010/main" val="2815700004"/>
      </p:ext>
    </p:extLst>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indent="0">
              <a:buNone/>
            </a:pPr>
            <a:r>
              <a:rPr lang="en-US" dirty="0" smtClean="0"/>
              <a:t>Inconsistent </a:t>
            </a:r>
            <a:r>
              <a:rPr lang="en-US" dirty="0"/>
              <a:t>standards </a:t>
            </a:r>
            <a:r>
              <a:rPr lang="en-US" dirty="0" smtClean="0"/>
              <a:t>between nations </a:t>
            </a:r>
            <a:r>
              <a:rPr lang="en-US" dirty="0"/>
              <a:t>could place the </a:t>
            </a:r>
            <a:r>
              <a:rPr lang="en-US" dirty="0" smtClean="0"/>
              <a:t>USA </a:t>
            </a:r>
            <a:r>
              <a:rPr lang="en-US" dirty="0"/>
              <a:t>at an economic disadvantage if the patent system </a:t>
            </a:r>
            <a:r>
              <a:rPr lang="en-US" dirty="0" smtClean="0"/>
              <a:t>fails </a:t>
            </a:r>
            <a:r>
              <a:rPr lang="en-US" dirty="0"/>
              <a:t>to </a:t>
            </a:r>
            <a:r>
              <a:rPr lang="en-US" dirty="0" smtClean="0"/>
              <a:t>stimulate </a:t>
            </a:r>
            <a:r>
              <a:rPr lang="en-US" dirty="0"/>
              <a:t>future research and </a:t>
            </a:r>
            <a:r>
              <a:rPr lang="en-US" dirty="0" smtClean="0"/>
              <a:t>development.</a:t>
            </a:r>
          </a:p>
          <a:p>
            <a:pPr indent="0">
              <a:buNone/>
            </a:pPr>
            <a:endParaRPr lang="en-US" sz="1800" dirty="0" smtClean="0"/>
          </a:p>
          <a:p>
            <a:pPr indent="0">
              <a:buNone/>
            </a:pPr>
            <a:r>
              <a:rPr lang="en-US" dirty="0" smtClean="0"/>
              <a:t>Foreign </a:t>
            </a:r>
            <a:r>
              <a:rPr lang="en-US" dirty="0"/>
              <a:t>companies </a:t>
            </a:r>
            <a:r>
              <a:rPr lang="en-US" dirty="0" smtClean="0"/>
              <a:t>might </a:t>
            </a:r>
            <a:r>
              <a:rPr lang="en-US" dirty="0"/>
              <a:t>have an economic advantage in the global marketplace because they will enjoy a “free ride” in the </a:t>
            </a:r>
            <a:r>
              <a:rPr lang="en-US" dirty="0" smtClean="0"/>
              <a:t>USA.</a:t>
            </a:r>
            <a:endParaRPr lang="en-US" dirty="0"/>
          </a:p>
        </p:txBody>
      </p:sp>
      <p:sp>
        <p:nvSpPr>
          <p:cNvPr id="5" name="Title 1"/>
          <p:cNvSpPr>
            <a:spLocks noGrp="1"/>
          </p:cNvSpPr>
          <p:nvPr>
            <p:ph type="title"/>
          </p:nvPr>
        </p:nvSpPr>
        <p:spPr>
          <a:xfrm>
            <a:off x="457200" y="274638"/>
            <a:ext cx="8229600" cy="1143000"/>
          </a:xfrm>
        </p:spPr>
        <p:txBody>
          <a:bodyPr/>
          <a:lstStyle/>
          <a:p>
            <a:r>
              <a:rPr lang="en-US" b="1" dirty="0" smtClean="0">
                <a:solidFill>
                  <a:srgbClr val="FFFF00"/>
                </a:solidFill>
              </a:rPr>
              <a:t>Negatives</a:t>
            </a:r>
            <a:endParaRPr lang="en-US" b="1" dirty="0">
              <a:solidFill>
                <a:srgbClr val="FFFF00"/>
              </a:solidFill>
            </a:endParaRPr>
          </a:p>
        </p:txBody>
      </p:sp>
    </p:spTree>
    <p:extLst>
      <p:ext uri="{BB962C8B-B14F-4D97-AF65-F5344CB8AC3E}">
        <p14:creationId xmlns:p14="http://schemas.microsoft.com/office/powerpoint/2010/main" val="1628602509"/>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FFFF00"/>
                </a:solidFill>
              </a:rPr>
              <a:t>Comments Life Science Industry</a:t>
            </a:r>
            <a:endParaRPr lang="en-US" dirty="0">
              <a:solidFill>
                <a:srgbClr val="FFFF00"/>
              </a:solidFill>
            </a:endParaRPr>
          </a:p>
        </p:txBody>
      </p:sp>
      <p:sp>
        <p:nvSpPr>
          <p:cNvPr id="3" name="Content Placeholder 2"/>
          <p:cNvSpPr>
            <a:spLocks noGrp="1"/>
          </p:cNvSpPr>
          <p:nvPr>
            <p:ph idx="1"/>
          </p:nvPr>
        </p:nvSpPr>
        <p:spPr>
          <a:xfrm>
            <a:off x="457200" y="1295400"/>
            <a:ext cx="8229600" cy="4830763"/>
          </a:xfrm>
        </p:spPr>
        <p:txBody>
          <a:bodyPr/>
          <a:lstStyle/>
          <a:p>
            <a:r>
              <a:rPr lang="en-US" dirty="0"/>
              <a:t>Nearly all participants from the life science industry expressed concern with the recent holdings of the Supreme Court, which reportedly have seriously harmed thousands of companies through patent invalidations or the prospect thereof</a:t>
            </a:r>
          </a:p>
          <a:p>
            <a:r>
              <a:rPr lang="en-US" dirty="0" smtClean="0"/>
              <a:t>Criticism </a:t>
            </a:r>
            <a:r>
              <a:rPr lang="en-US" dirty="0"/>
              <a:t>of the </a:t>
            </a:r>
            <a:r>
              <a:rPr lang="en-US" i="1" dirty="0"/>
              <a:t>Alice</a:t>
            </a:r>
            <a:r>
              <a:rPr lang="en-US" dirty="0"/>
              <a:t>/</a:t>
            </a:r>
            <a:r>
              <a:rPr lang="en-US" i="1" dirty="0"/>
              <a:t>Mayo </a:t>
            </a:r>
            <a:r>
              <a:rPr lang="en-US" dirty="0"/>
              <a:t>two-step framework was especially strong among representatives of the life sciences community. </a:t>
            </a:r>
            <a:endParaRPr lang="en-US" dirty="0" smtClean="0"/>
          </a:p>
        </p:txBody>
      </p:sp>
    </p:spTree>
    <p:extLst>
      <p:ext uri="{BB962C8B-B14F-4D97-AF65-F5344CB8AC3E}">
        <p14:creationId xmlns:p14="http://schemas.microsoft.com/office/powerpoint/2010/main" val="2095829989"/>
      </p:ext>
    </p:extLst>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Negative Comments</a:t>
            </a:r>
            <a:endParaRPr lang="en-US" dirty="0">
              <a:solidFill>
                <a:srgbClr val="FFFF00"/>
              </a:solidFill>
            </a:endParaRPr>
          </a:p>
        </p:txBody>
      </p:sp>
      <p:sp>
        <p:nvSpPr>
          <p:cNvPr id="3" name="Content Placeholder 2"/>
          <p:cNvSpPr>
            <a:spLocks noGrp="1"/>
          </p:cNvSpPr>
          <p:nvPr>
            <p:ph idx="1"/>
          </p:nvPr>
        </p:nvSpPr>
        <p:spPr/>
        <p:txBody>
          <a:bodyPr/>
          <a:lstStyle/>
          <a:p>
            <a:r>
              <a:rPr lang="en-US" dirty="0"/>
              <a:t>there is little incentive to invest in a market that does not provide adequate patent protection, and </a:t>
            </a:r>
            <a:r>
              <a:rPr lang="en-US" dirty="0" smtClean="0"/>
              <a:t>trade </a:t>
            </a:r>
            <a:r>
              <a:rPr lang="en-US" dirty="0"/>
              <a:t>secret protection is not a viable option internationally due to the disclosure requirements in other countries</a:t>
            </a:r>
          </a:p>
          <a:p>
            <a:endParaRPr lang="en-US" dirty="0"/>
          </a:p>
        </p:txBody>
      </p:sp>
    </p:spTree>
    <p:extLst>
      <p:ext uri="{BB962C8B-B14F-4D97-AF65-F5344CB8AC3E}">
        <p14:creationId xmlns:p14="http://schemas.microsoft.com/office/powerpoint/2010/main" val="2265860359"/>
      </p:ext>
    </p:extLst>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Comments Life Science Industry</a:t>
            </a:r>
            <a:endParaRPr lang="en-US" dirty="0">
              <a:solidFill>
                <a:srgbClr val="FFFF00"/>
              </a:solidFill>
            </a:endParaRPr>
          </a:p>
        </p:txBody>
      </p:sp>
      <p:sp>
        <p:nvSpPr>
          <p:cNvPr id="3" name="Content Placeholder 2"/>
          <p:cNvSpPr>
            <a:spLocks noGrp="1"/>
          </p:cNvSpPr>
          <p:nvPr>
            <p:ph idx="1"/>
          </p:nvPr>
        </p:nvSpPr>
        <p:spPr/>
        <p:txBody>
          <a:bodyPr/>
          <a:lstStyle/>
          <a:p>
            <a:r>
              <a:rPr lang="en-US" dirty="0"/>
              <a:t>Several commentators asserted that the new eligibility test is disproportionately impacting the biopharmaceutical sector, given the industry’s reliance on patent rights to cover the enormous investment costs associated with developing new medicines and bringing them to the market</a:t>
            </a:r>
          </a:p>
        </p:txBody>
      </p:sp>
    </p:spTree>
    <p:extLst>
      <p:ext uri="{BB962C8B-B14F-4D97-AF65-F5344CB8AC3E}">
        <p14:creationId xmlns:p14="http://schemas.microsoft.com/office/powerpoint/2010/main" val="303693767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4"/>
          <p:cNvSpPr>
            <a:spLocks noGrp="1"/>
          </p:cNvSpPr>
          <p:nvPr>
            <p:ph idx="1"/>
          </p:nvPr>
        </p:nvSpPr>
        <p:spPr>
          <a:xfrm>
            <a:off x="1409700" y="381000"/>
            <a:ext cx="6324600" cy="914400"/>
          </a:xfrm>
        </p:spPr>
        <p:txBody>
          <a:bodyPr/>
          <a:lstStyle/>
          <a:p>
            <a:pPr marL="0" indent="0" algn="ctr" eaLnBrk="1" hangingPunct="1">
              <a:buNone/>
            </a:pPr>
            <a:r>
              <a:rPr lang="en-US" sz="4400" b="1" dirty="0" smtClean="0">
                <a:solidFill>
                  <a:srgbClr val="FFFF00"/>
                </a:solidFill>
              </a:rPr>
              <a:t>US History of Patentability</a:t>
            </a:r>
            <a:endParaRPr lang="en-US" sz="2800" dirty="0" smtClean="0"/>
          </a:p>
        </p:txBody>
      </p:sp>
      <p:sp>
        <p:nvSpPr>
          <p:cNvPr id="2" name="Rectangle 1"/>
          <p:cNvSpPr/>
          <p:nvPr/>
        </p:nvSpPr>
        <p:spPr>
          <a:xfrm>
            <a:off x="1600200" y="4648200"/>
            <a:ext cx="184731" cy="369332"/>
          </a:xfrm>
          <a:prstGeom prst="rect">
            <a:avLst/>
          </a:prstGeom>
        </p:spPr>
        <p:txBody>
          <a:bodyPr wrap="none">
            <a:spAutoFit/>
          </a:bodyPr>
          <a:lstStyle/>
          <a:p>
            <a:endParaRPr lang="en-US" dirty="0">
              <a:latin typeface="Arial" panose="020B0604020202020204" pitchFamily="34" charset="0"/>
              <a:cs typeface="Arial" panose="020B0604020202020204" pitchFamily="34" charset="0"/>
            </a:endParaRPr>
          </a:p>
        </p:txBody>
      </p:sp>
      <p:sp>
        <p:nvSpPr>
          <p:cNvPr id="4" name="TextBox 3"/>
          <p:cNvSpPr txBox="1"/>
          <p:nvPr/>
        </p:nvSpPr>
        <p:spPr>
          <a:xfrm>
            <a:off x="838200" y="2133600"/>
            <a:ext cx="7467600" cy="2554545"/>
          </a:xfrm>
          <a:prstGeom prst="rect">
            <a:avLst/>
          </a:prstGeom>
          <a:noFill/>
        </p:spPr>
        <p:txBody>
          <a:bodyPr wrap="square" rtlCol="0">
            <a:spAutoFit/>
          </a:bodyPr>
          <a:lstStyle/>
          <a:p>
            <a:r>
              <a:rPr lang="en-US" sz="3200" dirty="0" smtClean="0">
                <a:latin typeface="+mn-lt"/>
              </a:rPr>
              <a:t>The first patent statute permitted patenting of “any useful art, manufacture, engine, machine, or device, or any improvement therein” was the </a:t>
            </a:r>
            <a:r>
              <a:rPr lang="en-US" sz="3200" dirty="0" smtClean="0">
                <a:latin typeface="+mn-lt"/>
                <a:cs typeface="Arial" panose="020B0604020202020204" pitchFamily="34" charset="0"/>
              </a:rPr>
              <a:t>Patent Act of 1790, </a:t>
            </a:r>
            <a:r>
              <a:rPr lang="en-US" sz="3200" dirty="0" err="1" smtClean="0">
                <a:latin typeface="+mn-lt"/>
                <a:cs typeface="Arial" panose="020B0604020202020204" pitchFamily="34" charset="0"/>
              </a:rPr>
              <a:t>ch</a:t>
            </a:r>
            <a:r>
              <a:rPr lang="en-US" sz="3200" dirty="0" smtClean="0">
                <a:latin typeface="+mn-lt"/>
                <a:cs typeface="Arial" panose="020B0604020202020204" pitchFamily="34" charset="0"/>
              </a:rPr>
              <a:t>. 7, 1 Stat. 109.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 calcmode="lin" valueType="num">
                                      <p:cBhvr additive="base">
                                        <p:cTn id="7" dur="1000" fill="hold"/>
                                        <p:tgtEl>
                                          <p:spTgt spid="4099"/>
                                        </p:tgtEl>
                                        <p:attrNameLst>
                                          <p:attrName>ppt_x</p:attrName>
                                        </p:attrNameLst>
                                      </p:cBhvr>
                                      <p:tavLst>
                                        <p:tav tm="0">
                                          <p:val>
                                            <p:strVal val="#ppt_x"/>
                                          </p:val>
                                        </p:tav>
                                        <p:tav tm="100000">
                                          <p:val>
                                            <p:strVal val="#ppt_x"/>
                                          </p:val>
                                        </p:tav>
                                      </p:tavLst>
                                    </p:anim>
                                    <p:anim calcmode="lin" valueType="num">
                                      <p:cBhvr additive="base">
                                        <p:cTn id="8" dur="10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229600" cy="4525963"/>
          </a:xfrm>
        </p:spPr>
        <p:txBody>
          <a:bodyPr/>
          <a:lstStyle/>
          <a:p>
            <a:r>
              <a:rPr lang="en-US" dirty="0"/>
              <a:t>According to a trade association, “developing a new medicine takes between 10 and 15 years of work and costs an average of $2.6 billion of investment in [research and development</a:t>
            </a:r>
            <a:r>
              <a:rPr lang="en-US" dirty="0" smtClean="0"/>
              <a:t>].” </a:t>
            </a:r>
          </a:p>
        </p:txBody>
      </p:sp>
      <p:sp>
        <p:nvSpPr>
          <p:cNvPr id="4" name="Title 1"/>
          <p:cNvSpPr>
            <a:spLocks noGrp="1"/>
          </p:cNvSpPr>
          <p:nvPr>
            <p:ph type="title"/>
          </p:nvPr>
        </p:nvSpPr>
        <p:spPr>
          <a:xfrm>
            <a:off x="457200" y="274638"/>
            <a:ext cx="8229600" cy="1143000"/>
          </a:xfrm>
        </p:spPr>
        <p:txBody>
          <a:bodyPr/>
          <a:lstStyle/>
          <a:p>
            <a:r>
              <a:rPr lang="en-US" dirty="0" smtClean="0">
                <a:solidFill>
                  <a:srgbClr val="FFFF00"/>
                </a:solidFill>
              </a:rPr>
              <a:t>Comments Life Science Industry</a:t>
            </a:r>
            <a:endParaRPr lang="en-US" dirty="0">
              <a:solidFill>
                <a:srgbClr val="FFFF00"/>
              </a:solidFill>
            </a:endParaRPr>
          </a:p>
        </p:txBody>
      </p:sp>
    </p:spTree>
    <p:extLst>
      <p:ext uri="{BB962C8B-B14F-4D97-AF65-F5344CB8AC3E}">
        <p14:creationId xmlns:p14="http://schemas.microsoft.com/office/powerpoint/2010/main" val="1892524888"/>
      </p:ext>
    </p:extLst>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N</a:t>
            </a:r>
            <a:r>
              <a:rPr lang="en-US" dirty="0" smtClean="0"/>
              <a:t>atural </a:t>
            </a:r>
            <a:r>
              <a:rPr lang="en-US" dirty="0"/>
              <a:t>products and their derivatives form the basis for many biopharmaceutical </a:t>
            </a:r>
            <a:r>
              <a:rPr lang="en-US" dirty="0" smtClean="0"/>
              <a:t>innovations. </a:t>
            </a:r>
          </a:p>
          <a:p>
            <a:r>
              <a:rPr lang="en-US" dirty="0"/>
              <a:t>C</a:t>
            </a:r>
            <a:r>
              <a:rPr lang="en-US" dirty="0" smtClean="0"/>
              <a:t>ontrary </a:t>
            </a:r>
            <a:r>
              <a:rPr lang="en-US" dirty="0"/>
              <a:t>to the Court’s decision in </a:t>
            </a:r>
            <a:r>
              <a:rPr lang="en-US" i="1" dirty="0"/>
              <a:t>Myriad</a:t>
            </a:r>
            <a:r>
              <a:rPr lang="en-US" dirty="0"/>
              <a:t>, the act of isolating a natural product should be sufficient for patent subject matter eligibility, at least when isolation permits the product to be used or applied in a new or different way</a:t>
            </a:r>
          </a:p>
        </p:txBody>
      </p:sp>
      <p:sp>
        <p:nvSpPr>
          <p:cNvPr id="4" name="Title 1"/>
          <p:cNvSpPr>
            <a:spLocks noGrp="1"/>
          </p:cNvSpPr>
          <p:nvPr>
            <p:ph type="title"/>
          </p:nvPr>
        </p:nvSpPr>
        <p:spPr/>
        <p:txBody>
          <a:bodyPr/>
          <a:lstStyle/>
          <a:p>
            <a:r>
              <a:rPr lang="en-US" dirty="0" smtClean="0">
                <a:solidFill>
                  <a:srgbClr val="FFFF00"/>
                </a:solidFill>
              </a:rPr>
              <a:t>Comments Life Science Industry</a:t>
            </a:r>
            <a:endParaRPr lang="en-US" dirty="0">
              <a:solidFill>
                <a:srgbClr val="FFFF00"/>
              </a:solidFill>
            </a:endParaRPr>
          </a:p>
        </p:txBody>
      </p:sp>
    </p:spTree>
    <p:extLst>
      <p:ext uri="{BB962C8B-B14F-4D97-AF65-F5344CB8AC3E}">
        <p14:creationId xmlns:p14="http://schemas.microsoft.com/office/powerpoint/2010/main" val="980464030"/>
      </p:ext>
    </p:extLst>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a:t>
            </a:r>
            <a:r>
              <a:rPr lang="en-US" dirty="0" smtClean="0"/>
              <a:t>ouldn’t </a:t>
            </a:r>
            <a:r>
              <a:rPr lang="en-US" dirty="0"/>
              <a:t>get a claim to a laundry detergent </a:t>
            </a:r>
            <a:r>
              <a:rPr lang="en-US" dirty="0" smtClean="0"/>
              <a:t>enzyme</a:t>
            </a:r>
          </a:p>
          <a:p>
            <a:r>
              <a:rPr lang="en-US" dirty="0" smtClean="0"/>
              <a:t>but could </a:t>
            </a:r>
            <a:r>
              <a:rPr lang="en-US" dirty="0"/>
              <a:t>get a claim to a method of washing laundry in a washing machine using a washing </a:t>
            </a:r>
            <a:r>
              <a:rPr lang="en-US" dirty="0" smtClean="0"/>
              <a:t>detergent </a:t>
            </a:r>
            <a:r>
              <a:rPr lang="en-US" dirty="0"/>
              <a:t>that contains the enzyme </a:t>
            </a:r>
            <a:endParaRPr lang="en-US" dirty="0" smtClean="0"/>
          </a:p>
        </p:txBody>
      </p:sp>
      <p:sp>
        <p:nvSpPr>
          <p:cNvPr id="5" name="Title 1"/>
          <p:cNvSpPr>
            <a:spLocks noGrp="1"/>
          </p:cNvSpPr>
          <p:nvPr>
            <p:ph type="title"/>
          </p:nvPr>
        </p:nvSpPr>
        <p:spPr/>
        <p:txBody>
          <a:bodyPr/>
          <a:lstStyle/>
          <a:p>
            <a:r>
              <a:rPr lang="en-US" dirty="0" smtClean="0">
                <a:solidFill>
                  <a:srgbClr val="FFFF00"/>
                </a:solidFill>
              </a:rPr>
              <a:t>Comments Life Science Industry</a:t>
            </a:r>
            <a:endParaRPr lang="en-US" dirty="0">
              <a:solidFill>
                <a:srgbClr val="FFFF00"/>
              </a:solidFill>
            </a:endParaRPr>
          </a:p>
        </p:txBody>
      </p:sp>
    </p:spTree>
    <p:extLst>
      <p:ext uri="{BB962C8B-B14F-4D97-AF65-F5344CB8AC3E}">
        <p14:creationId xmlns:p14="http://schemas.microsoft.com/office/powerpoint/2010/main" val="2975785400"/>
      </p:ext>
    </p:extLst>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851025"/>
            <a:ext cx="8153400" cy="4702175"/>
          </a:xfrm>
        </p:spPr>
        <p:txBody>
          <a:bodyPr/>
          <a:lstStyle/>
          <a:p>
            <a:pPr algn="l"/>
            <a:r>
              <a:rPr lang="en-US" dirty="0" smtClean="0"/>
              <a:t>NIH study estimated </a:t>
            </a:r>
            <a:r>
              <a:rPr lang="en-US" dirty="0"/>
              <a:t>that about 75 percent of antibacterial drugs and 80 percent of anti-cancer drugs approved by the FDA between 1981 and 2010 would be </a:t>
            </a:r>
            <a:r>
              <a:rPr lang="en-US" dirty="0" err="1"/>
              <a:t>unpatentable</a:t>
            </a:r>
            <a:r>
              <a:rPr lang="en-US" dirty="0"/>
              <a:t> under a strict application of the </a:t>
            </a:r>
            <a:r>
              <a:rPr lang="en-US" i="1" dirty="0"/>
              <a:t>Myriad </a:t>
            </a:r>
            <a:r>
              <a:rPr lang="en-US" dirty="0"/>
              <a:t>test.</a:t>
            </a:r>
          </a:p>
          <a:p>
            <a:pPr algn="l"/>
            <a:endParaRPr lang="en-US" dirty="0"/>
          </a:p>
        </p:txBody>
      </p:sp>
      <p:sp>
        <p:nvSpPr>
          <p:cNvPr id="4" name="Title 1"/>
          <p:cNvSpPr>
            <a:spLocks noGrp="1"/>
          </p:cNvSpPr>
          <p:nvPr>
            <p:ph type="ctrTitle"/>
          </p:nvPr>
        </p:nvSpPr>
        <p:spPr>
          <a:xfrm>
            <a:off x="609600" y="381000"/>
            <a:ext cx="7772400" cy="1470025"/>
          </a:xfrm>
        </p:spPr>
        <p:txBody>
          <a:bodyPr/>
          <a:lstStyle/>
          <a:p>
            <a:r>
              <a:rPr lang="en-US" dirty="0" smtClean="0">
                <a:solidFill>
                  <a:srgbClr val="FFFF00"/>
                </a:solidFill>
              </a:rPr>
              <a:t>Comments Life Science Industry</a:t>
            </a:r>
            <a:endParaRPr lang="en-US" dirty="0">
              <a:solidFill>
                <a:srgbClr val="FFFF00"/>
              </a:solidFill>
            </a:endParaRPr>
          </a:p>
        </p:txBody>
      </p:sp>
    </p:spTree>
    <p:extLst>
      <p:ext uri="{BB962C8B-B14F-4D97-AF65-F5344CB8AC3E}">
        <p14:creationId xmlns:p14="http://schemas.microsoft.com/office/powerpoint/2010/main" val="3105479913"/>
      </p:ext>
    </p:extLst>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95400"/>
            <a:ext cx="8458200" cy="3657600"/>
          </a:xfrm>
        </p:spPr>
        <p:txBody>
          <a:bodyPr/>
          <a:lstStyle/>
          <a:p>
            <a:pPr algn="l"/>
            <a:r>
              <a:rPr lang="en-US" dirty="0"/>
              <a:t>The effect of the Court’s recent jurisprudence extends beyond biopharmaceutical drug </a:t>
            </a:r>
            <a:r>
              <a:rPr lang="en-US" dirty="0" smtClean="0"/>
              <a:t>products</a:t>
            </a:r>
          </a:p>
          <a:p>
            <a:pPr algn="l"/>
            <a:r>
              <a:rPr lang="en-US" dirty="0" smtClean="0"/>
              <a:t>Even </a:t>
            </a:r>
            <a:r>
              <a:rPr lang="en-US" dirty="0"/>
              <a:t>if diagnostic patents could be obtained under the </a:t>
            </a:r>
            <a:r>
              <a:rPr lang="en-US" i="1" dirty="0"/>
              <a:t>Mayo </a:t>
            </a:r>
            <a:r>
              <a:rPr lang="en-US" dirty="0"/>
              <a:t>two-step test, they are limited to greatly reduced—perhaps commercially impractical—claim </a:t>
            </a:r>
            <a:r>
              <a:rPr lang="en-US" dirty="0" smtClean="0"/>
              <a:t>scope</a:t>
            </a:r>
            <a:endParaRPr lang="en-US" dirty="0"/>
          </a:p>
          <a:p>
            <a:pPr algn="l"/>
            <a:r>
              <a:rPr lang="en-US" dirty="0" smtClean="0"/>
              <a:t>For </a:t>
            </a:r>
            <a:r>
              <a:rPr lang="en-US" dirty="0"/>
              <a:t>example, </a:t>
            </a:r>
            <a:r>
              <a:rPr lang="en-US" dirty="0" smtClean="0"/>
              <a:t>instead </a:t>
            </a:r>
            <a:r>
              <a:rPr lang="en-US" dirty="0"/>
              <a:t>of claiming </a:t>
            </a:r>
            <a:r>
              <a:rPr lang="en-US" dirty="0" smtClean="0"/>
              <a:t>multiple biomarkers </a:t>
            </a:r>
            <a:r>
              <a:rPr lang="en-US" dirty="0"/>
              <a:t>used in a molecular diagnostics test, </a:t>
            </a:r>
            <a:r>
              <a:rPr lang="en-US" dirty="0" smtClean="0"/>
              <a:t>forced </a:t>
            </a:r>
            <a:r>
              <a:rPr lang="en-US" dirty="0"/>
              <a:t>to claim the specific algorithm in </a:t>
            </a:r>
            <a:r>
              <a:rPr lang="en-US" dirty="0" smtClean="0"/>
              <a:t>which </a:t>
            </a:r>
            <a:r>
              <a:rPr lang="en-US" dirty="0"/>
              <a:t>the </a:t>
            </a:r>
            <a:r>
              <a:rPr lang="en-US" dirty="0" smtClean="0"/>
              <a:t>multiple biomarkers </a:t>
            </a:r>
            <a:r>
              <a:rPr lang="en-US" dirty="0"/>
              <a:t>are combined.</a:t>
            </a:r>
          </a:p>
        </p:txBody>
      </p:sp>
      <p:sp>
        <p:nvSpPr>
          <p:cNvPr id="2" name="Rectangle 1"/>
          <p:cNvSpPr/>
          <p:nvPr/>
        </p:nvSpPr>
        <p:spPr>
          <a:xfrm>
            <a:off x="762000" y="533400"/>
            <a:ext cx="7620000" cy="707886"/>
          </a:xfrm>
          <a:prstGeom prst="rect">
            <a:avLst/>
          </a:prstGeom>
        </p:spPr>
        <p:txBody>
          <a:bodyPr wrap="square">
            <a:spAutoFit/>
          </a:bodyPr>
          <a:lstStyle/>
          <a:p>
            <a:r>
              <a:rPr lang="en-US" sz="4000" dirty="0" smtClean="0">
                <a:solidFill>
                  <a:srgbClr val="FFFF00"/>
                </a:solidFill>
                <a:latin typeface="+mj-lt"/>
              </a:rPr>
              <a:t>   Comments </a:t>
            </a:r>
            <a:r>
              <a:rPr lang="en-US" sz="4000" dirty="0">
                <a:solidFill>
                  <a:srgbClr val="FFFF00"/>
                </a:solidFill>
                <a:latin typeface="+mj-lt"/>
              </a:rPr>
              <a:t>Life Science Industry</a:t>
            </a:r>
            <a:endParaRPr lang="en-US" sz="4000" dirty="0">
              <a:latin typeface="+mj-lt"/>
            </a:endParaRPr>
          </a:p>
        </p:txBody>
      </p:sp>
    </p:spTree>
    <p:extLst>
      <p:ext uri="{BB962C8B-B14F-4D97-AF65-F5344CB8AC3E}">
        <p14:creationId xmlns:p14="http://schemas.microsoft.com/office/powerpoint/2010/main" val="2194019924"/>
      </p:ext>
    </p:extLst>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52600"/>
            <a:ext cx="8839200" cy="3078163"/>
          </a:xfrm>
        </p:spPr>
        <p:txBody>
          <a:bodyPr/>
          <a:lstStyle/>
          <a:p>
            <a:r>
              <a:rPr lang="en-US" sz="3000" dirty="0" smtClean="0"/>
              <a:t>Although </a:t>
            </a:r>
            <a:r>
              <a:rPr lang="en-US" sz="3000" dirty="0"/>
              <a:t>there has been no real decline in the number of diagnostic patent applications filed since the </a:t>
            </a:r>
            <a:r>
              <a:rPr lang="en-US" sz="3000" i="1" dirty="0"/>
              <a:t>Mayo </a:t>
            </a:r>
            <a:r>
              <a:rPr lang="en-US" sz="3000" dirty="0"/>
              <a:t>decision, there has been a measurable narrowing of claim scope as determined by claim </a:t>
            </a:r>
            <a:r>
              <a:rPr lang="en-US" sz="3000" dirty="0" smtClean="0"/>
              <a:t>length</a:t>
            </a:r>
          </a:p>
        </p:txBody>
      </p:sp>
      <p:sp>
        <p:nvSpPr>
          <p:cNvPr id="4" name="Rectangle 3"/>
          <p:cNvSpPr/>
          <p:nvPr/>
        </p:nvSpPr>
        <p:spPr>
          <a:xfrm>
            <a:off x="762000" y="533400"/>
            <a:ext cx="7620000" cy="707886"/>
          </a:xfrm>
          <a:prstGeom prst="rect">
            <a:avLst/>
          </a:prstGeom>
        </p:spPr>
        <p:txBody>
          <a:bodyPr wrap="square">
            <a:spAutoFit/>
          </a:bodyPr>
          <a:lstStyle/>
          <a:p>
            <a:r>
              <a:rPr lang="en-US" sz="4000" dirty="0" smtClean="0">
                <a:solidFill>
                  <a:srgbClr val="FFFF00"/>
                </a:solidFill>
                <a:latin typeface="+mj-lt"/>
              </a:rPr>
              <a:t>   Comments </a:t>
            </a:r>
            <a:r>
              <a:rPr lang="en-US" sz="4000" dirty="0">
                <a:solidFill>
                  <a:srgbClr val="FFFF00"/>
                </a:solidFill>
                <a:latin typeface="+mj-lt"/>
              </a:rPr>
              <a:t>Life Science Industry</a:t>
            </a:r>
            <a:endParaRPr lang="en-US" sz="4000" dirty="0">
              <a:latin typeface="+mj-lt"/>
            </a:endParaRPr>
          </a:p>
        </p:txBody>
      </p:sp>
    </p:spTree>
    <p:extLst>
      <p:ext uri="{BB962C8B-B14F-4D97-AF65-F5344CB8AC3E}">
        <p14:creationId xmlns:p14="http://schemas.microsoft.com/office/powerpoint/2010/main" val="632129772"/>
      </p:ext>
    </p:extLst>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a:t>
            </a:r>
            <a:r>
              <a:rPr lang="en-US" dirty="0" smtClean="0"/>
              <a:t>rade </a:t>
            </a:r>
            <a:r>
              <a:rPr lang="en-US" dirty="0"/>
              <a:t>secrets offer inadequate protection due to the publication requirements “to get reimbursement in the case of diagnostics or to get regulatory approval in the case of drugs.”</a:t>
            </a:r>
          </a:p>
          <a:p>
            <a:r>
              <a:rPr lang="en-US" dirty="0"/>
              <a:t>A trade association representative asserted that given “modern reverse engineering and federally mandated disclosures” pharmaceutical inventions are hard to protect under trade secret law.</a:t>
            </a:r>
          </a:p>
          <a:p>
            <a:endParaRPr lang="en-US" dirty="0"/>
          </a:p>
        </p:txBody>
      </p:sp>
      <p:sp>
        <p:nvSpPr>
          <p:cNvPr id="4" name="Rectangle 3"/>
          <p:cNvSpPr/>
          <p:nvPr/>
        </p:nvSpPr>
        <p:spPr>
          <a:xfrm>
            <a:off x="762000" y="533400"/>
            <a:ext cx="7620000" cy="707886"/>
          </a:xfrm>
          <a:prstGeom prst="rect">
            <a:avLst/>
          </a:prstGeom>
        </p:spPr>
        <p:txBody>
          <a:bodyPr wrap="square">
            <a:spAutoFit/>
          </a:bodyPr>
          <a:lstStyle/>
          <a:p>
            <a:r>
              <a:rPr lang="en-US" sz="4000" dirty="0" smtClean="0">
                <a:solidFill>
                  <a:srgbClr val="FFFF00"/>
                </a:solidFill>
                <a:latin typeface="+mj-lt"/>
              </a:rPr>
              <a:t>   Comments </a:t>
            </a:r>
            <a:r>
              <a:rPr lang="en-US" sz="4000" dirty="0">
                <a:solidFill>
                  <a:srgbClr val="FFFF00"/>
                </a:solidFill>
                <a:latin typeface="+mj-lt"/>
              </a:rPr>
              <a:t>Life Science Industry</a:t>
            </a:r>
            <a:endParaRPr lang="en-US" sz="4000" dirty="0">
              <a:latin typeface="+mj-lt"/>
            </a:endParaRPr>
          </a:p>
        </p:txBody>
      </p:sp>
    </p:spTree>
    <p:extLst>
      <p:ext uri="{BB962C8B-B14F-4D97-AF65-F5344CB8AC3E}">
        <p14:creationId xmlns:p14="http://schemas.microsoft.com/office/powerpoint/2010/main" val="2077135925"/>
      </p:ext>
    </p:extLst>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Public </a:t>
            </a:r>
            <a:r>
              <a:rPr lang="en-US" dirty="0" smtClean="0">
                <a:solidFill>
                  <a:srgbClr val="FFFF00"/>
                </a:solidFill>
              </a:rPr>
              <a:t>recommendations to three branches </a:t>
            </a:r>
            <a:endParaRPr lang="en-US" dirty="0">
              <a:solidFill>
                <a:srgbClr val="FFFF00"/>
              </a:solidFill>
            </a:endParaRPr>
          </a:p>
        </p:txBody>
      </p:sp>
      <p:sp>
        <p:nvSpPr>
          <p:cNvPr id="3" name="Content Placeholder 2"/>
          <p:cNvSpPr>
            <a:spLocks noGrp="1"/>
          </p:cNvSpPr>
          <p:nvPr>
            <p:ph idx="1"/>
          </p:nvPr>
        </p:nvSpPr>
        <p:spPr/>
        <p:txBody>
          <a:bodyPr/>
          <a:lstStyle/>
          <a:p>
            <a:pPr marL="0" indent="0">
              <a:buNone/>
            </a:pPr>
            <a:r>
              <a:rPr lang="en-US" dirty="0" smtClean="0"/>
              <a:t> Three </a:t>
            </a:r>
            <a:r>
              <a:rPr lang="en-US" dirty="0"/>
              <a:t>branches: </a:t>
            </a:r>
            <a:endParaRPr lang="en-US" dirty="0" smtClean="0"/>
          </a:p>
          <a:p>
            <a:r>
              <a:rPr lang="en-US" dirty="0" smtClean="0"/>
              <a:t>the judicial</a:t>
            </a:r>
            <a:r>
              <a:rPr lang="en-US" dirty="0"/>
              <a:t>;</a:t>
            </a:r>
            <a:endParaRPr lang="en-US" dirty="0" smtClean="0"/>
          </a:p>
          <a:p>
            <a:r>
              <a:rPr lang="en-US" dirty="0" smtClean="0"/>
              <a:t>Legislative</a:t>
            </a:r>
            <a:r>
              <a:rPr lang="en-US" dirty="0"/>
              <a:t>;</a:t>
            </a:r>
            <a:r>
              <a:rPr lang="en-US" dirty="0" smtClean="0"/>
              <a:t> </a:t>
            </a:r>
            <a:r>
              <a:rPr lang="en-US" dirty="0"/>
              <a:t>and </a:t>
            </a:r>
            <a:endParaRPr lang="en-US" dirty="0" smtClean="0"/>
          </a:p>
          <a:p>
            <a:r>
              <a:rPr lang="en-US" dirty="0" smtClean="0"/>
              <a:t>executive branches</a:t>
            </a:r>
            <a:endParaRPr lang="en-US" dirty="0"/>
          </a:p>
        </p:txBody>
      </p:sp>
    </p:spTree>
    <p:extLst>
      <p:ext uri="{BB962C8B-B14F-4D97-AF65-F5344CB8AC3E}">
        <p14:creationId xmlns:p14="http://schemas.microsoft.com/office/powerpoint/2010/main" val="2980914189"/>
      </p:ext>
    </p:extLst>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28600"/>
            <a:ext cx="8229600" cy="5897563"/>
          </a:xfrm>
        </p:spPr>
        <p:txBody>
          <a:bodyPr/>
          <a:lstStyle/>
          <a:p>
            <a:pPr marL="0" indent="0" algn="ctr">
              <a:buNone/>
            </a:pPr>
            <a:r>
              <a:rPr lang="en-US" sz="4400" dirty="0" smtClean="0">
                <a:solidFill>
                  <a:srgbClr val="FFFF00"/>
                </a:solidFill>
              </a:rPr>
              <a:t>Legislative</a:t>
            </a:r>
          </a:p>
          <a:p>
            <a:r>
              <a:rPr lang="en-US" dirty="0" smtClean="0"/>
              <a:t>Several </a:t>
            </a:r>
            <a:r>
              <a:rPr lang="en-US" dirty="0"/>
              <a:t>legislative proposals called for the elimination of the two-part </a:t>
            </a:r>
            <a:r>
              <a:rPr lang="en-US" i="1" dirty="0"/>
              <a:t>Mayo/Alice </a:t>
            </a:r>
            <a:r>
              <a:rPr lang="en-US" dirty="0"/>
              <a:t>eligibility test in favor of a technological or useful arts </a:t>
            </a:r>
            <a:r>
              <a:rPr lang="en-US" dirty="0" smtClean="0"/>
              <a:t>requirement</a:t>
            </a:r>
            <a:br>
              <a:rPr lang="en-US" dirty="0" smtClean="0"/>
            </a:br>
            <a:r>
              <a:rPr lang="en-US" dirty="0"/>
              <a:t>R</a:t>
            </a:r>
            <a:r>
              <a:rPr lang="en-US" dirty="0" smtClean="0"/>
              <a:t>estore </a:t>
            </a:r>
            <a:r>
              <a:rPr lang="en-US" dirty="0"/>
              <a:t>“the historic availability of patent protection for medicines and diagnostics,” </a:t>
            </a:r>
            <a:endParaRPr lang="en-US" dirty="0" smtClean="0"/>
          </a:p>
          <a:p>
            <a:r>
              <a:rPr lang="en-US" dirty="0" smtClean="0"/>
              <a:t>Congress </a:t>
            </a:r>
            <a:r>
              <a:rPr lang="en-US" dirty="0"/>
              <a:t>should make patents available to all “technological inventions, i.e., inventions contributing to the technological arts.”</a:t>
            </a:r>
            <a:endParaRPr lang="en-US" dirty="0">
              <a:solidFill>
                <a:srgbClr val="FFFF00"/>
              </a:solidFill>
            </a:endParaRPr>
          </a:p>
        </p:txBody>
      </p:sp>
    </p:spTree>
    <p:extLst>
      <p:ext uri="{BB962C8B-B14F-4D97-AF65-F5344CB8AC3E}">
        <p14:creationId xmlns:p14="http://schemas.microsoft.com/office/powerpoint/2010/main" val="3622243604"/>
      </p:ext>
    </p:extLst>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026722"/>
          </a:xfrm>
        </p:spPr>
        <p:txBody>
          <a:bodyPr/>
          <a:lstStyle/>
          <a:p>
            <a:pPr marL="0" indent="0" algn="ctr">
              <a:buNone/>
            </a:pPr>
            <a:r>
              <a:rPr lang="en-US" sz="4400" dirty="0">
                <a:solidFill>
                  <a:srgbClr val="FFFF00"/>
                </a:solidFill>
              </a:rPr>
              <a:t>Legislative</a:t>
            </a:r>
          </a:p>
          <a:p>
            <a:r>
              <a:rPr lang="en-US" dirty="0"/>
              <a:t>R</a:t>
            </a:r>
            <a:r>
              <a:rPr lang="en-US" dirty="0" smtClean="0"/>
              <a:t>ecommending </a:t>
            </a:r>
            <a:r>
              <a:rPr lang="en-US" dirty="0"/>
              <a:t>that Congress reaffirm “traditional boundaries between practical applications of scientific knowledge in all fields of technology, as contrasted with other manifestations of human creativity that are not themselves technological.</a:t>
            </a:r>
          </a:p>
        </p:txBody>
      </p:sp>
    </p:spTree>
    <p:extLst>
      <p:ext uri="{BB962C8B-B14F-4D97-AF65-F5344CB8AC3E}">
        <p14:creationId xmlns:p14="http://schemas.microsoft.com/office/powerpoint/2010/main" val="2789441686"/>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914400"/>
            <a:ext cx="7467600" cy="4031873"/>
          </a:xfrm>
          <a:prstGeom prst="rect">
            <a:avLst/>
          </a:prstGeom>
        </p:spPr>
        <p:txBody>
          <a:bodyPr wrap="square">
            <a:spAutoFit/>
          </a:bodyPr>
          <a:lstStyle/>
          <a:p>
            <a:r>
              <a:rPr lang="en-US" sz="3200" dirty="0" smtClean="0">
                <a:latin typeface="+mn-lt"/>
              </a:rPr>
              <a:t>The </a:t>
            </a:r>
            <a:r>
              <a:rPr lang="en-US" sz="3200" dirty="0">
                <a:latin typeface="+mn-lt"/>
              </a:rPr>
              <a:t>second patent </a:t>
            </a:r>
            <a:r>
              <a:rPr lang="en-US" sz="3200" dirty="0" smtClean="0">
                <a:latin typeface="+mn-lt"/>
              </a:rPr>
              <a:t>statute, passed just 3 years later, </a:t>
            </a:r>
            <a:r>
              <a:rPr lang="en-US" sz="3200" dirty="0">
                <a:latin typeface="+mn-lt"/>
              </a:rPr>
              <a:t>provided for patent protection for “any new and useful art, machine, manufacture or composition of matter, or any new and useful improvement on any art, machine, manufacture or composition of </a:t>
            </a:r>
            <a:r>
              <a:rPr lang="en-US" sz="3200" dirty="0" smtClean="0">
                <a:latin typeface="+mn-lt"/>
              </a:rPr>
              <a:t>matter” (Patent Act of 1793, </a:t>
            </a:r>
            <a:r>
              <a:rPr lang="en-US" sz="3200" dirty="0" err="1" smtClean="0">
                <a:latin typeface="+mn-lt"/>
              </a:rPr>
              <a:t>ch</a:t>
            </a:r>
            <a:r>
              <a:rPr lang="en-US" sz="3200" dirty="0" smtClean="0">
                <a:latin typeface="+mn-lt"/>
              </a:rPr>
              <a:t>. 11, § 1, 1 Stat. 318).</a:t>
            </a:r>
            <a:endParaRPr lang="en-US" sz="3200" dirty="0">
              <a:latin typeface="+mn-lt"/>
            </a:endParaRPr>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solidFill>
                  <a:srgbClr val="FFFF00"/>
                </a:solidFill>
              </a:rPr>
              <a:t>IPO </a:t>
            </a:r>
            <a:r>
              <a:rPr lang="en-US" dirty="0">
                <a:solidFill>
                  <a:srgbClr val="FFFF00"/>
                </a:solidFill>
              </a:rPr>
              <a:t>proposed defining a single narrow exception to eligibility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claimed invention is ineligible . . . if and only if the claimed invention </a:t>
            </a:r>
            <a:r>
              <a:rPr lang="en-US" dirty="0" smtClean="0"/>
              <a:t>as </a:t>
            </a:r>
            <a:r>
              <a:rPr lang="en-US" dirty="0"/>
              <a:t>a whole, as understood by a person having ordinary skill in the art to </a:t>
            </a:r>
            <a:r>
              <a:rPr lang="en-US" dirty="0" smtClean="0"/>
              <a:t>which </a:t>
            </a:r>
            <a:r>
              <a:rPr lang="en-US" dirty="0"/>
              <a:t>the claimed invention pertains, exists in nature independently of </a:t>
            </a:r>
            <a:r>
              <a:rPr lang="en-US" dirty="0" smtClean="0"/>
              <a:t>and </a:t>
            </a:r>
            <a:r>
              <a:rPr lang="en-US" dirty="0"/>
              <a:t>prior to any human activity, or </a:t>
            </a:r>
            <a:r>
              <a:rPr lang="en-US" dirty="0" smtClean="0"/>
              <a:t>exists solely in the human mind</a:t>
            </a:r>
            <a:endParaRPr lang="en-US" dirty="0"/>
          </a:p>
        </p:txBody>
      </p:sp>
    </p:spTree>
    <p:extLst>
      <p:ext uri="{BB962C8B-B14F-4D97-AF65-F5344CB8AC3E}">
        <p14:creationId xmlns:p14="http://schemas.microsoft.com/office/powerpoint/2010/main" val="2154648143"/>
      </p:ext>
    </p:extLst>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American Intellectual Property Law Association (AIPLA) </a:t>
            </a:r>
          </a:p>
        </p:txBody>
      </p:sp>
      <p:sp>
        <p:nvSpPr>
          <p:cNvPr id="3" name="Content Placeholder 2"/>
          <p:cNvSpPr>
            <a:spLocks noGrp="1"/>
          </p:cNvSpPr>
          <p:nvPr>
            <p:ph idx="1"/>
          </p:nvPr>
        </p:nvSpPr>
        <p:spPr/>
        <p:txBody>
          <a:bodyPr/>
          <a:lstStyle/>
          <a:p>
            <a:r>
              <a:rPr lang="en-US" dirty="0" smtClean="0"/>
              <a:t>proposed </a:t>
            </a:r>
            <a:r>
              <a:rPr lang="en-US" dirty="0"/>
              <a:t>nearly identical language, defining a sole exception to patent eligibility: </a:t>
            </a:r>
            <a:endParaRPr lang="en-US" dirty="0" smtClean="0"/>
          </a:p>
          <a:p>
            <a:r>
              <a:rPr lang="en-US" dirty="0"/>
              <a:t>A claimed invention is ineligible . . . only if the claimed invention as a </a:t>
            </a:r>
            <a:r>
              <a:rPr lang="en-US" dirty="0" smtClean="0"/>
              <a:t>whole </a:t>
            </a:r>
            <a:r>
              <a:rPr lang="en-US" dirty="0"/>
              <a:t>exists in nature independent and prior to any human activity, or </a:t>
            </a:r>
            <a:r>
              <a:rPr lang="en-US" dirty="0" smtClean="0"/>
              <a:t>can </a:t>
            </a:r>
            <a:r>
              <a:rPr lang="en-US" dirty="0"/>
              <a:t>be performed solely in the human mind</a:t>
            </a:r>
          </a:p>
        </p:txBody>
      </p:sp>
    </p:spTree>
    <p:extLst>
      <p:ext uri="{BB962C8B-B14F-4D97-AF65-F5344CB8AC3E}">
        <p14:creationId xmlns:p14="http://schemas.microsoft.com/office/powerpoint/2010/main" val="1024325135"/>
      </p:ext>
    </p:extLst>
  </p:cSld>
  <p:clrMapOvr>
    <a:masterClrMapping/>
  </p:clrMapOvr>
  <p:transition>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133600"/>
            <a:ext cx="8001000" cy="1143000"/>
          </a:xfrm>
        </p:spPr>
        <p:txBody>
          <a:bodyPr/>
          <a:lstStyle/>
          <a:p>
            <a:pPr algn="l"/>
            <a:r>
              <a:rPr lang="en-US" sz="4000" dirty="0">
                <a:latin typeface="+mn-lt"/>
              </a:rPr>
              <a:t>E</a:t>
            </a:r>
            <a:r>
              <a:rPr lang="en-US" sz="4000" dirty="0" smtClean="0">
                <a:latin typeface="+mn-lt"/>
              </a:rPr>
              <a:t>liminating </a:t>
            </a:r>
            <a:r>
              <a:rPr lang="en-US" sz="4000" dirty="0">
                <a:latin typeface="+mn-lt"/>
              </a:rPr>
              <a:t>the eligibility requirement entirely and instead relying on the other statutory conditions for </a:t>
            </a:r>
            <a:r>
              <a:rPr lang="en-US" sz="4000" dirty="0" smtClean="0">
                <a:latin typeface="+mn-lt"/>
              </a:rPr>
              <a:t>patentability </a:t>
            </a:r>
            <a:endParaRPr lang="en-US" sz="4000" dirty="0">
              <a:solidFill>
                <a:srgbClr val="FFFF00"/>
              </a:solidFill>
              <a:latin typeface="+mn-lt"/>
            </a:endParaRPr>
          </a:p>
        </p:txBody>
      </p:sp>
      <p:sp>
        <p:nvSpPr>
          <p:cNvPr id="3" name="Rectangle 2"/>
          <p:cNvSpPr/>
          <p:nvPr/>
        </p:nvSpPr>
        <p:spPr>
          <a:xfrm>
            <a:off x="3200400" y="381000"/>
            <a:ext cx="2563972" cy="769441"/>
          </a:xfrm>
          <a:prstGeom prst="rect">
            <a:avLst/>
          </a:prstGeom>
        </p:spPr>
        <p:txBody>
          <a:bodyPr wrap="none">
            <a:spAutoFit/>
          </a:bodyPr>
          <a:lstStyle/>
          <a:p>
            <a:pPr lvl="0" algn="ctr" eaLnBrk="0" hangingPunct="0">
              <a:spcBef>
                <a:spcPct val="20000"/>
              </a:spcBef>
            </a:pPr>
            <a:r>
              <a:rPr lang="en-US" sz="4400" dirty="0">
                <a:solidFill>
                  <a:srgbClr val="FFFF00"/>
                </a:solidFill>
                <a:latin typeface="Calibri"/>
              </a:rPr>
              <a:t>Legislative</a:t>
            </a:r>
          </a:p>
        </p:txBody>
      </p:sp>
    </p:spTree>
    <p:extLst>
      <p:ext uri="{BB962C8B-B14F-4D97-AF65-F5344CB8AC3E}">
        <p14:creationId xmlns:p14="http://schemas.microsoft.com/office/powerpoint/2010/main" val="1709668619"/>
      </p:ext>
    </p:extLst>
  </p:cSld>
  <p:clrMapOvr>
    <a:masterClrMapping/>
  </p:clrMapOvr>
  <p:transition>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Administrative</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Suggested </a:t>
            </a:r>
            <a:r>
              <a:rPr lang="en-US" dirty="0"/>
              <a:t>that examiners be required to “specifically rebut applicants’ arguments,” not simply dismiss them as not </a:t>
            </a:r>
            <a:r>
              <a:rPr lang="en-US" dirty="0" smtClean="0"/>
              <a:t>persuasive</a:t>
            </a:r>
          </a:p>
          <a:p>
            <a:r>
              <a:rPr lang="en-US" dirty="0"/>
              <a:t>§ 101 examination guidelines be amended to provide further guidance and more </a:t>
            </a:r>
            <a:r>
              <a:rPr lang="en-US" dirty="0" smtClean="0"/>
              <a:t>examples</a:t>
            </a:r>
          </a:p>
          <a:p>
            <a:r>
              <a:rPr lang="en-US" dirty="0"/>
              <a:t>P</a:t>
            </a:r>
            <a:r>
              <a:rPr lang="en-US" dirty="0" smtClean="0"/>
              <a:t>rovided </a:t>
            </a:r>
            <a:r>
              <a:rPr lang="en-US" dirty="0"/>
              <a:t>guidance on how patent ineligible claims might be rewritten to claim patent eligible subject matter</a:t>
            </a:r>
          </a:p>
        </p:txBody>
      </p:sp>
    </p:spTree>
    <p:extLst>
      <p:ext uri="{BB962C8B-B14F-4D97-AF65-F5344CB8AC3E}">
        <p14:creationId xmlns:p14="http://schemas.microsoft.com/office/powerpoint/2010/main" val="2174856969"/>
      </p:ext>
    </p:extLst>
  </p:cSld>
  <p:clrMapOvr>
    <a:masterClrMapping/>
  </p:clrMapOvr>
  <p:transition>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Administrative</a:t>
            </a:r>
            <a:endParaRPr lang="en-US" dirty="0">
              <a:solidFill>
                <a:srgbClr val="FFFF00"/>
              </a:solidFill>
            </a:endParaRPr>
          </a:p>
        </p:txBody>
      </p:sp>
      <p:sp>
        <p:nvSpPr>
          <p:cNvPr id="3" name="Content Placeholder 2"/>
          <p:cNvSpPr>
            <a:spLocks noGrp="1"/>
          </p:cNvSpPr>
          <p:nvPr>
            <p:ph idx="1"/>
          </p:nvPr>
        </p:nvSpPr>
        <p:spPr/>
        <p:txBody>
          <a:bodyPr/>
          <a:lstStyle/>
          <a:p>
            <a:r>
              <a:rPr lang="en-US" dirty="0"/>
              <a:t>Manual of Patent Examination Procedure (MPEP) be amended to include a clear explanation of how </a:t>
            </a:r>
            <a:r>
              <a:rPr lang="en-US" i="1" dirty="0"/>
              <a:t>Alice </a:t>
            </a:r>
            <a:r>
              <a:rPr lang="en-US" dirty="0"/>
              <a:t>overruled prior authority or, at the very least, include </a:t>
            </a:r>
            <a:r>
              <a:rPr lang="en-US" i="1" dirty="0"/>
              <a:t>Alice’s </a:t>
            </a:r>
            <a:r>
              <a:rPr lang="en-US" dirty="0"/>
              <a:t>holding that “mere recitation of a generic computer cannot transform a patent-ineligible abstract idea into a patent-eligible invention.”</a:t>
            </a:r>
          </a:p>
        </p:txBody>
      </p:sp>
    </p:spTree>
    <p:extLst>
      <p:ext uri="{BB962C8B-B14F-4D97-AF65-F5344CB8AC3E}">
        <p14:creationId xmlns:p14="http://schemas.microsoft.com/office/powerpoint/2010/main" val="3643278774"/>
      </p:ext>
    </p:extLst>
  </p:cSld>
  <p:clrMapOvr>
    <a:masterClrMapping/>
  </p:clrMapOvr>
  <p:transition>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FFFF00"/>
                </a:solidFill>
              </a:rPr>
              <a:t>Administrative</a:t>
            </a:r>
            <a:endParaRPr lang="en-US" dirty="0">
              <a:solidFill>
                <a:srgbClr val="FFFF00"/>
              </a:solidFill>
            </a:endParaRPr>
          </a:p>
        </p:txBody>
      </p:sp>
      <p:sp>
        <p:nvSpPr>
          <p:cNvPr id="3" name="Content Placeholder 2"/>
          <p:cNvSpPr>
            <a:spLocks noGrp="1"/>
          </p:cNvSpPr>
          <p:nvPr>
            <p:ph idx="1"/>
          </p:nvPr>
        </p:nvSpPr>
        <p:spPr>
          <a:xfrm>
            <a:off x="457200" y="1143000"/>
            <a:ext cx="8229600" cy="4983163"/>
          </a:xfrm>
        </p:spPr>
        <p:txBody>
          <a:bodyPr/>
          <a:lstStyle/>
          <a:p>
            <a:r>
              <a:rPr lang="en-US" dirty="0" smtClean="0"/>
              <a:t>Recommended </a:t>
            </a:r>
            <a:r>
              <a:rPr lang="en-US" dirty="0"/>
              <a:t>that the USPTO clarify what is meant by a technical solution to a technical problem, terminology that has been used by the Federal Circuit in analyzing patent eligibility under § </a:t>
            </a:r>
            <a:r>
              <a:rPr lang="en-US" dirty="0" smtClean="0"/>
              <a:t>101. </a:t>
            </a:r>
          </a:p>
          <a:p>
            <a:r>
              <a:rPr lang="en-US" dirty="0" smtClean="0"/>
              <a:t>The </a:t>
            </a:r>
            <a:r>
              <a:rPr lang="en-US" dirty="0"/>
              <a:t>courts </a:t>
            </a:r>
            <a:r>
              <a:rPr lang="en-US" dirty="0" smtClean="0"/>
              <a:t>defer </a:t>
            </a:r>
            <a:r>
              <a:rPr lang="en-US" dirty="0"/>
              <a:t>to the agency’s expertise and that the USPTO should, as it has done in the past, “</a:t>
            </a:r>
            <a:r>
              <a:rPr lang="en-US" dirty="0" smtClean="0"/>
              <a:t>tell </a:t>
            </a:r>
            <a:r>
              <a:rPr lang="en-US" dirty="0"/>
              <a:t>the Federal Circuit when it thinks that they’re wrong.</a:t>
            </a:r>
          </a:p>
        </p:txBody>
      </p:sp>
    </p:spTree>
    <p:extLst>
      <p:ext uri="{BB962C8B-B14F-4D97-AF65-F5344CB8AC3E}">
        <p14:creationId xmlns:p14="http://schemas.microsoft.com/office/powerpoint/2010/main" val="3639849333"/>
      </p:ext>
    </p:extLst>
  </p:cSld>
  <p:clrMapOvr>
    <a:masterClrMapping/>
  </p:clrMapOvr>
  <p:transition>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Summary</a:t>
            </a:r>
            <a:endParaRPr lang="en-US" dirty="0">
              <a:solidFill>
                <a:srgbClr val="FFFF00"/>
              </a:solidFill>
            </a:endParaRPr>
          </a:p>
        </p:txBody>
      </p:sp>
      <p:sp>
        <p:nvSpPr>
          <p:cNvPr id="3" name="Content Placeholder 2"/>
          <p:cNvSpPr>
            <a:spLocks noGrp="1"/>
          </p:cNvSpPr>
          <p:nvPr>
            <p:ph idx="1"/>
          </p:nvPr>
        </p:nvSpPr>
        <p:spPr>
          <a:xfrm>
            <a:off x="76200" y="1600200"/>
            <a:ext cx="9220200" cy="4525963"/>
          </a:xfrm>
        </p:spPr>
        <p:txBody>
          <a:bodyPr/>
          <a:lstStyle/>
          <a:p>
            <a:r>
              <a:rPr lang="en-US" i="1" dirty="0" smtClean="0"/>
              <a:t>Mayo</a:t>
            </a:r>
            <a:r>
              <a:rPr lang="en-US" dirty="0" smtClean="0"/>
              <a:t>/</a:t>
            </a:r>
            <a:r>
              <a:rPr lang="en-US" i="1" dirty="0" smtClean="0"/>
              <a:t>Alice </a:t>
            </a:r>
            <a:r>
              <a:rPr lang="en-US" dirty="0"/>
              <a:t>two-step test provides a beneficial way to challenge overly broad patents and helps to improve patent quality by indicating that claims be directed to a specific implementation of an inventive solution instead of a vaguely-claimed functional result. </a:t>
            </a:r>
            <a:r>
              <a:rPr lang="en-US" dirty="0" smtClean="0"/>
              <a:t>the </a:t>
            </a:r>
            <a:r>
              <a:rPr lang="en-US" dirty="0"/>
              <a:t>new eligibility test gives them a useful tool to defend against abusive lawsuits by patent assertion entities and may even give the United States a competitive advantage internationally. </a:t>
            </a:r>
          </a:p>
        </p:txBody>
      </p:sp>
    </p:spTree>
    <p:extLst>
      <p:ext uri="{BB962C8B-B14F-4D97-AF65-F5344CB8AC3E}">
        <p14:creationId xmlns:p14="http://schemas.microsoft.com/office/powerpoint/2010/main" val="2327870765"/>
      </p:ext>
    </p:extLst>
  </p:cSld>
  <p:clrMapOvr>
    <a:masterClrMapping/>
  </p:clrMapOvr>
  <p:transition>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525963"/>
          </a:xfrm>
        </p:spPr>
        <p:txBody>
          <a:bodyPr/>
          <a:lstStyle/>
          <a:p>
            <a:pPr marL="0" indent="0">
              <a:buNone/>
            </a:pPr>
            <a:r>
              <a:rPr lang="en-US" dirty="0"/>
              <a:t>T</a:t>
            </a:r>
            <a:r>
              <a:rPr lang="en-US" dirty="0" smtClean="0"/>
              <a:t>he </a:t>
            </a:r>
            <a:r>
              <a:rPr lang="en-US" dirty="0"/>
              <a:t>Court’s recent decisions argued that they are legally flawed and that the judicially-created exceptions to eligibility are too broad. </a:t>
            </a:r>
            <a:r>
              <a:rPr lang="en-US" dirty="0" smtClean="0"/>
              <a:t>Two-step </a:t>
            </a:r>
            <a:r>
              <a:rPr lang="en-US" dirty="0"/>
              <a:t>test is difficult to apply, leading to inconsistent decisions and unpredictability, and that it conflates § 101 analysis with other patentability requirements. </a:t>
            </a:r>
            <a:endParaRPr lang="en-US" dirty="0" smtClean="0"/>
          </a:p>
        </p:txBody>
      </p:sp>
      <p:sp>
        <p:nvSpPr>
          <p:cNvPr id="4" name="Title 1"/>
          <p:cNvSpPr>
            <a:spLocks noGrp="1"/>
          </p:cNvSpPr>
          <p:nvPr>
            <p:ph type="title"/>
          </p:nvPr>
        </p:nvSpPr>
        <p:spPr>
          <a:xfrm>
            <a:off x="457200" y="274638"/>
            <a:ext cx="8229600" cy="1143000"/>
          </a:xfrm>
        </p:spPr>
        <p:txBody>
          <a:bodyPr/>
          <a:lstStyle/>
          <a:p>
            <a:r>
              <a:rPr lang="en-US" dirty="0" smtClean="0">
                <a:solidFill>
                  <a:srgbClr val="FFFF00"/>
                </a:solidFill>
              </a:rPr>
              <a:t>Summary</a:t>
            </a:r>
            <a:endParaRPr lang="en-US" dirty="0">
              <a:solidFill>
                <a:srgbClr val="FFFF00"/>
              </a:solidFill>
            </a:endParaRPr>
          </a:p>
        </p:txBody>
      </p:sp>
    </p:spTree>
    <p:extLst>
      <p:ext uri="{BB962C8B-B14F-4D97-AF65-F5344CB8AC3E}">
        <p14:creationId xmlns:p14="http://schemas.microsoft.com/office/powerpoint/2010/main" val="3806901782"/>
      </p:ext>
    </p:extLst>
  </p:cSld>
  <p:clrMapOvr>
    <a:masterClrMapping/>
  </p:clrMapOvr>
  <p:transition>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Summary</a:t>
            </a:r>
            <a:endParaRPr lang="en-US" dirty="0">
              <a:solidFill>
                <a:srgbClr val="FFFF00"/>
              </a:solidFill>
            </a:endParaRPr>
          </a:p>
        </p:txBody>
      </p:sp>
      <p:sp>
        <p:nvSpPr>
          <p:cNvPr id="3" name="Content Placeholder 2"/>
          <p:cNvSpPr>
            <a:spLocks noGrp="1"/>
          </p:cNvSpPr>
          <p:nvPr>
            <p:ph idx="1"/>
          </p:nvPr>
        </p:nvSpPr>
        <p:spPr/>
        <p:txBody>
          <a:bodyPr/>
          <a:lstStyle/>
          <a:p>
            <a:r>
              <a:rPr lang="en-US" dirty="0"/>
              <a:t>Court’s jurisprudence stifles innovation, hurts businesses, and harms American competitiveness to the extent that the patent systems of other countries allow for a broader scope of patent protection </a:t>
            </a:r>
          </a:p>
          <a:p>
            <a:endParaRPr lang="en-US" dirty="0"/>
          </a:p>
        </p:txBody>
      </p:sp>
    </p:spTree>
    <p:extLst>
      <p:ext uri="{BB962C8B-B14F-4D97-AF65-F5344CB8AC3E}">
        <p14:creationId xmlns:p14="http://schemas.microsoft.com/office/powerpoint/2010/main" val="656578744"/>
      </p:ext>
    </p:extLst>
  </p:cSld>
  <p:clrMapOvr>
    <a:masterClrMapping/>
  </p:clrMapOvr>
  <p:transition>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Summary</a:t>
            </a:r>
            <a:endParaRPr lang="en-US" dirty="0">
              <a:solidFill>
                <a:srgbClr val="FFFF00"/>
              </a:solidFill>
            </a:endParaRPr>
          </a:p>
        </p:txBody>
      </p:sp>
      <p:sp>
        <p:nvSpPr>
          <p:cNvPr id="3" name="Content Placeholder 2"/>
          <p:cNvSpPr>
            <a:spLocks noGrp="1"/>
          </p:cNvSpPr>
          <p:nvPr>
            <p:ph idx="1"/>
          </p:nvPr>
        </p:nvSpPr>
        <p:spPr/>
        <p:txBody>
          <a:bodyPr/>
          <a:lstStyle/>
          <a:p>
            <a:r>
              <a:rPr lang="en-US" dirty="0"/>
              <a:t>Representatives from the life sciences industry almost uniformly opposed the Court’s recent precedents. They argued that many biopharmaceutical inventions are derived from natural products and that such innovations, as well as many innovations in diagnostics, are not patent eligible under the Court’s precedent </a:t>
            </a:r>
          </a:p>
        </p:txBody>
      </p:sp>
    </p:spTree>
    <p:extLst>
      <p:ext uri="{BB962C8B-B14F-4D97-AF65-F5344CB8AC3E}">
        <p14:creationId xmlns:p14="http://schemas.microsoft.com/office/powerpoint/2010/main" val="135223795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4"/>
          <p:cNvSpPr>
            <a:spLocks noGrp="1"/>
          </p:cNvSpPr>
          <p:nvPr>
            <p:ph idx="1"/>
          </p:nvPr>
        </p:nvSpPr>
        <p:spPr>
          <a:xfrm>
            <a:off x="457200" y="533400"/>
            <a:ext cx="8229600" cy="5592763"/>
          </a:xfrm>
        </p:spPr>
        <p:txBody>
          <a:bodyPr/>
          <a:lstStyle/>
          <a:p>
            <a:pPr indent="0" eaLnBrk="1" hangingPunct="1">
              <a:buNone/>
            </a:pPr>
            <a:r>
              <a:rPr lang="en-US" dirty="0"/>
              <a:t>In 1930, Congress enacted the Plant Patent Act to extend patent protection to </a:t>
            </a:r>
            <a:r>
              <a:rPr lang="en-US" dirty="0" smtClean="0"/>
              <a:t>asexually-reproduced plants.</a:t>
            </a:r>
          </a:p>
          <a:p>
            <a:pPr indent="0" eaLnBrk="1" hangingPunct="1">
              <a:buNone/>
            </a:pPr>
            <a:endParaRPr lang="en-US" dirty="0" smtClean="0"/>
          </a:p>
          <a:p>
            <a:pPr indent="0" eaLnBrk="1" hangingPunct="1">
              <a:buNone/>
            </a:pPr>
            <a:r>
              <a:rPr lang="en-US" dirty="0" smtClean="0"/>
              <a:t>In 1952, Patent Act: “Whoever </a:t>
            </a:r>
            <a:r>
              <a:rPr lang="en-US" dirty="0"/>
              <a:t>invents or discovers any new and useful process, machine, manufacture, or composition of matter, or any new and useful improvement thereof, may obtain a </a:t>
            </a:r>
            <a:r>
              <a:rPr lang="en-US" dirty="0" smtClean="0"/>
              <a:t>patent, </a:t>
            </a:r>
            <a:r>
              <a:rPr lang="en-US" dirty="0"/>
              <a:t>subject to the conditions and requirements of this </a:t>
            </a:r>
            <a:r>
              <a:rPr lang="en-US" dirty="0" smtClean="0"/>
              <a:t>title” (66 Stat. 797, </a:t>
            </a:r>
            <a:r>
              <a:rPr lang="en-US" dirty="0" err="1" smtClean="0"/>
              <a:t>ch</a:t>
            </a:r>
            <a:r>
              <a:rPr lang="en-US" dirty="0" smtClean="0"/>
              <a:t>. 10, § 101, 1952).</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1000" fill="hold"/>
                                        <p:tgtEl>
                                          <p:spTgt spid="6147"/>
                                        </p:tgtEl>
                                        <p:attrNameLst>
                                          <p:attrName>ppt_x</p:attrName>
                                        </p:attrNameLst>
                                      </p:cBhvr>
                                      <p:tavLst>
                                        <p:tav tm="0">
                                          <p:val>
                                            <p:strVal val="#ppt_x"/>
                                          </p:val>
                                        </p:tav>
                                        <p:tav tm="100000">
                                          <p:val>
                                            <p:strVal val="#ppt_x"/>
                                          </p:val>
                                        </p:tav>
                                      </p:tavLst>
                                    </p:anim>
                                    <p:anim calcmode="lin" valueType="num">
                                      <p:cBhvr additive="base">
                                        <p:cTn id="8" dur="1000" fill="hold"/>
                                        <p:tgtEl>
                                          <p:spTgt spid="61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229600" cy="3459163"/>
          </a:xfrm>
        </p:spPr>
        <p:txBody>
          <a:bodyPr/>
          <a:lstStyle/>
          <a:p>
            <a:pPr marL="0" indent="0">
              <a:buNone/>
            </a:pPr>
            <a:r>
              <a:rPr lang="en-US" dirty="0"/>
              <a:t>Representatives from computer-related industries, especially software, were divided in their views of the Court’s jurisprudence. Some argued that it protects against abusive patent litigation and has had little impact on software innovation. Others </a:t>
            </a:r>
            <a:r>
              <a:rPr lang="en-US" dirty="0" smtClean="0"/>
              <a:t>asserted </a:t>
            </a:r>
            <a:r>
              <a:rPr lang="en-US" dirty="0"/>
              <a:t>that patents are important to foster investment and that </a:t>
            </a:r>
            <a:r>
              <a:rPr lang="en-US" i="1" dirty="0"/>
              <a:t>Alice </a:t>
            </a:r>
            <a:r>
              <a:rPr lang="en-US" dirty="0"/>
              <a:t>has devalued patent portfolios and injected uncertainty into their business practices, hurting innovation </a:t>
            </a:r>
          </a:p>
        </p:txBody>
      </p:sp>
      <p:sp>
        <p:nvSpPr>
          <p:cNvPr id="4" name="Title 1"/>
          <p:cNvSpPr>
            <a:spLocks noGrp="1"/>
          </p:cNvSpPr>
          <p:nvPr>
            <p:ph type="title"/>
          </p:nvPr>
        </p:nvSpPr>
        <p:spPr>
          <a:xfrm>
            <a:off x="457200" y="274638"/>
            <a:ext cx="8229600" cy="1143000"/>
          </a:xfrm>
        </p:spPr>
        <p:txBody>
          <a:bodyPr/>
          <a:lstStyle/>
          <a:p>
            <a:r>
              <a:rPr lang="en-US" dirty="0" smtClean="0">
                <a:solidFill>
                  <a:srgbClr val="FFFF00"/>
                </a:solidFill>
              </a:rPr>
              <a:t>Summary</a:t>
            </a:r>
            <a:endParaRPr lang="en-US" dirty="0">
              <a:solidFill>
                <a:srgbClr val="FFFF00"/>
              </a:solidFill>
            </a:endParaRPr>
          </a:p>
        </p:txBody>
      </p:sp>
    </p:spTree>
    <p:extLst>
      <p:ext uri="{BB962C8B-B14F-4D97-AF65-F5344CB8AC3E}">
        <p14:creationId xmlns:p14="http://schemas.microsoft.com/office/powerpoint/2010/main" val="72368245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762000" y="1874837"/>
            <a:ext cx="7848600" cy="4525963"/>
          </a:xfrm>
        </p:spPr>
        <p:txBody>
          <a:bodyPr/>
          <a:lstStyle/>
          <a:p>
            <a:pPr marL="0" indent="0" eaLnBrk="1" hangingPunct="1">
              <a:buNone/>
            </a:pPr>
            <a:r>
              <a:rPr lang="en-US" dirty="0" smtClean="0"/>
              <a:t>“A </a:t>
            </a:r>
            <a:r>
              <a:rPr lang="en-US" dirty="0"/>
              <a:t>scientific truth, or the mathematical expression of it, is not </a:t>
            </a:r>
            <a:r>
              <a:rPr lang="en-US" dirty="0" smtClean="0"/>
              <a:t>a patentable </a:t>
            </a:r>
            <a:r>
              <a:rPr lang="en-US" dirty="0"/>
              <a:t>invention</a:t>
            </a:r>
            <a:r>
              <a:rPr lang="en-US" dirty="0" smtClean="0"/>
              <a:t>,” but “a </a:t>
            </a:r>
            <a:r>
              <a:rPr lang="en-US" dirty="0"/>
              <a:t>novel and useful structure created with the aid of knowledge of scientific truth may be</a:t>
            </a:r>
            <a:r>
              <a:rPr lang="en-US" dirty="0" smtClean="0"/>
              <a:t>.”</a:t>
            </a:r>
          </a:p>
          <a:p>
            <a:pPr marL="0" indent="0" eaLnBrk="1" hangingPunct="1">
              <a:buNone/>
            </a:pPr>
            <a:endParaRPr lang="en-US" sz="1200" dirty="0" smtClean="0"/>
          </a:p>
        </p:txBody>
      </p:sp>
      <p:sp>
        <p:nvSpPr>
          <p:cNvPr id="2" name="Rectangle 1"/>
          <p:cNvSpPr/>
          <p:nvPr/>
        </p:nvSpPr>
        <p:spPr>
          <a:xfrm>
            <a:off x="762000" y="304800"/>
            <a:ext cx="8001000" cy="1446550"/>
          </a:xfrm>
          <a:prstGeom prst="rect">
            <a:avLst/>
          </a:prstGeom>
        </p:spPr>
        <p:txBody>
          <a:bodyPr wrap="square">
            <a:spAutoFit/>
          </a:bodyPr>
          <a:lstStyle/>
          <a:p>
            <a:pPr algn="ctr"/>
            <a:r>
              <a:rPr lang="en-US" sz="4400" b="1" dirty="0" smtClean="0">
                <a:solidFill>
                  <a:srgbClr val="FFFF00"/>
                </a:solidFill>
                <a:latin typeface="+mn-lt"/>
              </a:rPr>
              <a:t>SCOTUS has found mathematical </a:t>
            </a:r>
            <a:r>
              <a:rPr lang="en-US" sz="4400" b="1" dirty="0">
                <a:solidFill>
                  <a:srgbClr val="FFFF00"/>
                </a:solidFill>
                <a:latin typeface="+mn-lt"/>
              </a:rPr>
              <a:t>formulas </a:t>
            </a:r>
            <a:r>
              <a:rPr lang="en-US" sz="4400" b="1" dirty="0" smtClean="0">
                <a:solidFill>
                  <a:srgbClr val="FFFF00"/>
                </a:solidFill>
                <a:latin typeface="+mn-lt"/>
              </a:rPr>
              <a:t>patent-ineligible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AIPLA Document" ma:contentTypeID="0x0101009D456425FF03624382BC68CA562540FC002A0EFC9C8CABBC4E9DC6292B0B13EEDF" ma:contentTypeVersion="4" ma:contentTypeDescription="" ma:contentTypeScope="" ma:versionID="d5ae85dd2b3a5b0ee47a5a1b6408b2be">
  <xsd:schema xmlns:xsd="http://www.w3.org/2001/XMLSchema" xmlns:xs="http://www.w3.org/2001/XMLSchema" xmlns:p="http://schemas.microsoft.com/office/2006/metadata/properties" xmlns:ns2="ade7672b-7a94-4c13-a1a6-d9b3b06fd88f" xmlns:ns3="6729fdf1-c563-410f-8d87-9a3f8fb16a88" targetNamespace="http://schemas.microsoft.com/office/2006/metadata/properties" ma:root="true" ma:fieldsID="6bbcc5109f2057abe5bd7f1f4c4a5f08" ns2:_="" ns3:_="">
    <xsd:import namespace="ade7672b-7a94-4c13-a1a6-d9b3b06fd88f"/>
    <xsd:import namespace="6729fdf1-c563-410f-8d87-9a3f8fb16a88"/>
    <xsd:element name="properties">
      <xsd:complexType>
        <xsd:sequence>
          <xsd:element name="documentManagement">
            <xsd:complexType>
              <xsd:all>
                <xsd:element ref="ns2:Publication_x0020_Date" minOccurs="0"/>
                <xsd:element ref="ns3:SqtRequiredMembershi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e7672b-7a94-4c13-a1a6-d9b3b06fd88f" elementFormDefault="qualified">
    <xsd:import namespace="http://schemas.microsoft.com/office/2006/documentManagement/types"/>
    <xsd:import namespace="http://schemas.microsoft.com/office/infopath/2007/PartnerControls"/>
    <xsd:element name="Publication_x0020_Date" ma:index="8" nillable="true" ma:displayName="Publication Date" ma:description="This column is used to determine the publication date of AIPLA Documents" ma:format="DateOnly" ma:internalName="Publication_x0020_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729fdf1-c563-410f-8d87-9a3f8fb16a88" elementFormDefault="qualified">
    <xsd:import namespace="http://schemas.microsoft.com/office/2006/documentManagement/types"/>
    <xsd:import namespace="http://schemas.microsoft.com/office/infopath/2007/PartnerControls"/>
    <xsd:element name="SqtRequiredMembership" ma:index="9" nillable="true" ma:displayName="Required Membership" ma:internalName="SqtRequiredMembership">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Publication_x0020_Date xmlns="ade7672b-7a94-4c13-a1a6-d9b3b06fd88f" xsi:nil="true"/>
    <SqtRequiredMembership xmlns="6729fdf1-c563-410f-8d87-9a3f8fb16a88" xsi:nil="true"/>
  </documentManagement>
</p:properties>
</file>

<file path=customXml/itemProps1.xml><?xml version="1.0" encoding="utf-8"?>
<ds:datastoreItem xmlns:ds="http://schemas.openxmlformats.org/officeDocument/2006/customXml" ds:itemID="{0E64D21A-9525-43C7-9A95-D006BA91D3D0}">
  <ds:schemaRefs>
    <ds:schemaRef ds:uri="http://schemas.microsoft.com/sharepoint/v3/contenttype/forms"/>
  </ds:schemaRefs>
</ds:datastoreItem>
</file>

<file path=customXml/itemProps2.xml><?xml version="1.0" encoding="utf-8"?>
<ds:datastoreItem xmlns:ds="http://schemas.openxmlformats.org/officeDocument/2006/customXml" ds:itemID="{680629A1-1978-4BE2-9723-5C5927F7BD7F}">
  <ds:schemaRefs>
    <ds:schemaRef ds:uri="http://schemas.microsoft.com/office/2006/metadata/longProperties"/>
  </ds:schemaRefs>
</ds:datastoreItem>
</file>

<file path=customXml/itemProps3.xml><?xml version="1.0" encoding="utf-8"?>
<ds:datastoreItem xmlns:ds="http://schemas.openxmlformats.org/officeDocument/2006/customXml" ds:itemID="{0B65FC2F-5A3D-42D9-BF0D-69E669D9C3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e7672b-7a94-4c13-a1a6-d9b3b06fd88f"/>
    <ds:schemaRef ds:uri="6729fdf1-c563-410f-8d87-9a3f8fb16a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3128A30-0633-4FC4-A84D-FBA45E3DA941}">
  <ds:schemaRefs>
    <ds:schemaRef ds:uri="http://schemas.microsoft.com/office/2006/metadata/properties"/>
    <ds:schemaRef ds:uri="http://purl.org/dc/elements/1.1/"/>
    <ds:schemaRef ds:uri="http://schemas.microsoft.com/office/2006/documentManagement/types"/>
    <ds:schemaRef ds:uri="ade7672b-7a94-4c13-a1a6-d9b3b06fd88f"/>
    <ds:schemaRef ds:uri="http://www.w3.org/XML/1998/namespace"/>
    <ds:schemaRef ds:uri="http://purl.org/dc/dcmitype/"/>
    <ds:schemaRef ds:uri="http://schemas.microsoft.com/office/infopath/2007/PartnerControls"/>
    <ds:schemaRef ds:uri="http://schemas.openxmlformats.org/package/2006/metadata/core-properties"/>
    <ds:schemaRef ds:uri="6729fdf1-c563-410f-8d87-9a3f8fb16a88"/>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2876</TotalTime>
  <Pages>0</Pages>
  <Words>4097</Words>
  <Characters>0</Characters>
  <Application>Microsoft Office PowerPoint</Application>
  <DocSecurity>0</DocSecurity>
  <PresentationFormat>On-screen Show (4:3)</PresentationFormat>
  <Lines>0</Lines>
  <Paragraphs>342</Paragraphs>
  <Slides>80</Slides>
  <Notes>73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80</vt:i4>
      </vt:variant>
    </vt:vector>
  </HeadingPairs>
  <TitlesOfParts>
    <vt:vector size="84" baseType="lpstr">
      <vt:lpstr>Arial</vt:lpstr>
      <vt:lpstr>Calibri</vt:lpstr>
      <vt:lpstr>Times New Roman</vt:lpstr>
      <vt:lpstr>Office Theme</vt:lpstr>
      <vt:lpstr>   PATENT-ELIGIBLE SUBJECT MATTER:  REPORT ON VIEWS AND RECOMMENDATIONS FROM THE PUBLIC </vt:lpstr>
      <vt:lpstr>Contents</vt:lpstr>
      <vt:lpstr>PowerPoint Presentation</vt:lpstr>
      <vt:lpstr>Participants</vt:lpstr>
      <vt:lpstr>Introduction </vt:lpstr>
      <vt:lpstr>PowerPoint Presentation</vt:lpstr>
      <vt:lpstr>PowerPoint Presentation</vt:lpstr>
      <vt:lpstr>PowerPoint Presentation</vt:lpstr>
      <vt:lpstr>PowerPoint Presentation</vt:lpstr>
      <vt:lpstr>PowerPoint Presentation</vt:lpstr>
      <vt:lpstr>Gottschalk v. Benson, 409 U.S. 63 (1972)</vt:lpstr>
      <vt:lpstr>Diamond v. Diehr, 450 U.S. 175 (1981).</vt:lpstr>
      <vt:lpstr>Four Key SCOTUS Cases Significantly Impacted Patentability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Myriad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Public Views of Patent-Eligibility</vt:lpstr>
      <vt:lpstr>Positives</vt:lpstr>
      <vt:lpstr>Positives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Two-Step Test Lacks Clarity and Increases Unpredictability </vt:lpstr>
      <vt:lpstr>Preemption Conflates § 101 and Other Patentability Provisions </vt:lpstr>
      <vt:lpstr>Negatives</vt:lpstr>
      <vt:lpstr>Negatives</vt:lpstr>
      <vt:lpstr>Key SCOTUS Decisions Will Stifle Innovation and Hurt Businesses </vt:lpstr>
      <vt:lpstr>Negatives</vt:lpstr>
      <vt:lpstr>Negatives</vt:lpstr>
      <vt:lpstr>Negatives</vt:lpstr>
      <vt:lpstr>Comments Life Science Industry</vt:lpstr>
      <vt:lpstr>Negative Comments</vt:lpstr>
      <vt:lpstr>Comments Life Science Industry</vt:lpstr>
      <vt:lpstr>Comments Life Science Industry</vt:lpstr>
      <vt:lpstr>Comments Life Science Industry</vt:lpstr>
      <vt:lpstr>Comments Life Science Industry</vt:lpstr>
      <vt:lpstr>Comments Life Science Industry</vt:lpstr>
      <vt:lpstr>PowerPoint Presentation</vt:lpstr>
      <vt:lpstr>PowerPoint Presentation</vt:lpstr>
      <vt:lpstr>PowerPoint Presentation</vt:lpstr>
      <vt:lpstr>Public recommendations to three branches </vt:lpstr>
      <vt:lpstr>PowerPoint Presentation</vt:lpstr>
      <vt:lpstr>PowerPoint Presentation</vt:lpstr>
      <vt:lpstr> IPO proposed defining a single narrow exception to eligibility </vt:lpstr>
      <vt:lpstr>American Intellectual Property Law Association (AIPLA) </vt:lpstr>
      <vt:lpstr>Eliminating the eligibility requirement entirely and instead relying on the other statutory conditions for patentability </vt:lpstr>
      <vt:lpstr>Administrative</vt:lpstr>
      <vt:lpstr>Administrative</vt:lpstr>
      <vt:lpstr>Administrative</vt:lpstr>
      <vt:lpstr>Summary</vt:lpstr>
      <vt:lpstr>Summary</vt:lpstr>
      <vt:lpstr>Summary</vt:lpstr>
      <vt:lpstr>Summary</vt:lpstr>
      <vt:lpstr>Summary</vt:lpstr>
    </vt:vector>
  </TitlesOfParts>
  <LinksUpToDate>false</LinksUpToDate>
  <CharactersWithSpaces>0</CharactersWithSpaces>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Updated General IP Presentation</dc:title>
  <dc:creator>scott daniels</dc:creator>
  <cp:lastModifiedBy>Shelley Hotz</cp:lastModifiedBy>
  <cp:revision>255</cp:revision>
  <cp:lastPrinted>2017-09-15T18:05:44Z</cp:lastPrinted>
  <dcterms:created xsi:type="dcterms:W3CDTF">2010-03-13T05:00:00Z</dcterms:created>
  <dcterms:modified xsi:type="dcterms:W3CDTF">2017-09-15T18:06:49Z</dcterms:modified>
</cp:coreProperties>
</file>