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3" r:id="rId1"/>
  </p:sldMasterIdLst>
  <p:notesMasterIdLst>
    <p:notesMasterId r:id="rId34"/>
  </p:notesMasterIdLst>
  <p:handoutMasterIdLst>
    <p:handoutMasterId r:id="rId35"/>
  </p:handoutMasterIdLst>
  <p:sldIdLst>
    <p:sldId id="258" r:id="rId2"/>
    <p:sldId id="299" r:id="rId3"/>
    <p:sldId id="259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2" r:id="rId15"/>
    <p:sldId id="297" r:id="rId16"/>
    <p:sldId id="279" r:id="rId17"/>
    <p:sldId id="280" r:id="rId18"/>
    <p:sldId id="283" r:id="rId19"/>
    <p:sldId id="284" r:id="rId20"/>
    <p:sldId id="285" r:id="rId21"/>
    <p:sldId id="286" r:id="rId22"/>
    <p:sldId id="288" r:id="rId23"/>
    <p:sldId id="287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81" r:id="rId33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5F"/>
    <a:srgbClr val="D41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3591" autoAdjust="0"/>
  </p:normalViewPr>
  <p:slideViewPr>
    <p:cSldViewPr snapToGrid="0" snapToObjects="1">
      <p:cViewPr varScale="1">
        <p:scale>
          <a:sx n="83" d="100"/>
          <a:sy n="83" d="100"/>
        </p:scale>
        <p:origin x="1531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797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654D0-0189-45C6-AA4F-351CE3EA164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01A38-7E26-4C3F-AA92-1526CD8C87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60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C291A7-8DDE-1343-8CAA-04462FD6CE63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81A692-1C37-C547-A2D5-E775E423F1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7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1A692-1C37-C547-A2D5-E775E423F1B4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2AC-3177-4040-8DD4-EF014562F4A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50C8-660F-9B45-ACEE-E3C9DF47ECD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90" y="181368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7290" y="3529297"/>
            <a:ext cx="7886700" cy="15335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2AC-3177-4040-8DD4-EF014562F4A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50C8-660F-9B45-ACEE-E3C9DF47EC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2AC-3177-4040-8DD4-EF014562F4A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50C8-660F-9B45-ACEE-E3C9DF47EC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71123" y="6356351"/>
            <a:ext cx="4084119" cy="365125"/>
          </a:xfrm>
        </p:spPr>
        <p:txBody>
          <a:bodyPr lIns="0"/>
          <a:lstStyle/>
          <a:p>
            <a:pPr algn="r"/>
            <a:r>
              <a:rPr lang="en-US" i="1" dirty="0" smtClean="0"/>
              <a:t>Allen, Dyer, Doppelt + Gilchrist, PA </a:t>
            </a:r>
            <a:r>
              <a:rPr lang="mr-IN" i="1" dirty="0" smtClean="0"/>
              <a:t>–</a:t>
            </a:r>
            <a:r>
              <a:rPr lang="en-US" i="1" dirty="0" smtClean="0"/>
              <a:t> Intellectual Property Law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2FE850C8-660F-9B45-ACEE-E3C9DF47EC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2AC-3177-4040-8DD4-EF014562F4A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50C8-660F-9B45-ACEE-E3C9DF47EC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90" y="181368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2AC-3177-4040-8DD4-EF014562F4A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50C8-660F-9B45-ACEE-E3C9DF47EC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2AC-3177-4040-8DD4-EF014562F4A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50C8-660F-9B45-ACEE-E3C9DF47EC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90" y="181368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2AC-3177-4040-8DD4-EF014562F4A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50C8-660F-9B45-ACEE-E3C9DF47EC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2AC-3177-4040-8DD4-EF014562F4A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50C8-660F-9B45-ACEE-E3C9DF47EC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2AC-3177-4040-8DD4-EF014562F4A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50C8-660F-9B45-ACEE-E3C9DF47EC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2AC-3177-4040-8DD4-EF014562F4A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50C8-660F-9B45-ACEE-E3C9DF47ECD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DD2AC-3177-4040-8DD4-EF014562F4A6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850C8-660F-9B45-ACEE-E3C9DF47EC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7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dmg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addmg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6325" y="1376737"/>
            <a:ext cx="7237245" cy="4818579"/>
          </a:xfrm>
          <a:prstGeom prst="rect">
            <a:avLst/>
          </a:prstGeom>
        </p:spPr>
        <p:txBody>
          <a:bodyPr tIns="182880" bIns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smtClean="0"/>
              <a:t>Florida Writers Association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 smtClean="0"/>
              <a:t>Orlando Chapter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Winter Park University Club, Winter Park, Florida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January 3, 2018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/>
              <a:t>Copyright Principles Writers Should Know So We’re All On The Same Page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Presented by: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Ava K. Doppelt, Esq.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Allen, Dyer, Doppelt &amp; Gilchrist, P.A.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255 S. Orange Avenue, Suite 1401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Orlando, Florida 32801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407-841-2330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Email: adoppelt@allendyer.com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Website: www.patentamerica.com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900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916325" y="249382"/>
            <a:ext cx="7237245" cy="957655"/>
          </a:xfrm>
          <a:prstGeom prst="rect">
            <a:avLst/>
          </a:prstGeom>
        </p:spPr>
        <p:txBody>
          <a:bodyPr vert="horz" lIns="91440" tIns="45720" rIns="91440" bIns="27432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endParaRPr lang="en-US" sz="3800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8DE8D104-E21D-9F48-AC6D-3FAEDE96CF56}" type="slidenum">
              <a:rPr lang="en-US" b="1" smtClean="0"/>
              <a:t>1</a:t>
            </a:fld>
            <a:endParaRPr lang="en-US" b="1" dirty="0"/>
          </a:p>
        </p:txBody>
      </p:sp>
      <p:pic>
        <p:nvPicPr>
          <p:cNvPr id="10" name="Picture 9" descr="Allen, Dyer, Doppelt + Gilchrist, PA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073" y="5891791"/>
            <a:ext cx="16002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7406" y="0"/>
            <a:ext cx="2895081" cy="137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0665" y="1597068"/>
            <a:ext cx="734290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175" algn="just">
              <a:buNone/>
            </a:pPr>
            <a:endParaRPr lang="en-US" sz="2800" dirty="0" smtClean="0"/>
          </a:p>
          <a:p>
            <a:pPr indent="-3175" algn="just">
              <a:buNone/>
            </a:pPr>
            <a:endParaRPr lang="en-US" sz="2800" dirty="0"/>
          </a:p>
          <a:p>
            <a:pPr indent="-3175" algn="just">
              <a:buNone/>
            </a:pPr>
            <a:r>
              <a:rPr lang="en-US" sz="2800" dirty="0" smtClean="0"/>
              <a:t>A </a:t>
            </a:r>
            <a:r>
              <a:rPr lang="en-US" sz="2800" dirty="0"/>
              <a:t>work is </a:t>
            </a:r>
            <a:r>
              <a:rPr lang="en-US" sz="2800" dirty="0" smtClean="0"/>
              <a:t>“copyrighted” </a:t>
            </a:r>
            <a:r>
              <a:rPr lang="en-US" sz="2800" dirty="0"/>
              <a:t>as soon as it’s fixed in a tangible form of expression.</a:t>
            </a:r>
          </a:p>
          <a:p>
            <a:pPr indent="-3175" algn="just">
              <a:buNone/>
            </a:pPr>
            <a:endParaRPr lang="en-US" sz="2800" dirty="0"/>
          </a:p>
          <a:p>
            <a:pPr indent="-3175" algn="just">
              <a:buNone/>
            </a:pPr>
            <a:r>
              <a:rPr lang="en-US" sz="2800" dirty="0"/>
              <a:t>But registration is necessary before you can file a lawsuit.</a:t>
            </a:r>
          </a:p>
          <a:p>
            <a:pPr>
              <a:buSzPct val="125000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r>
              <a:rPr lang="en-US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8363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3425" y="1768570"/>
            <a:ext cx="724235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175" algn="ctr"/>
            <a:r>
              <a:rPr lang="en-US" sz="2800" b="1" dirty="0"/>
              <a:t>Registration in the </a:t>
            </a:r>
            <a:endParaRPr lang="en-US" sz="2800" b="1" dirty="0" smtClean="0"/>
          </a:p>
          <a:p>
            <a:pPr marL="342900" indent="-3175" algn="ctr"/>
            <a:r>
              <a:rPr lang="en-US" sz="2800" b="1" dirty="0" smtClean="0"/>
              <a:t>United States Copyright </a:t>
            </a:r>
            <a:r>
              <a:rPr lang="en-US" sz="2800" b="1" dirty="0"/>
              <a:t>Office </a:t>
            </a:r>
            <a:endParaRPr lang="en-US" sz="2800" b="1" dirty="0" smtClean="0"/>
          </a:p>
          <a:p>
            <a:pPr marL="342900" indent="-3175" algn="ctr"/>
            <a:r>
              <a:rPr lang="en-US" sz="2800" b="1" dirty="0" smtClean="0"/>
              <a:t>(</a:t>
            </a:r>
            <a:r>
              <a:rPr lang="en-US" sz="2800" b="1" dirty="0"/>
              <a:t>www.copyright.gov)</a:t>
            </a:r>
            <a:endParaRPr lang="en-US" sz="2800" dirty="0" smtClean="0"/>
          </a:p>
          <a:p>
            <a:pPr marL="796925" indent="-457200"/>
            <a:endParaRPr lang="en-US" sz="1000" dirty="0"/>
          </a:p>
          <a:p>
            <a:pPr marL="796925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</a:t>
            </a:r>
            <a:r>
              <a:rPr lang="en-US" sz="2400" dirty="0"/>
              <a:t>to filing a copyright infringement lawsuit in the U.S.</a:t>
            </a:r>
          </a:p>
          <a:p>
            <a:pPr marL="339725" lvl="0" indent="0">
              <a:buNone/>
            </a:pPr>
            <a:endParaRPr lang="en-US" sz="1000" dirty="0"/>
          </a:p>
          <a:p>
            <a:pPr marL="796925" indent="-457200">
              <a:buFont typeface="Arial" panose="020B0604020202020204" pitchFamily="34" charset="0"/>
              <a:buChar char="•"/>
            </a:pPr>
            <a:r>
              <a:rPr lang="en-US" sz="2400" dirty="0"/>
              <a:t>Most other countries do not require copyright registration.</a:t>
            </a:r>
          </a:p>
          <a:p>
            <a:pPr marL="339725" lvl="0" indent="0">
              <a:buNone/>
            </a:pPr>
            <a:endParaRPr lang="en-US" sz="1000" dirty="0"/>
          </a:p>
          <a:p>
            <a:pPr marL="796925" indent="-457200">
              <a:buFont typeface="Arial" panose="020B0604020202020204" pitchFamily="34" charset="0"/>
              <a:buChar char="•"/>
            </a:pPr>
            <a:r>
              <a:rPr lang="en-US" sz="2400" dirty="0"/>
              <a:t>U.S. copyrights are protected outside the U.S. by virtue of international treaties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r>
              <a:rPr lang="en-US" b="1" dirty="0" smtClean="0"/>
              <a:t>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31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8290" y="1939968"/>
            <a:ext cx="71375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To Register a </a:t>
            </a:r>
            <a:r>
              <a:rPr lang="en-US" sz="2800" b="1" dirty="0" smtClean="0"/>
              <a:t>Copyright</a:t>
            </a:r>
          </a:p>
          <a:p>
            <a:pPr algn="ctr"/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Complete </a:t>
            </a:r>
            <a:r>
              <a:rPr lang="en-US" sz="2400" dirty="0"/>
              <a:t>online form on the Copyright Office website</a:t>
            </a:r>
            <a:r>
              <a:rPr lang="en-US" sz="2400" dirty="0" smtClean="0"/>
              <a:t>.</a:t>
            </a:r>
          </a:p>
          <a:p>
            <a:endParaRPr lang="en-US" sz="1000" dirty="0"/>
          </a:p>
          <a:p>
            <a:pPr marL="457200" indent="-457200">
              <a:buAutoNum type="arabicPeriod" startAt="2"/>
            </a:pPr>
            <a:r>
              <a:rPr lang="en-US" sz="2400" dirty="0" smtClean="0"/>
              <a:t>Attach </a:t>
            </a:r>
            <a:r>
              <a:rPr lang="en-US" sz="2400" dirty="0"/>
              <a:t>a </a:t>
            </a:r>
            <a:r>
              <a:rPr lang="en-US" sz="2400" dirty="0" smtClean="0"/>
              <a:t>digital copy </a:t>
            </a:r>
            <a:r>
              <a:rPr lang="en-US" sz="2400" dirty="0"/>
              <a:t>of work to be registered.  (Special rules for software</a:t>
            </a:r>
            <a:r>
              <a:rPr lang="en-US" sz="2400" dirty="0" smtClean="0"/>
              <a:t>).</a:t>
            </a:r>
          </a:p>
          <a:p>
            <a:endParaRPr lang="en-US" sz="1000" dirty="0" smtClean="0"/>
          </a:p>
          <a:p>
            <a:pPr marL="457200" indent="-457200"/>
            <a:r>
              <a:rPr lang="en-US" sz="2400" dirty="0" smtClean="0"/>
              <a:t>3.	Include </a:t>
            </a:r>
            <a:r>
              <a:rPr lang="en-US" sz="2400" dirty="0"/>
              <a:t>fee -- $35/$55 (special handling is additional $800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buSzPct val="125000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r>
              <a:rPr lang="en-US" b="1" dirty="0" smtClean="0"/>
              <a:t>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934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1075" y="1599321"/>
            <a:ext cx="67151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/>
            <a:r>
              <a:rPr lang="en-US" sz="2800" b="1" dirty="0"/>
              <a:t>Copyright </a:t>
            </a:r>
            <a:r>
              <a:rPr lang="en-US" sz="2800" b="1" dirty="0" smtClean="0"/>
              <a:t>Notice</a:t>
            </a:r>
          </a:p>
          <a:p>
            <a:pPr marL="911225" indent="-571500" algn="ctr"/>
            <a:endParaRPr lang="en-US" sz="2000" dirty="0" smtClean="0"/>
          </a:p>
          <a:p>
            <a:pPr marL="911225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No </a:t>
            </a:r>
            <a:r>
              <a:rPr lang="en-US" sz="2400" dirty="0"/>
              <a:t>longer necessary, but useful </a:t>
            </a:r>
          </a:p>
          <a:p>
            <a:pPr marL="339725"/>
            <a:endParaRPr lang="en-US" sz="1000" dirty="0"/>
          </a:p>
          <a:p>
            <a:pPr marL="911225" indent="-571500">
              <a:buFont typeface="Arial" panose="020B0604020202020204" pitchFamily="34" charset="0"/>
              <a:buChar char="•"/>
            </a:pPr>
            <a:r>
              <a:rPr lang="en-US" sz="2400" dirty="0"/>
              <a:t>Consists of three elements</a:t>
            </a:r>
            <a:r>
              <a:rPr lang="en-US" sz="2400" dirty="0" smtClean="0"/>
              <a:t>:</a:t>
            </a:r>
            <a:r>
              <a:rPr lang="en-US" sz="2400" dirty="0"/>
              <a:t>	</a:t>
            </a:r>
          </a:p>
          <a:p>
            <a:pPr marL="339725"/>
            <a:endParaRPr lang="en-US" sz="1000" dirty="0"/>
          </a:p>
          <a:p>
            <a:pPr marL="1371600" lvl="1" indent="-457200">
              <a:buFont typeface="+mj-lt"/>
              <a:buAutoNum type="arabicPeriod"/>
            </a:pPr>
            <a:r>
              <a:rPr lang="en-US" sz="2400" dirty="0"/>
              <a:t>© or the word Copyright or Copyr.			</a:t>
            </a:r>
            <a:r>
              <a:rPr lang="en-US" sz="2400" b="1" dirty="0" smtClean="0"/>
              <a:t>+</a:t>
            </a:r>
            <a:r>
              <a:rPr lang="en-US" sz="2400" dirty="0"/>
              <a:t>	</a:t>
            </a:r>
          </a:p>
          <a:p>
            <a:pPr marL="1376363" lvl="1" indent="-461963">
              <a:buFont typeface="+mj-lt"/>
              <a:buAutoNum type="arabicPeriod"/>
            </a:pPr>
            <a:r>
              <a:rPr lang="en-US" sz="2400" dirty="0"/>
              <a:t> Name of copyright owner</a:t>
            </a:r>
          </a:p>
          <a:p>
            <a:pPr marL="1882775" lvl="2" indent="-742950">
              <a:buNone/>
            </a:pPr>
            <a:r>
              <a:rPr lang="en-US" sz="2400" dirty="0"/>
              <a:t>		</a:t>
            </a:r>
            <a:r>
              <a:rPr lang="en-US" sz="2400" b="1" dirty="0"/>
              <a:t>+</a:t>
            </a:r>
          </a:p>
          <a:p>
            <a:pPr marL="1376363" lvl="1" indent="-461963">
              <a:buFont typeface="+mj-lt"/>
              <a:buAutoNum type="arabicPeriod"/>
            </a:pPr>
            <a:r>
              <a:rPr lang="en-US" sz="2400" dirty="0"/>
              <a:t> Year the work was first published</a:t>
            </a:r>
          </a:p>
          <a:p>
            <a:pPr marL="914400" lvl="1" indent="0">
              <a:buNone/>
            </a:pPr>
            <a:endParaRPr lang="en-US" sz="1000" dirty="0"/>
          </a:p>
          <a:p>
            <a:pPr marL="406400" lvl="5" indent="0">
              <a:buNone/>
            </a:pPr>
            <a:r>
              <a:rPr lang="en-US" sz="2400" dirty="0"/>
              <a:t>Use even if the work is not registered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r>
              <a:rPr lang="en-US" b="1" dirty="0" smtClean="0"/>
              <a:t>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26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0665" y="1635168"/>
            <a:ext cx="713758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b="1" dirty="0" smtClean="0"/>
              <a:t>How </a:t>
            </a:r>
            <a:r>
              <a:rPr lang="en-US" sz="2800" b="1" dirty="0"/>
              <a:t>Long Does a Copyright Last</a:t>
            </a:r>
            <a:r>
              <a:rPr lang="en-US" sz="2800" b="1" dirty="0" smtClean="0"/>
              <a:t>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400" dirty="0" smtClean="0"/>
              <a:t>Works created in or after 1978 –</a:t>
            </a:r>
          </a:p>
          <a:p>
            <a:pPr lvl="1"/>
            <a:endParaRPr lang="en-US" sz="1000" dirty="0" smtClean="0"/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Life of the author +70 years (if more than one author, life of last surviving author +70)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For works for hire, and anonymous or </a:t>
            </a:r>
            <a:r>
              <a:rPr lang="en-US" sz="2400" dirty="0" err="1" smtClean="0"/>
              <a:t>psudonymous</a:t>
            </a:r>
            <a:r>
              <a:rPr lang="en-US" sz="2400" dirty="0" smtClean="0"/>
              <a:t> works – 95 years from first publication or 120 years from creation, whichever is shorter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No renewal necessary</a:t>
            </a:r>
          </a:p>
          <a:p>
            <a:pPr marL="914400" lvl="1"/>
            <a:r>
              <a:rPr lang="en-US" sz="2400" dirty="0"/>
              <a:t>	</a:t>
            </a:r>
            <a:r>
              <a:rPr lang="en-US" sz="2400" dirty="0" smtClean="0"/>
              <a:t>       </a:t>
            </a:r>
            <a:r>
              <a:rPr lang="en-US" sz="1400" dirty="0" smtClean="0"/>
              <a:t>(Continued on next page)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r>
              <a:rPr lang="en-US" b="1" dirty="0" smtClean="0"/>
              <a:t>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056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665" y="2168568"/>
            <a:ext cx="713758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/>
              <a:t>Pre-1978 –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Works first published 1923-1963 –</a:t>
            </a:r>
          </a:p>
          <a:p>
            <a:pPr marL="1828800" lvl="2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 public domain if weren’t renewed in 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year</a:t>
            </a:r>
          </a:p>
          <a:p>
            <a:pPr marL="1828800" lvl="2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If properly renewed, 95 years from publication</a:t>
            </a:r>
          </a:p>
          <a:p>
            <a:pPr marL="13716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Works published 1964-1977 – 95 years from publication (no renewal necessary)</a:t>
            </a:r>
            <a:endParaRPr lang="en-US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buSzPct val="125000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9C56F1D5-4A2C-4549-A0F8-26F050B04C4C}" type="slidenum">
              <a:rPr lang="en-US" b="1"/>
              <a:t>15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05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1230" y="1882818"/>
            <a:ext cx="713758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Who Owns the Copyright in a Work</a:t>
            </a:r>
            <a:r>
              <a:rPr lang="en-US" sz="2800" b="1" dirty="0" smtClean="0"/>
              <a:t>?</a:t>
            </a:r>
          </a:p>
          <a:p>
            <a:pPr algn="ctr"/>
            <a:endParaRPr lang="en-US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Creator </a:t>
            </a:r>
            <a:r>
              <a:rPr lang="en-US" sz="2400" dirty="0"/>
              <a:t>(“Author</a:t>
            </a:r>
            <a:r>
              <a:rPr lang="en-US" sz="2400" dirty="0" smtClean="0"/>
              <a:t>”)</a:t>
            </a:r>
          </a:p>
          <a:p>
            <a:endParaRPr lang="en-US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Works </a:t>
            </a:r>
            <a:r>
              <a:rPr lang="en-US" sz="2400" dirty="0"/>
              <a:t>for </a:t>
            </a:r>
            <a:r>
              <a:rPr lang="en-US" sz="2400" dirty="0" smtClean="0"/>
              <a:t>Hire</a:t>
            </a:r>
          </a:p>
          <a:p>
            <a:endParaRPr lang="en-US" sz="1000" dirty="0" smtClean="0"/>
          </a:p>
          <a:p>
            <a:pPr marL="461963" indent="0">
              <a:buNone/>
            </a:pPr>
            <a:r>
              <a:rPr lang="en-US" sz="2400" dirty="0" smtClean="0"/>
              <a:t>Prepared </a:t>
            </a:r>
            <a:r>
              <a:rPr lang="en-US" sz="2400" dirty="0"/>
              <a:t>by </a:t>
            </a:r>
            <a:r>
              <a:rPr lang="en-US" sz="2400" u="sng" dirty="0"/>
              <a:t>employees</a:t>
            </a:r>
            <a:r>
              <a:rPr lang="en-US" sz="2400" dirty="0"/>
              <a:t> within scope of their employment (not independent contractors)</a:t>
            </a:r>
          </a:p>
          <a:p>
            <a:pPr marL="3205163" indent="0">
              <a:buNone/>
            </a:pPr>
            <a:r>
              <a:rPr lang="en-US" sz="2400" dirty="0"/>
              <a:t>or</a:t>
            </a:r>
          </a:p>
          <a:p>
            <a:pPr marL="461963" indent="0">
              <a:buNone/>
            </a:pPr>
            <a:r>
              <a:rPr lang="en-US" sz="2400" dirty="0"/>
              <a:t>By others who sign “work for hire” contracts for one of these types of works</a:t>
            </a:r>
            <a:r>
              <a:rPr lang="en-US" sz="2400" dirty="0" smtClean="0"/>
              <a:t>:</a:t>
            </a:r>
          </a:p>
          <a:p>
            <a:pPr marL="461963" indent="0">
              <a:buNone/>
            </a:pPr>
            <a:endParaRPr lang="en-US" sz="2400" dirty="0"/>
          </a:p>
          <a:p>
            <a:pPr marL="461963" indent="0">
              <a:buNone/>
            </a:pPr>
            <a:r>
              <a:rPr lang="en-US" sz="2400" dirty="0" smtClean="0"/>
              <a:t>		       </a:t>
            </a:r>
            <a:r>
              <a:rPr lang="en-US" sz="1400" dirty="0" smtClean="0"/>
              <a:t>(Continued on next page)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120309FD-5B7C-432B-9C8C-FD780B3DEC3E}" type="slidenum">
              <a:rPr lang="en-US" b="1" smtClean="0"/>
              <a:t>16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758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0665" y="1597068"/>
            <a:ext cx="713758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90763" indent="0">
              <a:buNone/>
            </a:pPr>
            <a:r>
              <a:rPr lang="en-US" sz="2200" dirty="0" smtClean="0"/>
              <a:t>(1)  Contribution </a:t>
            </a:r>
            <a:r>
              <a:rPr lang="en-US" sz="2200" dirty="0"/>
              <a:t>to a collective work</a:t>
            </a:r>
          </a:p>
          <a:p>
            <a:pPr marL="2800350" indent="-509588">
              <a:buNone/>
            </a:pPr>
            <a:r>
              <a:rPr lang="en-US" sz="2200" dirty="0" smtClean="0"/>
              <a:t>(2)  Supplementary </a:t>
            </a:r>
            <a:r>
              <a:rPr lang="en-US" sz="2200" dirty="0"/>
              <a:t>work (e.g., introduction)</a:t>
            </a:r>
          </a:p>
          <a:p>
            <a:pPr marL="2800350" indent="-509588">
              <a:buNone/>
            </a:pPr>
            <a:r>
              <a:rPr lang="en-US" sz="2200" dirty="0" smtClean="0"/>
              <a:t>(3)  Part </a:t>
            </a:r>
            <a:r>
              <a:rPr lang="en-US" sz="2200" dirty="0"/>
              <a:t>of a motion picture or other audio visual work</a:t>
            </a:r>
          </a:p>
          <a:p>
            <a:pPr marL="2290763" indent="0">
              <a:buNone/>
            </a:pPr>
            <a:r>
              <a:rPr lang="en-US" sz="2200" dirty="0" smtClean="0"/>
              <a:t>(4)  Compilation</a:t>
            </a:r>
            <a:endParaRPr lang="en-US" sz="2200" dirty="0"/>
          </a:p>
          <a:p>
            <a:pPr marL="2290763" indent="0">
              <a:buNone/>
            </a:pPr>
            <a:r>
              <a:rPr lang="en-US" sz="2200" dirty="0" smtClean="0"/>
              <a:t>(5)  Test</a:t>
            </a:r>
            <a:endParaRPr lang="en-US" sz="2200" dirty="0"/>
          </a:p>
          <a:p>
            <a:pPr marL="2290763" indent="0">
              <a:buNone/>
            </a:pPr>
            <a:r>
              <a:rPr lang="en-US" sz="2200" dirty="0" smtClean="0"/>
              <a:t>(6)  Answer </a:t>
            </a:r>
            <a:r>
              <a:rPr lang="en-US" sz="2200" dirty="0"/>
              <a:t>material for a test</a:t>
            </a:r>
          </a:p>
          <a:p>
            <a:pPr marL="2290763" indent="0">
              <a:buNone/>
            </a:pPr>
            <a:r>
              <a:rPr lang="en-US" sz="2200" dirty="0" smtClean="0"/>
              <a:t>(7)  Translation</a:t>
            </a:r>
            <a:endParaRPr lang="en-US" sz="2200" dirty="0"/>
          </a:p>
          <a:p>
            <a:pPr marL="2290763" indent="0">
              <a:buNone/>
            </a:pPr>
            <a:r>
              <a:rPr lang="en-US" sz="2200" dirty="0" smtClean="0"/>
              <a:t>(8)  Instructional </a:t>
            </a:r>
            <a:r>
              <a:rPr lang="en-US" sz="2200" dirty="0"/>
              <a:t>text</a:t>
            </a:r>
          </a:p>
          <a:p>
            <a:pPr marL="2290763" indent="0">
              <a:buNone/>
            </a:pPr>
            <a:r>
              <a:rPr lang="en-US" sz="2200" dirty="0" smtClean="0"/>
              <a:t>(9)  Atlas</a:t>
            </a:r>
            <a:endParaRPr lang="en-US" sz="2200" dirty="0"/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200" dirty="0"/>
              <a:t>Assignment (written transfer of all rights)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200" dirty="0"/>
              <a:t>License (contractual authority to use certain rights for specified period)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200" dirty="0"/>
              <a:t>Joint </a:t>
            </a:r>
            <a:r>
              <a:rPr lang="en-US" sz="2200" dirty="0" smtClean="0"/>
              <a:t>ownership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A0737A2F-DC7C-4987-AE88-787AFD424E92}" type="slidenum">
              <a:rPr lang="en-US" b="1" smtClean="0"/>
              <a:t>17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01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D0B2AFB1-3CD0-4E36-A9E7-BF54B691F952}" type="slidenum">
              <a:rPr lang="en-US" b="1" smtClean="0"/>
              <a:t>18</a:t>
            </a:fld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95548" y="1600200"/>
            <a:ext cx="68675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buNone/>
            </a:pPr>
            <a:r>
              <a:rPr lang="en-US" sz="2800" b="1" dirty="0"/>
              <a:t>Issues Involving Multiple </a:t>
            </a:r>
            <a:r>
              <a:rPr lang="en-US" sz="2800" b="1" dirty="0" smtClean="0"/>
              <a:t>Authors</a:t>
            </a:r>
          </a:p>
          <a:p>
            <a:pPr marL="461963" indent="-461963">
              <a:buNone/>
            </a:pPr>
            <a:endParaRPr lang="en-US" sz="1000" dirty="0" smtClean="0"/>
          </a:p>
          <a:p>
            <a:pPr marL="461963" indent="-461963">
              <a:buNone/>
            </a:pPr>
            <a:r>
              <a:rPr lang="en-US" sz="2200" dirty="0" smtClean="0"/>
              <a:t>Co-Authorship </a:t>
            </a:r>
            <a:r>
              <a:rPr lang="en-US" sz="2200" dirty="0"/>
              <a:t>= All authors who contribute copyrightable input to a work are joint owners of the copyright in the work, unless contract specifies otherwise.  If contributions are inseparable, they each share in </a:t>
            </a:r>
            <a:r>
              <a:rPr lang="en-US" sz="2200" i="1" dirty="0"/>
              <a:t>entire</a:t>
            </a:r>
            <a:r>
              <a:rPr lang="en-US" sz="2200" dirty="0"/>
              <a:t> work, not just their part.  </a:t>
            </a:r>
          </a:p>
          <a:p>
            <a:pPr marL="461963" indent="-461963">
              <a:buNone/>
            </a:pPr>
            <a:r>
              <a:rPr lang="en-US" sz="2200" dirty="0"/>
              <a:t>Each co-owner can license the work without permission from other co-owners.  But – must account to other co-owners for any money received.</a:t>
            </a:r>
          </a:p>
          <a:p>
            <a:pPr marL="519113" indent="-519113">
              <a:buNone/>
            </a:pPr>
            <a:r>
              <a:rPr lang="en-US" sz="2200" dirty="0"/>
              <a:t>Co-authors should have their own agreement between them to resolve responsibilities, fee-splitting, credit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3320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EA2CE137-2E83-46D5-B281-2BBF6F647415}" type="slidenum">
              <a:rPr lang="en-US" b="1" smtClean="0"/>
              <a:t>19</a:t>
            </a:fld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1050" y="1410355"/>
            <a:ext cx="686752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1688" indent="-461963" algn="ctr">
              <a:spcBef>
                <a:spcPts val="0"/>
              </a:spcBef>
            </a:pPr>
            <a:r>
              <a:rPr lang="en-US" sz="2800" b="1" dirty="0" smtClean="0"/>
              <a:t>What is Copyright Infringement?</a:t>
            </a:r>
          </a:p>
          <a:p>
            <a:pPr marL="801688" indent="-461963" algn="ctr">
              <a:spcBef>
                <a:spcPts val="0"/>
              </a:spcBef>
            </a:pPr>
            <a:endParaRPr lang="en-US" sz="1000" dirty="0" smtClean="0"/>
          </a:p>
          <a:p>
            <a:pPr marL="339725">
              <a:spcBef>
                <a:spcPts val="0"/>
              </a:spcBef>
            </a:pPr>
            <a:r>
              <a:rPr lang="en-US" dirty="0" smtClean="0"/>
              <a:t>	Use of a copyrighted work without permission when permission </a:t>
            </a:r>
            <a:r>
              <a:rPr lang="en-US" dirty="0"/>
              <a:t>i</a:t>
            </a:r>
            <a:r>
              <a:rPr lang="en-US" dirty="0" smtClean="0"/>
              <a:t>s necessary (i.e., the copying does not qualify as fair use.)</a:t>
            </a:r>
          </a:p>
          <a:p>
            <a:pPr marL="339725">
              <a:spcBef>
                <a:spcPts val="0"/>
              </a:spcBef>
            </a:pPr>
            <a:endParaRPr lang="en-US" sz="1000" dirty="0"/>
          </a:p>
          <a:p>
            <a:pPr marL="339725">
              <a:spcBef>
                <a:spcPts val="0"/>
              </a:spcBef>
            </a:pPr>
            <a:r>
              <a:rPr lang="en-US" dirty="0" smtClean="0"/>
              <a:t>How does a copyright owner prove infringement?</a:t>
            </a:r>
          </a:p>
          <a:p>
            <a:pPr marL="339725">
              <a:spcBef>
                <a:spcPts val="0"/>
              </a:spcBef>
            </a:pPr>
            <a:endParaRPr lang="en-US" sz="1000" dirty="0" smtClean="0"/>
          </a:p>
          <a:p>
            <a:pPr marL="801688" indent="-4619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Must </a:t>
            </a:r>
            <a:r>
              <a:rPr lang="en-US" dirty="0"/>
              <a:t>prove </a:t>
            </a:r>
            <a:r>
              <a:rPr lang="en-US" u="sng" dirty="0"/>
              <a:t>copying</a:t>
            </a:r>
            <a:r>
              <a:rPr lang="en-US" dirty="0"/>
              <a:t> of the copyrightable features of a copyrighted work</a:t>
            </a:r>
          </a:p>
          <a:p>
            <a:pPr marL="339725" indent="0">
              <a:spcBef>
                <a:spcPts val="0"/>
              </a:spcBef>
              <a:buNone/>
            </a:pPr>
            <a:endParaRPr lang="en-US" sz="1000" dirty="0"/>
          </a:p>
          <a:p>
            <a:pPr marL="801688" indent="0">
              <a:spcBef>
                <a:spcPts val="0"/>
              </a:spcBef>
              <a:buNone/>
            </a:pPr>
            <a:r>
              <a:rPr lang="en-US" dirty="0"/>
              <a:t>Access + substantial similarity = copying</a:t>
            </a:r>
          </a:p>
          <a:p>
            <a:pPr indent="0">
              <a:spcBef>
                <a:spcPts val="0"/>
              </a:spcBef>
              <a:buNone/>
            </a:pPr>
            <a:endParaRPr lang="en-US" sz="1000" dirty="0"/>
          </a:p>
          <a:p>
            <a:pPr marL="8001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The “copy” need not be identical. Paraphrasing  can still be infringement. There is no rule as to how different a work must be to avoid a claim of copyright infringement.</a:t>
            </a:r>
          </a:p>
          <a:p>
            <a:pPr indent="0">
              <a:spcBef>
                <a:spcPts val="0"/>
              </a:spcBef>
              <a:buNone/>
            </a:pPr>
            <a:endParaRPr lang="en-US" sz="1000" dirty="0"/>
          </a:p>
          <a:p>
            <a:pPr marL="8001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Giving credit to the copyright owner does not avoid infringement; the issue is </a:t>
            </a:r>
            <a:r>
              <a:rPr lang="en-US" u="sng" dirty="0"/>
              <a:t>permission</a:t>
            </a:r>
            <a:r>
              <a:rPr lang="en-US" dirty="0"/>
              <a:t>. The copyright owner has the exclusive right to control how the work is used (or not used). </a:t>
            </a:r>
          </a:p>
        </p:txBody>
      </p:sp>
    </p:spTree>
    <p:extLst>
      <p:ext uri="{BB962C8B-B14F-4D97-AF65-F5344CB8AC3E}">
        <p14:creationId xmlns:p14="http://schemas.microsoft.com/office/powerpoint/2010/main" val="23438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093" y="1800225"/>
            <a:ext cx="80722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000" dirty="0" smtClean="0"/>
              <a:t>	</a:t>
            </a:r>
            <a:r>
              <a:rPr lang="en-US" sz="2200" dirty="0" smtClean="0"/>
              <a:t>Write </a:t>
            </a:r>
            <a:r>
              <a:rPr lang="en-US" sz="2200" dirty="0"/>
              <a:t>as well as you can, with as much heart as you can, </a:t>
            </a:r>
            <a:r>
              <a:rPr lang="en-US" sz="2200" dirty="0" smtClean="0"/>
              <a:t>whenever </a:t>
            </a:r>
            <a:r>
              <a:rPr lang="en-US" sz="2200" dirty="0"/>
              <a:t>you can. Make sure there are people in your life who will have </a:t>
            </a:r>
            <a:r>
              <a:rPr lang="en-US" sz="2200" dirty="0" smtClean="0"/>
              <a:t>faith </a:t>
            </a:r>
            <a:r>
              <a:rPr lang="en-US" sz="2200" dirty="0"/>
              <a:t>in your promise when you can’t. </a:t>
            </a:r>
            <a:r>
              <a:rPr lang="en-US" sz="2200" dirty="0" smtClean="0"/>
              <a:t>Get </a:t>
            </a:r>
            <a:r>
              <a:rPr lang="en-US" sz="2200" dirty="0"/>
              <a:t>your writing in the world, ideally for the money you deserve because </a:t>
            </a:r>
            <a:r>
              <a:rPr lang="en-US" sz="2200" dirty="0" smtClean="0"/>
              <a:t>writing </a:t>
            </a:r>
            <a:r>
              <a:rPr lang="en-US" sz="2200" dirty="0"/>
              <a:t>is work that deserves compensation. </a:t>
            </a:r>
            <a:r>
              <a:rPr lang="en-US" sz="2200" dirty="0" smtClean="0"/>
              <a:t>But </a:t>
            </a:r>
            <a:r>
              <a:rPr lang="en-US" sz="2200" dirty="0"/>
              <a:t>do not worry about being closer to 50 or 65 or 83. </a:t>
            </a:r>
            <a:r>
              <a:rPr lang="en-US" sz="2200" dirty="0" smtClean="0"/>
              <a:t>Artistic </a:t>
            </a:r>
            <a:r>
              <a:rPr lang="en-US" sz="2200" dirty="0"/>
              <a:t>success, in all its forms, is not merely the purview of the young. </a:t>
            </a:r>
            <a:r>
              <a:rPr lang="en-US" sz="2200" dirty="0" smtClean="0"/>
              <a:t>You </a:t>
            </a:r>
            <a:r>
              <a:rPr lang="en-US" sz="2200" dirty="0"/>
              <a:t>are not a late bloomer. You are already blooming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smtClean="0"/>
              <a:t>Roxane Gay, associate professor at Purdue University, is the author, most recently, of “Hunger” and a contributing </a:t>
            </a:r>
            <a:r>
              <a:rPr lang="en-US" sz="2200" i="1" dirty="0" smtClean="0"/>
              <a:t>NYT</a:t>
            </a:r>
            <a:r>
              <a:rPr lang="en-US" sz="2200" dirty="0" smtClean="0"/>
              <a:t> opinion writer, writing in </a:t>
            </a:r>
            <a:r>
              <a:rPr lang="en-US" sz="2200" i="1" dirty="0" smtClean="0"/>
              <a:t>The New York Times</a:t>
            </a:r>
            <a:r>
              <a:rPr lang="en-US" sz="2200" dirty="0" smtClean="0"/>
              <a:t>, December 30, 2017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5483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E5FFFDA1-2D81-4603-AC27-8C08BC6B8417}" type="slidenum">
              <a:rPr lang="en-US" b="1" smtClean="0"/>
              <a:t>20</a:t>
            </a:fld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90676"/>
            <a:ext cx="68103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Defenses to a Claim of Copyright Infringement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There is a defect in the copyright of the plaintiff’s work</a:t>
            </a:r>
          </a:p>
          <a:p>
            <a:pPr marL="457200" indent="457200">
              <a:buFont typeface="Arial" panose="020B0604020202020204" pitchFamily="34" charset="0"/>
              <a:buChar char="•"/>
            </a:pPr>
            <a:r>
              <a:rPr lang="en-US" sz="2400" dirty="0" smtClean="0"/>
              <a:t>Not registered before suit filed</a:t>
            </a:r>
          </a:p>
          <a:p>
            <a:pPr marL="457200" indent="457200">
              <a:buFont typeface="Arial" panose="020B0604020202020204" pitchFamily="34" charset="0"/>
              <a:buChar char="•"/>
            </a:pPr>
            <a:r>
              <a:rPr lang="en-US" sz="2400" dirty="0" smtClean="0"/>
              <a:t>Not registered correctly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Person or entity claiming to be the owner isn’t the owner (problem with chain of title, authorship, etc.)</a:t>
            </a:r>
          </a:p>
          <a:p>
            <a:pPr marL="457200" indent="457200">
              <a:buFont typeface="Arial" panose="020B0604020202020204" pitchFamily="34" charset="0"/>
              <a:buChar char="•"/>
            </a:pPr>
            <a:r>
              <a:rPr lang="en-US" sz="2400" dirty="0" smtClean="0"/>
              <a:t>The work isn’t original</a:t>
            </a:r>
          </a:p>
          <a:p>
            <a:endParaRPr lang="en-US" sz="2400" dirty="0" smtClean="0"/>
          </a:p>
          <a:p>
            <a:r>
              <a:rPr lang="en-US" sz="1400" dirty="0" smtClean="0"/>
              <a:t>		        (Continued on next page)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142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680B52B8-494A-4E12-BC77-9DD5D2425B18}" type="slidenum">
              <a:rPr lang="en-US" b="1" smtClean="0"/>
              <a:t>21</a:t>
            </a:fld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57275" y="2209800"/>
            <a:ext cx="68675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/>
              <a:t>The work is in the public 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Waited too long to file the claim and the statute of </a:t>
            </a:r>
            <a:r>
              <a:rPr lang="en-US" sz="2400" dirty="0" smtClean="0"/>
              <a:t>limitations </a:t>
            </a:r>
            <a:r>
              <a:rPr lang="en-US" sz="2400" dirty="0"/>
              <a:t>has </a:t>
            </a:r>
            <a:r>
              <a:rPr lang="en-US" sz="2400" dirty="0" smtClean="0"/>
              <a:t>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defendant’s work was not copied from plaintiff’s work – “independent creation”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works aren’t sufficiently similar in their copyrightable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copying constitutes fair 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804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A31F442D-33B3-4E4A-8A65-99A9DF3FD46D}" type="slidenum">
              <a:rPr lang="en-US" b="1" smtClean="0"/>
              <a:t>22</a:t>
            </a:fld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2145" y="1587518"/>
            <a:ext cx="74614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175" algn="ctr">
              <a:buNone/>
              <a:tabLst>
                <a:tab pos="633413" algn="l"/>
              </a:tabLst>
            </a:pPr>
            <a:r>
              <a:rPr lang="en-US" sz="2800" b="1" dirty="0"/>
              <a:t>Copyright Fair Use</a:t>
            </a:r>
            <a:br>
              <a:rPr lang="en-US" sz="2800" b="1" dirty="0"/>
            </a:br>
            <a:r>
              <a:rPr lang="en-US" sz="2400" b="1" dirty="0" smtClean="0"/>
              <a:t>(When it’s OK to copy from a copyrighted work)</a:t>
            </a:r>
          </a:p>
          <a:p>
            <a:pPr indent="-3175" algn="ctr">
              <a:buNone/>
              <a:tabLst>
                <a:tab pos="633413" algn="l"/>
              </a:tabLst>
            </a:pPr>
            <a:endParaRPr lang="en-US" sz="1000" dirty="0" smtClean="0"/>
          </a:p>
          <a:p>
            <a:pPr indent="-3175">
              <a:buNone/>
              <a:tabLst>
                <a:tab pos="633413" algn="l"/>
              </a:tabLst>
            </a:pPr>
            <a:r>
              <a:rPr lang="en-US" sz="2000" dirty="0" smtClean="0"/>
              <a:t>Four </a:t>
            </a:r>
            <a:r>
              <a:rPr lang="en-US" sz="2000" dirty="0"/>
              <a:t>factors </a:t>
            </a:r>
            <a:r>
              <a:rPr lang="en-US" sz="2000" dirty="0" smtClean="0"/>
              <a:t>considered (17 U.S.C. §107) – </a:t>
            </a:r>
            <a:r>
              <a:rPr lang="en-US" sz="2000" dirty="0"/>
              <a:t>no hard and fast rule:</a:t>
            </a:r>
          </a:p>
          <a:p>
            <a:pPr indent="-3175">
              <a:buNone/>
              <a:tabLst>
                <a:tab pos="633413" algn="l"/>
              </a:tabLst>
            </a:pPr>
            <a:endParaRPr lang="en-US" sz="1000" dirty="0"/>
          </a:p>
          <a:p>
            <a:pPr marL="346075" indent="-3175">
              <a:lnSpc>
                <a:spcPct val="120000"/>
              </a:lnSpc>
              <a:spcBef>
                <a:spcPts val="0"/>
              </a:spcBef>
              <a:buNone/>
              <a:tabLst>
                <a:tab pos="1090613" algn="l"/>
              </a:tabLst>
            </a:pPr>
            <a:r>
              <a:rPr lang="en-US" sz="2000" dirty="0" smtClean="0"/>
              <a:t>1</a:t>
            </a:r>
            <a:r>
              <a:rPr lang="en-US" sz="2000" dirty="0"/>
              <a:t>.	Purpose and character of the use – 			Commercial or non-profit? Educational? </a:t>
            </a:r>
          </a:p>
          <a:p>
            <a:pPr indent="-3175">
              <a:lnSpc>
                <a:spcPct val="120000"/>
              </a:lnSpc>
              <a:spcBef>
                <a:spcPts val="0"/>
              </a:spcBef>
              <a:buNone/>
              <a:tabLst>
                <a:tab pos="1090613" algn="l"/>
              </a:tabLst>
            </a:pPr>
            <a:r>
              <a:rPr lang="en-US" sz="2000" dirty="0"/>
              <a:t>		Religious? Charitable? Criticism?</a:t>
            </a:r>
          </a:p>
          <a:p>
            <a:pPr marL="1082675" indent="-742950">
              <a:lnSpc>
                <a:spcPct val="120000"/>
              </a:lnSpc>
              <a:spcBef>
                <a:spcPts val="0"/>
              </a:spcBef>
              <a:buNone/>
              <a:tabLst>
                <a:tab pos="633413" algn="l"/>
              </a:tabLst>
            </a:pPr>
            <a:r>
              <a:rPr lang="en-US" sz="2000" dirty="0"/>
              <a:t>2.		Nature of the copyrighted work -  </a:t>
            </a:r>
          </a:p>
          <a:p>
            <a:pPr marL="1082675" indent="-742950">
              <a:lnSpc>
                <a:spcPct val="120000"/>
              </a:lnSpc>
              <a:spcBef>
                <a:spcPts val="0"/>
              </a:spcBef>
              <a:buNone/>
              <a:tabLst>
                <a:tab pos="633413" algn="l"/>
              </a:tabLst>
            </a:pPr>
            <a:r>
              <a:rPr lang="en-US" sz="2000" dirty="0"/>
              <a:t>		Published or unpublished?  Fiction or nonfiction?</a:t>
            </a:r>
          </a:p>
          <a:p>
            <a:pPr marL="1082675" indent="-742950">
              <a:lnSpc>
                <a:spcPct val="120000"/>
              </a:lnSpc>
              <a:spcBef>
                <a:spcPts val="0"/>
              </a:spcBef>
              <a:buNone/>
              <a:tabLst>
                <a:tab pos="633413" algn="l"/>
              </a:tabLst>
            </a:pPr>
            <a:r>
              <a:rPr lang="en-US" sz="2000" dirty="0"/>
              <a:t>3.		Amount and substantiality of the portion used in relation to the copyrighted work as a whole</a:t>
            </a:r>
          </a:p>
          <a:p>
            <a:pPr marL="1082675" indent="-742950">
              <a:lnSpc>
                <a:spcPct val="120000"/>
              </a:lnSpc>
              <a:spcBef>
                <a:spcPts val="0"/>
              </a:spcBef>
              <a:buNone/>
              <a:tabLst>
                <a:tab pos="633413" algn="l"/>
              </a:tabLst>
            </a:pPr>
            <a:r>
              <a:rPr lang="en-US" sz="2000" dirty="0"/>
              <a:t>4.		Effect of the use on the potential market for or value of the copyrighted </a:t>
            </a:r>
            <a:r>
              <a:rPr lang="en-US" sz="2000" dirty="0" smtClean="0"/>
              <a:t>work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36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F3C82109-3AD6-4B91-B58C-6710756F64AE}" type="slidenum">
              <a:rPr lang="en-US" b="1" smtClean="0"/>
              <a:t>23</a:t>
            </a:fld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971675"/>
            <a:ext cx="665797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Remedies for Copyright Infringement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Injunction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Monetary damages</a:t>
            </a:r>
          </a:p>
          <a:p>
            <a:endParaRPr lang="en-US" sz="1000" dirty="0" smtClean="0"/>
          </a:p>
          <a:p>
            <a:pPr marL="914400"/>
            <a:r>
              <a:rPr lang="en-US" sz="2400" dirty="0" smtClean="0"/>
              <a:t>- Actual damages</a:t>
            </a:r>
          </a:p>
          <a:p>
            <a:pPr marL="914400"/>
            <a:r>
              <a:rPr lang="en-US" sz="2400" dirty="0" smtClean="0"/>
              <a:t>- Statutory damages</a:t>
            </a:r>
          </a:p>
          <a:p>
            <a:pPr marL="914400"/>
            <a:r>
              <a:rPr lang="en-US" sz="2400" dirty="0" smtClean="0"/>
              <a:t>- Attorneys’ fees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Destruction of infringing goods</a:t>
            </a:r>
          </a:p>
        </p:txBody>
      </p:sp>
    </p:spTree>
    <p:extLst>
      <p:ext uri="{BB962C8B-B14F-4D97-AF65-F5344CB8AC3E}">
        <p14:creationId xmlns:p14="http://schemas.microsoft.com/office/powerpoint/2010/main" val="25148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F57D5E2F-2A2A-4281-B18E-82F253BD9895}" type="slidenum">
              <a:rPr lang="en-US" b="1" smtClean="0"/>
              <a:t>24</a:t>
            </a:fld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2950" y="1513253"/>
            <a:ext cx="70675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Copyright </a:t>
            </a:r>
            <a:r>
              <a:rPr lang="en-US" sz="2800" b="1" dirty="0" smtClean="0"/>
              <a:t>Permissions</a:t>
            </a:r>
          </a:p>
          <a:p>
            <a:pPr algn="ctr"/>
            <a:endParaRPr lang="en-US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obtain permission from copyright owner or controller of rights to use all or part of a copyrighted work (unless fair use).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Get permission </a:t>
            </a:r>
            <a:r>
              <a:rPr lang="en-US" sz="2400" i="1" dirty="0"/>
              <a:t>before</a:t>
            </a:r>
            <a:r>
              <a:rPr lang="en-US" sz="2400" dirty="0"/>
              <a:t>, not after you use the work.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Can cover entire scope of copyright, or be limited to a particular medium, market, language, territory or period.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Define how much can be used and extent of use permitted.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Credit?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C95BC883-94CB-4834-AD7D-EEAF147847D0}" type="slidenum">
              <a:rPr lang="en-US" b="1" smtClean="0"/>
              <a:t>25</a:t>
            </a:fld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8174" y="1400175"/>
            <a:ext cx="7362825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Releases</a:t>
            </a:r>
          </a:p>
          <a:p>
            <a:pPr algn="ctr"/>
            <a:endParaRPr lang="en-US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Releases </a:t>
            </a:r>
            <a:r>
              <a:rPr lang="en-US" sz="2300" dirty="0"/>
              <a:t>or consent forms are agreements not to bring any claims against person signing the release.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Need a written release (model release) to use a person’s name, picture, likeness and other identifying characteristics for a </a:t>
            </a:r>
            <a:r>
              <a:rPr lang="en-US" sz="2300" i="1" dirty="0"/>
              <a:t>commercial</a:t>
            </a:r>
            <a:r>
              <a:rPr lang="en-US" sz="2300" dirty="0"/>
              <a:t> purpose.  Not necessary for </a:t>
            </a:r>
            <a:r>
              <a:rPr lang="en-US" sz="2300" i="1" dirty="0"/>
              <a:t>editorial</a:t>
            </a:r>
            <a:r>
              <a:rPr lang="en-US" sz="2300" dirty="0"/>
              <a:t> uses such as books, movies (though they are often obtained “just to be safe,” e.g., life story rights).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Release can be expansive (use for any purpose) or limited to a specified purpose, duration, medium,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Property release may be advisable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1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EA87D951-4F0E-4101-AEE3-0525C1DBF093}" type="slidenum">
              <a:rPr lang="en-US" b="1" smtClean="0"/>
              <a:t>26</a:t>
            </a:fld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4350" y="1600200"/>
            <a:ext cx="7477125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And also be aware that –</a:t>
            </a:r>
          </a:p>
          <a:p>
            <a:endParaRPr lang="en-US" sz="1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The copyright owner is not required to notify an infringer before filing a lawsuit.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If the infringer stops infringing as soon as he or she is notified of infringement, can still be sued and be enjoined and ordered to pay damages.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Individuals who control or have the right to control the infringing activity of a corporation can be sued in their individual capacities.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Parties who assist in the infringement can be equally liable.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Intent is not required – “innocent infringement” is still infringement.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Material on the internet or social media is not necessarily free to copy.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215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80D46AC2-DB23-4DB7-99A5-081BAEB72F11}" type="slidenum">
              <a:rPr lang="en-US" b="1" smtClean="0"/>
              <a:t>27</a:t>
            </a:fld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0550" y="1752600"/>
            <a:ext cx="72771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Other Legal Issues Encountered </a:t>
            </a:r>
          </a:p>
          <a:p>
            <a:pPr algn="ctr"/>
            <a:r>
              <a:rPr lang="en-US" sz="2800" b="1" dirty="0" smtClean="0"/>
              <a:t>by Writers</a:t>
            </a:r>
          </a:p>
          <a:p>
            <a:endParaRPr lang="en-US" sz="1000" dirty="0"/>
          </a:p>
          <a:p>
            <a:r>
              <a:rPr lang="en-US" sz="2400" dirty="0" smtClean="0"/>
              <a:t>Contracts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Publishing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Co-author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Author-Illustrator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Ghost writer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Permission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Assignment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License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Release</a:t>
            </a:r>
          </a:p>
          <a:p>
            <a:pPr marL="457200"/>
            <a:endParaRPr lang="en-US" sz="2400" dirty="0" smtClean="0"/>
          </a:p>
          <a:p>
            <a:pPr marL="457200"/>
            <a:r>
              <a:rPr lang="en-US" sz="1400" dirty="0" smtClean="0"/>
              <a:t>		             (Continued on next page)</a:t>
            </a:r>
          </a:p>
          <a:p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7770095C-9C05-44DB-8F30-844C7105B28E}" type="slidenum">
              <a:rPr lang="en-US" b="1" smtClean="0"/>
              <a:t>28</a:t>
            </a:fld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14450" y="1892527"/>
            <a:ext cx="61531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Defamation 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/>
              <a:t>Libel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Slander</a:t>
            </a:r>
          </a:p>
          <a:p>
            <a:endParaRPr lang="en-US" sz="2400" dirty="0" smtClean="0"/>
          </a:p>
          <a:p>
            <a:r>
              <a:rPr lang="en-US" sz="2400" dirty="0" smtClean="0"/>
              <a:t>Invasion of Privacy</a:t>
            </a:r>
          </a:p>
          <a:p>
            <a:endParaRPr lang="en-US" sz="2400" dirty="0"/>
          </a:p>
          <a:p>
            <a:r>
              <a:rPr lang="en-US" sz="2400" dirty="0" smtClean="0"/>
              <a:t>Right of Publicity</a:t>
            </a:r>
          </a:p>
          <a:p>
            <a:endParaRPr lang="en-US" sz="2400" dirty="0"/>
          </a:p>
          <a:p>
            <a:r>
              <a:rPr lang="en-US" sz="2400" dirty="0" smtClean="0"/>
              <a:t>Product Liability</a:t>
            </a:r>
          </a:p>
          <a:p>
            <a:endParaRPr lang="en-US" sz="2400" dirty="0" smtClean="0"/>
          </a:p>
          <a:p>
            <a:r>
              <a:rPr lang="en-US" sz="2400" dirty="0" smtClean="0"/>
              <a:t>Trademarks</a:t>
            </a:r>
          </a:p>
        </p:txBody>
      </p:sp>
    </p:spTree>
    <p:extLst>
      <p:ext uri="{BB962C8B-B14F-4D97-AF65-F5344CB8AC3E}">
        <p14:creationId xmlns:p14="http://schemas.microsoft.com/office/powerpoint/2010/main" val="8593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28FFA527-C39A-4F13-A5FD-32EED3D37BF1}" type="slidenum">
              <a:rPr lang="en-US" b="1" smtClean="0"/>
              <a:t>29</a:t>
            </a:fld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8174" y="1610083"/>
            <a:ext cx="730567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To Sum Up – </a:t>
            </a:r>
          </a:p>
          <a:p>
            <a:pPr algn="ctr"/>
            <a:r>
              <a:rPr lang="en-US" sz="2800" b="1" dirty="0" smtClean="0"/>
              <a:t>10 Copyright Facts You Must Know</a:t>
            </a:r>
          </a:p>
          <a:p>
            <a:pPr algn="ctr"/>
            <a:endParaRPr lang="en-US" sz="1000" b="1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There’s no law or rule that tells you exactly how much of another work you can copy without infringing. (That’s why there are copyright lawyers!)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Assume that everything created after 1923 is copyrighted.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If the author of a work is dead, or the publisher is out of business, you still might not be able to copy from the work.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6325" y="1376737"/>
            <a:ext cx="7237245" cy="4818579"/>
          </a:xfrm>
          <a:prstGeom prst="rect">
            <a:avLst/>
          </a:prstGeom>
        </p:spPr>
        <p:txBody>
          <a:bodyPr tIns="182880" bIns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cs typeface="Mongolian Baiti" panose="03000500000000000000" pitchFamily="66" charset="0"/>
              </a:rPr>
              <a:t/>
            </a:r>
            <a:br>
              <a:rPr lang="en-US" sz="3200" dirty="0">
                <a:cs typeface="Mongolian Baiti" panose="03000500000000000000" pitchFamily="66" charset="0"/>
              </a:rPr>
            </a:br>
            <a:r>
              <a:rPr lang="en-US" sz="3200" b="1" dirty="0">
                <a:cs typeface="Mongolian Baiti" panose="03000500000000000000" pitchFamily="66" charset="0"/>
              </a:rPr>
              <a:t/>
            </a:r>
            <a:br>
              <a:rPr lang="en-US" sz="3200" b="1" dirty="0">
                <a:cs typeface="Mongolian Baiti" panose="03000500000000000000" pitchFamily="66" charset="0"/>
              </a:rPr>
            </a:b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6326" y="798534"/>
            <a:ext cx="7237247" cy="567930"/>
          </a:xfrm>
          <a:prstGeom prst="rect">
            <a:avLst/>
          </a:prstGeom>
        </p:spPr>
        <p:txBody>
          <a:bodyPr bIns="27432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cap="all" baseline="0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8DE8D104-E21D-9F48-AC6D-3FAEDE96CF56}" type="slidenum">
              <a:rPr lang="en-US" b="1" smtClean="0"/>
              <a:t>3</a:t>
            </a:fld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0665" y="1597068"/>
            <a:ext cx="713758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25000"/>
            </a:pPr>
            <a:r>
              <a:rPr lang="en-US" sz="4000" dirty="0" smtClean="0"/>
              <a:t>Why do writers need to know about copyright?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072" y="3137939"/>
            <a:ext cx="5420765" cy="274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C6DF52FF-0E0A-4E6C-B9AF-5623A42A3D1E}" type="slidenum">
              <a:rPr lang="en-US" b="1" smtClean="0"/>
              <a:t>30</a:t>
            </a:fld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8348" y="1809750"/>
            <a:ext cx="73818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en-US" sz="2400" dirty="0" smtClean="0"/>
              <a:t>Just because a work doesn’t have a copyright notice on it doesn’t mean it’s OK to copy.</a:t>
            </a:r>
          </a:p>
          <a:p>
            <a:pPr marL="457200" indent="-457200">
              <a:buAutoNum type="arabicPeriod" startAt="4"/>
            </a:pPr>
            <a:r>
              <a:rPr lang="en-US" sz="2400" dirty="0" smtClean="0"/>
              <a:t>Giving credit to the author or the source is not a defense to a claim of copyright infringement.</a:t>
            </a:r>
          </a:p>
          <a:p>
            <a:pPr marL="457200" indent="-457200">
              <a:buAutoNum type="arabicPeriod" startAt="4"/>
            </a:pPr>
            <a:r>
              <a:rPr lang="en-US" sz="2400" dirty="0" smtClean="0"/>
              <a:t>Even if your work is not sold for profit, or it’s used for charitable, educational or religious purposes, you can still be liable for copyright infringement.</a:t>
            </a:r>
          </a:p>
          <a:p>
            <a:pPr marL="457200" indent="-457200">
              <a:buAutoNum type="arabicPeriod" startAt="4"/>
            </a:pPr>
            <a:r>
              <a:rPr lang="en-US" sz="2400" dirty="0" smtClean="0"/>
              <a:t>The creator of a work owns the copyright unless it’s a work for hire or the copyright has been assigned.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44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8348" y="2143125"/>
            <a:ext cx="73818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8"/>
            </a:pPr>
            <a:r>
              <a:rPr lang="en-US" sz="2400" dirty="0" smtClean="0"/>
              <a:t>Copyright is about the owner exercising </a:t>
            </a:r>
            <a:r>
              <a:rPr lang="en-US" sz="2400" i="1" dirty="0" smtClean="0"/>
              <a:t>control</a:t>
            </a:r>
            <a:r>
              <a:rPr lang="en-US" sz="2400" dirty="0" smtClean="0"/>
              <a:t> over how the work is used – it’s not about receiving credit or money.</a:t>
            </a:r>
          </a:p>
          <a:p>
            <a:pPr marL="457200" indent="-457200">
              <a:buAutoNum type="arabicPeriod" startAt="8"/>
            </a:pPr>
            <a:r>
              <a:rPr lang="en-US" sz="2400" dirty="0" smtClean="0"/>
              <a:t>A work need not be registered to be protected by copyright.</a:t>
            </a:r>
          </a:p>
          <a:p>
            <a:pPr marL="457200" indent="-457200">
              <a:buAutoNum type="arabicPeriod" startAt="8"/>
            </a:pPr>
            <a:r>
              <a:rPr lang="en-US" sz="2400" dirty="0" smtClean="0"/>
              <a:t>Paraphrasing can still be infringement.</a:t>
            </a:r>
            <a:endParaRPr lang="en-US" sz="24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C0F267C2-053F-4CF6-838F-25B709C88BEE}" type="slidenum">
              <a:rPr lang="en-US" b="1" smtClean="0"/>
              <a:t>31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38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en, Dyer, Doppelt + Gilchrist, P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073" y="5891791"/>
            <a:ext cx="16002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38175" y="1973758"/>
            <a:ext cx="740092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THE END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en-US" sz="2800" b="1" dirty="0" smtClean="0"/>
              <a:t>(For a copy of this presentation, please email Ava Doppelt at adoppelt@allendyer.com) </a:t>
            </a:r>
            <a:endParaRPr lang="en-US" sz="2800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fld id="{0F5FC189-0240-48B9-AB16-F04665ABF13B}" type="slidenum">
              <a:rPr lang="en-US" b="1" smtClean="0"/>
              <a:t>32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52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598" y="1643961"/>
            <a:ext cx="754397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5000"/>
            </a:pPr>
            <a:r>
              <a:rPr lang="en-US" sz="3200" dirty="0"/>
              <a:t>Consider </a:t>
            </a:r>
            <a:r>
              <a:rPr lang="en-US" sz="3200" dirty="0" smtClean="0"/>
              <a:t>copyright from </a:t>
            </a:r>
            <a:r>
              <a:rPr lang="en-US" sz="3200" dirty="0"/>
              <a:t>two </a:t>
            </a:r>
            <a:r>
              <a:rPr lang="en-US" sz="3200" dirty="0" smtClean="0"/>
              <a:t>perspectives:</a:t>
            </a:r>
          </a:p>
          <a:p>
            <a:pPr marL="457200" indent="-457200">
              <a:buSzPct val="125000"/>
            </a:pPr>
            <a:endParaRPr lang="en-US" sz="3200" b="1" dirty="0" smtClean="0"/>
          </a:p>
          <a:p>
            <a:pPr marL="457200" indent="-457200">
              <a:buSzPct val="125000"/>
            </a:pPr>
            <a:r>
              <a:rPr lang="en-US" sz="3000" b="1" dirty="0" smtClean="0"/>
              <a:t>1</a:t>
            </a:r>
            <a:r>
              <a:rPr lang="en-US" sz="3000" b="1" dirty="0"/>
              <a:t>. </a:t>
            </a:r>
            <a:r>
              <a:rPr lang="en-US" sz="3000" b="1" u="sng" dirty="0" smtClean="0"/>
              <a:t>Defensive</a:t>
            </a:r>
            <a:r>
              <a:rPr lang="en-US" sz="3000" b="1" dirty="0" smtClean="0"/>
              <a:t> </a:t>
            </a:r>
            <a:r>
              <a:rPr lang="en-US" sz="3000" dirty="0"/>
              <a:t>– How do I avoid being </a:t>
            </a:r>
            <a:r>
              <a:rPr lang="en-US" sz="3000" dirty="0" smtClean="0"/>
              <a:t>sued for violating someone’s copyright?</a:t>
            </a:r>
          </a:p>
          <a:p>
            <a:pPr marL="457200" indent="-457200">
              <a:buSzPct val="125000"/>
            </a:pPr>
            <a:endParaRPr lang="en-US" sz="3000" b="1" dirty="0" smtClean="0"/>
          </a:p>
          <a:p>
            <a:pPr marL="457200" indent="-457200">
              <a:buSzPct val="125000"/>
            </a:pPr>
            <a:r>
              <a:rPr lang="en-US" sz="3000" b="1" dirty="0" smtClean="0"/>
              <a:t>2</a:t>
            </a:r>
            <a:r>
              <a:rPr lang="en-US" sz="3000" b="1" dirty="0"/>
              <a:t>. </a:t>
            </a:r>
            <a:r>
              <a:rPr lang="en-US" sz="3000" b="1" u="sng" dirty="0" smtClean="0"/>
              <a:t>Offensive</a:t>
            </a:r>
            <a:r>
              <a:rPr lang="en-US" sz="3000" b="1" dirty="0" smtClean="0"/>
              <a:t> </a:t>
            </a:r>
            <a:r>
              <a:rPr lang="en-US" sz="3000" dirty="0"/>
              <a:t>– How can I enforce my own </a:t>
            </a:r>
            <a:r>
              <a:rPr lang="en-US" sz="3000" dirty="0" smtClean="0"/>
              <a:t>copyright </a:t>
            </a:r>
            <a:r>
              <a:rPr lang="en-US" sz="3000" dirty="0"/>
              <a:t>rights against others</a:t>
            </a:r>
            <a:r>
              <a:rPr lang="en-US" sz="3000" dirty="0" smtClean="0"/>
              <a:t>?</a:t>
            </a:r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r>
              <a:rPr lang="en-US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430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0665" y="1597068"/>
            <a:ext cx="745703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What is Copyright?</a:t>
            </a:r>
          </a:p>
          <a:p>
            <a:pPr algn="ctr"/>
            <a:r>
              <a:rPr lang="en-US" sz="2400" dirty="0" smtClean="0"/>
              <a:t>17 U.S.C. §101 </a:t>
            </a:r>
            <a:r>
              <a:rPr lang="en-US" sz="2400" i="1" dirty="0" smtClean="0"/>
              <a:t>et seq</a:t>
            </a:r>
            <a:r>
              <a:rPr lang="en-US" sz="2400" dirty="0" smtClean="0"/>
              <a:t>.</a:t>
            </a:r>
          </a:p>
          <a:p>
            <a:pPr algn="ctr"/>
            <a:endParaRPr lang="en-US" sz="1000" dirty="0" smtClean="0"/>
          </a:p>
          <a:p>
            <a:r>
              <a:rPr lang="en-US" dirty="0" smtClean="0"/>
              <a:t>	Copyright </a:t>
            </a:r>
            <a:r>
              <a:rPr lang="en-US" dirty="0"/>
              <a:t>is a bundle of exclusive rights that provides authors of original literary, musical, dramatic and artistic works with the sole right to authorize (or prohibit) the following uses of their copyrighted works</a:t>
            </a:r>
            <a:r>
              <a:rPr lang="en-US" dirty="0" smtClean="0"/>
              <a:t>:</a:t>
            </a:r>
          </a:p>
          <a:p>
            <a:endParaRPr lang="en-US" sz="1000" dirty="0"/>
          </a:p>
          <a:p>
            <a:pPr marL="971550" indent="-457200">
              <a:buFont typeface="Arial" panose="020B0604020202020204" pitchFamily="34" charset="0"/>
              <a:buChar char="•"/>
            </a:pPr>
            <a:r>
              <a:rPr lang="en-US" dirty="0"/>
              <a:t>To reproduce all or part of the work</a:t>
            </a:r>
          </a:p>
          <a:p>
            <a:pPr marL="971550" indent="-457200">
              <a:buFont typeface="Arial" panose="020B0604020202020204" pitchFamily="34" charset="0"/>
              <a:buChar char="•"/>
            </a:pPr>
            <a:r>
              <a:rPr lang="en-US" dirty="0"/>
              <a:t>To distribute copies by selling, renting, leasing or lending them</a:t>
            </a:r>
          </a:p>
          <a:p>
            <a:pPr marL="971550" indent="-457200">
              <a:buFont typeface="Arial" panose="020B0604020202020204" pitchFamily="34" charset="0"/>
              <a:buChar char="•"/>
            </a:pPr>
            <a:r>
              <a:rPr lang="en-US" dirty="0"/>
              <a:t>To make new (derivative) versions of the work</a:t>
            </a:r>
          </a:p>
          <a:p>
            <a:pPr marL="971550" indent="-457200">
              <a:buFont typeface="Arial" panose="020B0604020202020204" pitchFamily="34" charset="0"/>
              <a:buChar char="•"/>
            </a:pPr>
            <a:r>
              <a:rPr lang="en-US" dirty="0"/>
              <a:t>To perform the work </a:t>
            </a:r>
          </a:p>
          <a:p>
            <a:pPr marL="971550" indent="-457200">
              <a:buFont typeface="Arial" panose="020B0604020202020204" pitchFamily="34" charset="0"/>
              <a:buChar char="•"/>
            </a:pPr>
            <a:r>
              <a:rPr lang="en-US" dirty="0"/>
              <a:t>To display the work </a:t>
            </a:r>
            <a:r>
              <a:rPr lang="en-US" dirty="0" smtClean="0"/>
              <a:t>publicly, </a:t>
            </a:r>
            <a:r>
              <a:rPr lang="en-US" dirty="0"/>
              <a:t>directly or via film, TV and the like</a:t>
            </a:r>
          </a:p>
          <a:p>
            <a:pPr marL="971550" indent="-457200">
              <a:buFont typeface="Arial" panose="020B0604020202020204" pitchFamily="34" charset="0"/>
              <a:buChar char="•"/>
            </a:pPr>
            <a:r>
              <a:rPr lang="en-US" dirty="0" smtClean="0"/>
              <a:t>To have their name associated with the work or to prevent the work from being altered (“moral rights”)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r>
              <a:rPr lang="en-US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821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0665" y="1597068"/>
            <a:ext cx="713758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What types of works are copyrightable</a:t>
            </a:r>
            <a:r>
              <a:rPr lang="en-US" sz="2800" b="1" dirty="0" smtClean="0"/>
              <a:t>?</a:t>
            </a:r>
          </a:p>
          <a:p>
            <a:pPr algn="ctr"/>
            <a:endParaRPr lang="en-US" sz="2400" dirty="0" smtClean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Literary </a:t>
            </a:r>
            <a:r>
              <a:rPr lang="en-US" sz="2400" dirty="0"/>
              <a:t>works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/>
              <a:t>Computer programs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/>
              <a:t>Music (words &amp; melody</a:t>
            </a:r>
            <a:r>
              <a:rPr lang="en-US" sz="2400" dirty="0" smtClean="0"/>
              <a:t>)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/>
              <a:t>Recordings (audio &amp; video)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Architecture (plans and buildings)</a:t>
            </a:r>
            <a:endParaRPr lang="en-US" sz="2400" dirty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Art (painting, drawing, photography, sculpture)</a:t>
            </a:r>
            <a:endParaRPr lang="en-US" sz="2400" dirty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Choreography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dirty="0"/>
              <a:t>Film, </a:t>
            </a:r>
            <a:r>
              <a:rPr lang="en-US" sz="2400" dirty="0" smtClean="0"/>
              <a:t>video, online works</a:t>
            </a:r>
            <a:endParaRPr lang="en-US" sz="2400" dirty="0"/>
          </a:p>
          <a:p>
            <a:pPr algn="ctr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r>
              <a:rPr lang="en-US" b="1" dirty="0" smtClean="0"/>
              <a:t>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093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0665" y="1597068"/>
            <a:ext cx="713758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 </a:t>
            </a:r>
          </a:p>
          <a:p>
            <a:pPr>
              <a:buSzPct val="125000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0665" y="1597068"/>
            <a:ext cx="713758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1413" indent="-227013"/>
            <a:r>
              <a:rPr lang="en-US" sz="2800" b="1" dirty="0"/>
              <a:t>What is </a:t>
            </a:r>
            <a:r>
              <a:rPr lang="en-US" sz="2800" b="1" u="sng" dirty="0"/>
              <a:t>not</a:t>
            </a:r>
            <a:r>
              <a:rPr lang="en-US" sz="2800" b="1" dirty="0"/>
              <a:t> copyrightable</a:t>
            </a:r>
            <a:r>
              <a:rPr lang="en-US" sz="2800" b="1" dirty="0" smtClean="0"/>
              <a:t>?</a:t>
            </a:r>
          </a:p>
          <a:p>
            <a:pPr marL="1141413" indent="-227013"/>
            <a:endParaRPr lang="en-US" dirty="0" smtClean="0"/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Titles </a:t>
            </a:r>
            <a:r>
              <a:rPr lang="en-US" sz="2400" dirty="0"/>
              <a:t>and names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Short phrases, slogans (but they may be trademarks)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Ideas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Plots, themes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Research, </a:t>
            </a:r>
            <a:r>
              <a:rPr lang="en-US" sz="2400" dirty="0" smtClean="0"/>
              <a:t>“sweat </a:t>
            </a:r>
            <a:r>
              <a:rPr lang="en-US" sz="2400" dirty="0"/>
              <a:t>of the brow”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Facts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Simple shapes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Literary </a:t>
            </a:r>
            <a:r>
              <a:rPr lang="en-US" sz="2400" dirty="0" smtClean="0"/>
              <a:t>characters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71650"/>
            <a:r>
              <a:rPr lang="en-US" sz="1400" dirty="0"/>
              <a:t>	</a:t>
            </a:r>
            <a:r>
              <a:rPr lang="en-US" sz="1400" dirty="0" smtClean="0"/>
              <a:t>          (continued on next page)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r>
              <a:rPr lang="en-US" b="1" dirty="0" smtClean="0"/>
              <a:t>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75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665" y="1597068"/>
            <a:ext cx="713758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SzPct val="125000"/>
            </a:pPr>
            <a:r>
              <a:rPr lang="en-US" dirty="0" smtClean="0"/>
              <a:t> </a:t>
            </a:r>
            <a:endParaRPr lang="en-US" dirty="0"/>
          </a:p>
          <a:p>
            <a:pPr>
              <a:buSzPct val="125000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0665" y="1597068"/>
            <a:ext cx="71375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1413" indent="-227013"/>
            <a:r>
              <a:rPr lang="en-US" sz="2800" b="1" dirty="0"/>
              <a:t>What is </a:t>
            </a:r>
            <a:r>
              <a:rPr lang="en-US" sz="2800" b="1" u="sng" dirty="0"/>
              <a:t>not</a:t>
            </a:r>
            <a:r>
              <a:rPr lang="en-US" sz="2800" b="1" dirty="0"/>
              <a:t> copyrightable</a:t>
            </a:r>
            <a:r>
              <a:rPr lang="en-US" sz="2800" b="1" dirty="0" smtClean="0"/>
              <a:t>?</a:t>
            </a:r>
          </a:p>
          <a:p>
            <a:pPr marL="1141413" indent="-227013"/>
            <a:endParaRPr lang="en-US" sz="2800" b="1" dirty="0"/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Scenes à faire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Public domain works (copyright expired, owner failed to follow copyright formalities when required, open source)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Works by the U.S. government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Fashion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Functional objects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en-US" sz="2400" dirty="0"/>
              <a:t>Works not “fixed”</a:t>
            </a:r>
          </a:p>
          <a:p>
            <a:pPr marL="1141413" indent="-227013"/>
            <a:endParaRPr lang="en-US" dirty="0"/>
          </a:p>
          <a:p>
            <a:pPr>
              <a:buSzPct val="125000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r>
              <a:rPr lang="en-US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0533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0665" y="1597068"/>
            <a:ext cx="71375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None/>
            </a:pPr>
            <a:r>
              <a:rPr lang="en-US" sz="2800" b="1" dirty="0"/>
              <a:t>What does copyright protect</a:t>
            </a:r>
            <a:r>
              <a:rPr lang="en-US" sz="2800" b="1" dirty="0" smtClean="0"/>
              <a:t>?</a:t>
            </a:r>
          </a:p>
          <a:p>
            <a:pPr marL="914400" indent="-914400">
              <a:buNone/>
            </a:pPr>
            <a:endParaRPr lang="en-US" dirty="0" smtClean="0"/>
          </a:p>
          <a:p>
            <a:pPr marL="914400" indent="-914400">
              <a:buNone/>
            </a:pPr>
            <a:r>
              <a:rPr lang="en-US" sz="2200" dirty="0" smtClean="0"/>
              <a:t>Copyright </a:t>
            </a:r>
            <a:r>
              <a:rPr lang="en-US" sz="2200" dirty="0"/>
              <a:t>protects only </a:t>
            </a:r>
            <a:r>
              <a:rPr lang="en-US" sz="2200" b="1" dirty="0"/>
              <a:t>original expression</a:t>
            </a:r>
            <a:r>
              <a:rPr lang="en-US" sz="2200" dirty="0"/>
              <a:t>, not </a:t>
            </a:r>
            <a:r>
              <a:rPr lang="en-US" sz="2200" dirty="0" smtClean="0"/>
              <a:t>ideas, plots or themes.  Can </a:t>
            </a:r>
            <a:r>
              <a:rPr lang="en-US" sz="2200" dirty="0"/>
              <a:t>also protect the way in which noncopyrightable elements are selected and arranged, as in anthologies, short story </a:t>
            </a:r>
            <a:r>
              <a:rPr lang="en-US" sz="2200" dirty="0" smtClean="0"/>
              <a:t>collections, poetry collections.</a:t>
            </a:r>
          </a:p>
          <a:p>
            <a:pPr marL="914400" indent="-914400">
              <a:buNone/>
            </a:pPr>
            <a:endParaRPr lang="en-US" sz="1000" dirty="0"/>
          </a:p>
          <a:p>
            <a:pPr marL="914400" indent="-914400">
              <a:buNone/>
            </a:pPr>
            <a:r>
              <a:rPr lang="en-US" sz="2200" dirty="0"/>
              <a:t>Copyright protects only against </a:t>
            </a:r>
            <a:r>
              <a:rPr lang="en-US" sz="2200" b="1" dirty="0"/>
              <a:t>copying</a:t>
            </a:r>
            <a:r>
              <a:rPr lang="en-US" sz="2200" dirty="0"/>
              <a:t> of the copyrightable aspects of a work.  </a:t>
            </a:r>
            <a:endParaRPr lang="en-US" sz="2200" dirty="0" smtClean="0"/>
          </a:p>
          <a:p>
            <a:pPr marL="914400" indent="-914400">
              <a:buNone/>
            </a:pPr>
            <a:endParaRPr lang="en-US" sz="1000" dirty="0"/>
          </a:p>
          <a:p>
            <a:pPr marL="914400" indent="-914400">
              <a:buNone/>
            </a:pPr>
            <a:r>
              <a:rPr lang="en-US" sz="2200" dirty="0"/>
              <a:t>If by coincidence you independently create a work that’s identical to a copyrighted work – that’s </a:t>
            </a:r>
            <a:r>
              <a:rPr lang="en-US" sz="2200" u="sng" dirty="0"/>
              <a:t>not</a:t>
            </a:r>
            <a:r>
              <a:rPr lang="en-US" sz="2200" dirty="0"/>
              <a:t> infringement. (≠ patent or trademark infringement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573" y="6047511"/>
            <a:ext cx="676275" cy="657225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5242" y="6356351"/>
            <a:ext cx="288758" cy="365125"/>
          </a:xfrm>
        </p:spPr>
        <p:txBody>
          <a:bodyPr lIns="0" rIns="0"/>
          <a:lstStyle>
            <a:lvl1pPr algn="ctr">
              <a:defRPr sz="900">
                <a:solidFill>
                  <a:srgbClr val="00575F"/>
                </a:solidFill>
              </a:defRPr>
            </a:lvl1pPr>
          </a:lstStyle>
          <a:p>
            <a:r>
              <a:rPr lang="en-US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5731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5605-ADDG Firm PowerPoint Template" id="{E83EB337-2F6A-3247-BC7F-97D0AF0DE1A4}" vid="{158FB6A0-370C-9649-A204-3DB2A81611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15605-ADDG Firm PowerPoint Template (002)</Template>
  <TotalTime>735</TotalTime>
  <Words>1464</Words>
  <Application>Microsoft Office PowerPoint</Application>
  <PresentationFormat>Letter Paper (8.5x11 in)</PresentationFormat>
  <Paragraphs>302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Mangal</vt:lpstr>
      <vt:lpstr>Mongolian Baiti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Guest1</dc:creator>
  <cp:lastModifiedBy>Michel Rodriguez</cp:lastModifiedBy>
  <cp:revision>52</cp:revision>
  <cp:lastPrinted>2018-01-02T20:14:04Z</cp:lastPrinted>
  <dcterms:created xsi:type="dcterms:W3CDTF">2017-07-26T15:03:36Z</dcterms:created>
  <dcterms:modified xsi:type="dcterms:W3CDTF">2018-01-10T15:43:51Z</dcterms:modified>
</cp:coreProperties>
</file>